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259" r:id="rId2"/>
    <p:sldId id="260" r:id="rId3"/>
    <p:sldId id="357" r:id="rId4"/>
    <p:sldId id="358" r:id="rId5"/>
    <p:sldId id="399" r:id="rId6"/>
    <p:sldId id="400" r:id="rId7"/>
    <p:sldId id="401" r:id="rId8"/>
    <p:sldId id="402" r:id="rId9"/>
    <p:sldId id="323" r:id="rId10"/>
    <p:sldId id="324" r:id="rId11"/>
    <p:sldId id="321" r:id="rId12"/>
    <p:sldId id="322" r:id="rId13"/>
    <p:sldId id="325" r:id="rId14"/>
    <p:sldId id="326" r:id="rId15"/>
    <p:sldId id="359" r:id="rId16"/>
    <p:sldId id="360" r:id="rId17"/>
    <p:sldId id="403" r:id="rId18"/>
    <p:sldId id="404" r:id="rId19"/>
    <p:sldId id="365" r:id="rId20"/>
    <p:sldId id="366" r:id="rId21"/>
    <p:sldId id="367" r:id="rId22"/>
    <p:sldId id="368" r:id="rId23"/>
    <p:sldId id="275" r:id="rId24"/>
    <p:sldId id="276" r:id="rId25"/>
    <p:sldId id="269" r:id="rId26"/>
    <p:sldId id="270" r:id="rId27"/>
    <p:sldId id="277" r:id="rId28"/>
    <p:sldId id="278" r:id="rId29"/>
    <p:sldId id="369" r:id="rId30"/>
    <p:sldId id="370" r:id="rId31"/>
    <p:sldId id="313" r:id="rId32"/>
    <p:sldId id="371" r:id="rId33"/>
    <p:sldId id="372" r:id="rId34"/>
    <p:sldId id="435" r:id="rId35"/>
    <p:sldId id="436" r:id="rId36"/>
    <p:sldId id="373" r:id="rId37"/>
    <p:sldId id="374" r:id="rId38"/>
    <p:sldId id="405" r:id="rId39"/>
    <p:sldId id="406" r:id="rId40"/>
    <p:sldId id="375" r:id="rId41"/>
    <p:sldId id="376" r:id="rId42"/>
    <p:sldId id="377" r:id="rId43"/>
    <p:sldId id="378" r:id="rId44"/>
    <p:sldId id="407" r:id="rId45"/>
    <p:sldId id="408" r:id="rId46"/>
    <p:sldId id="379" r:id="rId47"/>
    <p:sldId id="380" r:id="rId48"/>
    <p:sldId id="314" r:id="rId49"/>
    <p:sldId id="411" r:id="rId50"/>
    <p:sldId id="412" r:id="rId51"/>
    <p:sldId id="381" r:id="rId52"/>
    <p:sldId id="382" r:id="rId53"/>
    <p:sldId id="383" r:id="rId54"/>
    <p:sldId id="384" r:id="rId55"/>
    <p:sldId id="437" r:id="rId56"/>
    <p:sldId id="438" r:id="rId57"/>
    <p:sldId id="272" r:id="rId58"/>
    <p:sldId id="274" r:id="rId59"/>
    <p:sldId id="385" r:id="rId60"/>
    <p:sldId id="386" r:id="rId61"/>
    <p:sldId id="413" r:id="rId62"/>
    <p:sldId id="414" r:id="rId63"/>
    <p:sldId id="415" r:id="rId64"/>
    <p:sldId id="416" r:id="rId65"/>
    <p:sldId id="417" r:id="rId66"/>
    <p:sldId id="418" r:id="rId67"/>
    <p:sldId id="315" r:id="rId68"/>
    <p:sldId id="331" r:id="rId69"/>
    <p:sldId id="443" r:id="rId70"/>
    <p:sldId id="267" r:id="rId71"/>
    <p:sldId id="444" r:id="rId72"/>
    <p:sldId id="419" r:id="rId73"/>
    <p:sldId id="420" r:id="rId74"/>
    <p:sldId id="316" r:id="rId75"/>
    <p:sldId id="301" r:id="rId76"/>
    <p:sldId id="302" r:id="rId77"/>
    <p:sldId id="395" r:id="rId78"/>
    <p:sldId id="396" r:id="rId79"/>
    <p:sldId id="329" r:id="rId80"/>
    <p:sldId id="330" r:id="rId81"/>
    <p:sldId id="397" r:id="rId82"/>
    <p:sldId id="398" r:id="rId83"/>
    <p:sldId id="334" r:id="rId84"/>
    <p:sldId id="335" r:id="rId85"/>
    <p:sldId id="439" r:id="rId86"/>
    <p:sldId id="440" r:id="rId87"/>
    <p:sldId id="336" r:id="rId88"/>
    <p:sldId id="337" r:id="rId89"/>
    <p:sldId id="441" r:id="rId90"/>
    <p:sldId id="442" r:id="rId91"/>
    <p:sldId id="423" r:id="rId92"/>
    <p:sldId id="424" r:id="rId93"/>
    <p:sldId id="348" r:id="rId94"/>
    <p:sldId id="349" r:id="rId95"/>
    <p:sldId id="317" r:id="rId96"/>
    <p:sldId id="258" r:id="rId97"/>
    <p:sldId id="257" r:id="rId98"/>
    <p:sldId id="279" r:id="rId99"/>
    <p:sldId id="280" r:id="rId100"/>
    <p:sldId id="281" r:id="rId101"/>
    <p:sldId id="282" r:id="rId102"/>
    <p:sldId id="425" r:id="rId103"/>
    <p:sldId id="426" r:id="rId104"/>
    <p:sldId id="283" r:id="rId105"/>
    <p:sldId id="284" r:id="rId106"/>
    <p:sldId id="285" r:id="rId107"/>
    <p:sldId id="286" r:id="rId108"/>
    <p:sldId id="347" r:id="rId109"/>
    <p:sldId id="338" r:id="rId110"/>
    <p:sldId id="339" r:id="rId111"/>
    <p:sldId id="427" r:id="rId112"/>
    <p:sldId id="428" r:id="rId113"/>
    <p:sldId id="429" r:id="rId114"/>
    <p:sldId id="430" r:id="rId115"/>
    <p:sldId id="340" r:id="rId116"/>
    <p:sldId id="341" r:id="rId117"/>
    <p:sldId id="431" r:id="rId118"/>
    <p:sldId id="432" r:id="rId119"/>
    <p:sldId id="350" r:id="rId120"/>
    <p:sldId id="433" r:id="rId121"/>
    <p:sldId id="434" r:id="rId122"/>
    <p:sldId id="342" r:id="rId123"/>
    <p:sldId id="344" r:id="rId124"/>
    <p:sldId id="333" r:id="rId125"/>
    <p:sldId id="345" r:id="rId126"/>
    <p:sldId id="346" r:id="rId127"/>
    <p:sldId id="351" r:id="rId128"/>
    <p:sldId id="352" r:id="rId129"/>
    <p:sldId id="353" r:id="rId130"/>
    <p:sldId id="354" r:id="rId131"/>
    <p:sldId id="363" r:id="rId132"/>
    <p:sldId id="364" r:id="rId13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2E2"/>
    <a:srgbClr val="CBCBCB"/>
    <a:srgbClr val="000000"/>
    <a:srgbClr val="FB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94660"/>
  </p:normalViewPr>
  <p:slideViewPr>
    <p:cSldViewPr>
      <p:cViewPr>
        <p:scale>
          <a:sx n="70" d="100"/>
          <a:sy n="70" d="100"/>
        </p:scale>
        <p:origin x="-1686" y="-96"/>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ED8FEB-0F67-4340-A84C-04BE50B67272}" type="datetimeFigureOut">
              <a:rPr lang="pl-PL" smtClean="0"/>
              <a:t>2015-10-07</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359408-7EBE-4203-A8A2-22127B8138F2}" type="slidenum">
              <a:rPr lang="pl-PL" smtClean="0"/>
              <a:t>‹#›</a:t>
            </a:fld>
            <a:endParaRPr lang="pl-PL"/>
          </a:p>
        </p:txBody>
      </p:sp>
    </p:spTree>
    <p:extLst>
      <p:ext uri="{BB962C8B-B14F-4D97-AF65-F5344CB8AC3E}">
        <p14:creationId xmlns:p14="http://schemas.microsoft.com/office/powerpoint/2010/main" val="361067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3</a:t>
            </a:fld>
            <a:endParaRPr lang="pl-PL"/>
          </a:p>
        </p:txBody>
      </p:sp>
    </p:spTree>
    <p:extLst>
      <p:ext uri="{BB962C8B-B14F-4D97-AF65-F5344CB8AC3E}">
        <p14:creationId xmlns:p14="http://schemas.microsoft.com/office/powerpoint/2010/main" val="332256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19</a:t>
            </a:fld>
            <a:endParaRPr lang="pl-PL"/>
          </a:p>
        </p:txBody>
      </p:sp>
    </p:spTree>
    <p:extLst>
      <p:ext uri="{BB962C8B-B14F-4D97-AF65-F5344CB8AC3E}">
        <p14:creationId xmlns:p14="http://schemas.microsoft.com/office/powerpoint/2010/main" val="292137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21</a:t>
            </a:fld>
            <a:endParaRPr lang="pl-PL"/>
          </a:p>
        </p:txBody>
      </p:sp>
    </p:spTree>
    <p:extLst>
      <p:ext uri="{BB962C8B-B14F-4D97-AF65-F5344CB8AC3E}">
        <p14:creationId xmlns:p14="http://schemas.microsoft.com/office/powerpoint/2010/main" val="195776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23</a:t>
            </a:fld>
            <a:endParaRPr lang="pl-PL"/>
          </a:p>
        </p:txBody>
      </p:sp>
    </p:spTree>
    <p:extLst>
      <p:ext uri="{BB962C8B-B14F-4D97-AF65-F5344CB8AC3E}">
        <p14:creationId xmlns:p14="http://schemas.microsoft.com/office/powerpoint/2010/main" val="222907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27</a:t>
            </a:fld>
            <a:endParaRPr lang="pl-PL"/>
          </a:p>
        </p:txBody>
      </p:sp>
    </p:spTree>
    <p:extLst>
      <p:ext uri="{BB962C8B-B14F-4D97-AF65-F5344CB8AC3E}">
        <p14:creationId xmlns:p14="http://schemas.microsoft.com/office/powerpoint/2010/main" val="2065478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32</a:t>
            </a:fld>
            <a:endParaRPr lang="pl-PL"/>
          </a:p>
        </p:txBody>
      </p:sp>
    </p:spTree>
    <p:extLst>
      <p:ext uri="{BB962C8B-B14F-4D97-AF65-F5344CB8AC3E}">
        <p14:creationId xmlns:p14="http://schemas.microsoft.com/office/powerpoint/2010/main" val="1337838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34</a:t>
            </a:fld>
            <a:endParaRPr lang="pl-PL"/>
          </a:p>
        </p:txBody>
      </p:sp>
    </p:spTree>
    <p:extLst>
      <p:ext uri="{BB962C8B-B14F-4D97-AF65-F5344CB8AC3E}">
        <p14:creationId xmlns:p14="http://schemas.microsoft.com/office/powerpoint/2010/main" val="2922512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36</a:t>
            </a:fld>
            <a:endParaRPr lang="pl-PL"/>
          </a:p>
        </p:txBody>
      </p:sp>
    </p:spTree>
    <p:extLst>
      <p:ext uri="{BB962C8B-B14F-4D97-AF65-F5344CB8AC3E}">
        <p14:creationId xmlns:p14="http://schemas.microsoft.com/office/powerpoint/2010/main" val="1257400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38</a:t>
            </a:fld>
            <a:endParaRPr lang="pl-PL"/>
          </a:p>
        </p:txBody>
      </p:sp>
    </p:spTree>
    <p:extLst>
      <p:ext uri="{BB962C8B-B14F-4D97-AF65-F5344CB8AC3E}">
        <p14:creationId xmlns:p14="http://schemas.microsoft.com/office/powerpoint/2010/main" val="1531841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40</a:t>
            </a:fld>
            <a:endParaRPr lang="pl-PL"/>
          </a:p>
        </p:txBody>
      </p:sp>
    </p:spTree>
    <p:extLst>
      <p:ext uri="{BB962C8B-B14F-4D97-AF65-F5344CB8AC3E}">
        <p14:creationId xmlns:p14="http://schemas.microsoft.com/office/powerpoint/2010/main" val="96503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42</a:t>
            </a:fld>
            <a:endParaRPr lang="pl-PL"/>
          </a:p>
        </p:txBody>
      </p:sp>
    </p:spTree>
    <p:extLst>
      <p:ext uri="{BB962C8B-B14F-4D97-AF65-F5344CB8AC3E}">
        <p14:creationId xmlns:p14="http://schemas.microsoft.com/office/powerpoint/2010/main" val="1431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5</a:t>
            </a:fld>
            <a:endParaRPr lang="pl-PL"/>
          </a:p>
        </p:txBody>
      </p:sp>
    </p:spTree>
    <p:extLst>
      <p:ext uri="{BB962C8B-B14F-4D97-AF65-F5344CB8AC3E}">
        <p14:creationId xmlns:p14="http://schemas.microsoft.com/office/powerpoint/2010/main" val="197469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44</a:t>
            </a:fld>
            <a:endParaRPr lang="pl-PL"/>
          </a:p>
        </p:txBody>
      </p:sp>
    </p:spTree>
    <p:extLst>
      <p:ext uri="{BB962C8B-B14F-4D97-AF65-F5344CB8AC3E}">
        <p14:creationId xmlns:p14="http://schemas.microsoft.com/office/powerpoint/2010/main" val="2712590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46</a:t>
            </a:fld>
            <a:endParaRPr lang="pl-PL"/>
          </a:p>
        </p:txBody>
      </p:sp>
    </p:spTree>
    <p:extLst>
      <p:ext uri="{BB962C8B-B14F-4D97-AF65-F5344CB8AC3E}">
        <p14:creationId xmlns:p14="http://schemas.microsoft.com/office/powerpoint/2010/main" val="2328362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75</a:t>
            </a:fld>
            <a:endParaRPr lang="pl-PL"/>
          </a:p>
        </p:txBody>
      </p:sp>
    </p:spTree>
    <p:extLst>
      <p:ext uri="{BB962C8B-B14F-4D97-AF65-F5344CB8AC3E}">
        <p14:creationId xmlns:p14="http://schemas.microsoft.com/office/powerpoint/2010/main" val="307736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77</a:t>
            </a:fld>
            <a:endParaRPr lang="pl-PL"/>
          </a:p>
        </p:txBody>
      </p:sp>
    </p:spTree>
    <p:extLst>
      <p:ext uri="{BB962C8B-B14F-4D97-AF65-F5344CB8AC3E}">
        <p14:creationId xmlns:p14="http://schemas.microsoft.com/office/powerpoint/2010/main" val="3069592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79</a:t>
            </a:fld>
            <a:endParaRPr lang="pl-PL"/>
          </a:p>
        </p:txBody>
      </p:sp>
    </p:spTree>
    <p:extLst>
      <p:ext uri="{BB962C8B-B14F-4D97-AF65-F5344CB8AC3E}">
        <p14:creationId xmlns:p14="http://schemas.microsoft.com/office/powerpoint/2010/main" val="3077361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91</a:t>
            </a:fld>
            <a:endParaRPr lang="pl-PL"/>
          </a:p>
        </p:txBody>
      </p:sp>
    </p:spTree>
    <p:extLst>
      <p:ext uri="{BB962C8B-B14F-4D97-AF65-F5344CB8AC3E}">
        <p14:creationId xmlns:p14="http://schemas.microsoft.com/office/powerpoint/2010/main" val="1155770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105</a:t>
            </a:fld>
            <a:endParaRPr lang="pl-PL"/>
          </a:p>
        </p:txBody>
      </p:sp>
    </p:spTree>
    <p:extLst>
      <p:ext uri="{BB962C8B-B14F-4D97-AF65-F5344CB8AC3E}">
        <p14:creationId xmlns:p14="http://schemas.microsoft.com/office/powerpoint/2010/main" val="3445692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120</a:t>
            </a:fld>
            <a:endParaRPr lang="pl-PL"/>
          </a:p>
        </p:txBody>
      </p:sp>
    </p:spTree>
    <p:extLst>
      <p:ext uri="{BB962C8B-B14F-4D97-AF65-F5344CB8AC3E}">
        <p14:creationId xmlns:p14="http://schemas.microsoft.com/office/powerpoint/2010/main" val="420121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122</a:t>
            </a:fld>
            <a:endParaRPr lang="pl-PL"/>
          </a:p>
        </p:txBody>
      </p:sp>
    </p:spTree>
    <p:extLst>
      <p:ext uri="{BB962C8B-B14F-4D97-AF65-F5344CB8AC3E}">
        <p14:creationId xmlns:p14="http://schemas.microsoft.com/office/powerpoint/2010/main" val="3794813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125</a:t>
            </a:fld>
            <a:endParaRPr lang="pl-PL"/>
          </a:p>
        </p:txBody>
      </p:sp>
    </p:spTree>
    <p:extLst>
      <p:ext uri="{BB962C8B-B14F-4D97-AF65-F5344CB8AC3E}">
        <p14:creationId xmlns:p14="http://schemas.microsoft.com/office/powerpoint/2010/main" val="3794813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7</a:t>
            </a:fld>
            <a:endParaRPr lang="pl-PL"/>
          </a:p>
        </p:txBody>
      </p:sp>
    </p:spTree>
    <p:extLst>
      <p:ext uri="{BB962C8B-B14F-4D97-AF65-F5344CB8AC3E}">
        <p14:creationId xmlns:p14="http://schemas.microsoft.com/office/powerpoint/2010/main" val="780658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127</a:t>
            </a:fld>
            <a:endParaRPr lang="pl-PL"/>
          </a:p>
        </p:txBody>
      </p:sp>
    </p:spTree>
    <p:extLst>
      <p:ext uri="{BB962C8B-B14F-4D97-AF65-F5344CB8AC3E}">
        <p14:creationId xmlns:p14="http://schemas.microsoft.com/office/powerpoint/2010/main" val="332256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129</a:t>
            </a:fld>
            <a:endParaRPr lang="pl-PL"/>
          </a:p>
        </p:txBody>
      </p:sp>
    </p:spTree>
    <p:extLst>
      <p:ext uri="{BB962C8B-B14F-4D97-AF65-F5344CB8AC3E}">
        <p14:creationId xmlns:p14="http://schemas.microsoft.com/office/powerpoint/2010/main" val="33225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8</a:t>
            </a:fld>
            <a:endParaRPr lang="pl-PL"/>
          </a:p>
        </p:txBody>
      </p:sp>
    </p:spTree>
    <p:extLst>
      <p:ext uri="{BB962C8B-B14F-4D97-AF65-F5344CB8AC3E}">
        <p14:creationId xmlns:p14="http://schemas.microsoft.com/office/powerpoint/2010/main" val="89693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9</a:t>
            </a:fld>
            <a:endParaRPr lang="pl-PL"/>
          </a:p>
        </p:txBody>
      </p:sp>
    </p:spTree>
    <p:extLst>
      <p:ext uri="{BB962C8B-B14F-4D97-AF65-F5344CB8AC3E}">
        <p14:creationId xmlns:p14="http://schemas.microsoft.com/office/powerpoint/2010/main" val="33225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11</a:t>
            </a:fld>
            <a:endParaRPr lang="pl-PL"/>
          </a:p>
        </p:txBody>
      </p:sp>
    </p:spTree>
    <p:extLst>
      <p:ext uri="{BB962C8B-B14F-4D97-AF65-F5344CB8AC3E}">
        <p14:creationId xmlns:p14="http://schemas.microsoft.com/office/powerpoint/2010/main" val="33225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13</a:t>
            </a:fld>
            <a:endParaRPr lang="pl-PL"/>
          </a:p>
        </p:txBody>
      </p:sp>
    </p:spTree>
    <p:extLst>
      <p:ext uri="{BB962C8B-B14F-4D97-AF65-F5344CB8AC3E}">
        <p14:creationId xmlns:p14="http://schemas.microsoft.com/office/powerpoint/2010/main" val="33225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15</a:t>
            </a:fld>
            <a:endParaRPr lang="pl-PL"/>
          </a:p>
        </p:txBody>
      </p:sp>
    </p:spTree>
    <p:extLst>
      <p:ext uri="{BB962C8B-B14F-4D97-AF65-F5344CB8AC3E}">
        <p14:creationId xmlns:p14="http://schemas.microsoft.com/office/powerpoint/2010/main" val="332256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0359408-7EBE-4203-A8A2-22127B8138F2}" type="slidenum">
              <a:rPr lang="pl-PL" smtClean="0"/>
              <a:t>17</a:t>
            </a:fld>
            <a:endParaRPr lang="pl-PL"/>
          </a:p>
        </p:txBody>
      </p:sp>
    </p:spTree>
    <p:extLst>
      <p:ext uri="{BB962C8B-B14F-4D97-AF65-F5344CB8AC3E}">
        <p14:creationId xmlns:p14="http://schemas.microsoft.com/office/powerpoint/2010/main" val="176966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8A56DF5-EBAA-4D65-8867-ECAFFEF41BF5}" type="datetimeFigureOut">
              <a:rPr lang="pl-PL" smtClean="0"/>
              <a:t>2015-10-07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1955475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8A56DF5-EBAA-4D65-8867-ECAFFEF41BF5}" type="datetimeFigureOut">
              <a:rPr lang="pl-PL" smtClean="0"/>
              <a:t>2015-10-07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1544906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8A56DF5-EBAA-4D65-8867-ECAFFEF41BF5}" type="datetimeFigureOut">
              <a:rPr lang="pl-PL" smtClean="0"/>
              <a:t>2015-10-07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1859914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8A56DF5-EBAA-4D65-8867-ECAFFEF41BF5}" type="datetimeFigureOut">
              <a:rPr lang="pl-PL" smtClean="0"/>
              <a:t>2015-10-07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2565553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88A56DF5-EBAA-4D65-8867-ECAFFEF41BF5}" type="datetimeFigureOut">
              <a:rPr lang="pl-PL" smtClean="0"/>
              <a:t>2015-10-07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1975797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8A56DF5-EBAA-4D65-8867-ECAFFEF41BF5}" type="datetimeFigureOut">
              <a:rPr lang="pl-PL" smtClean="0"/>
              <a:t>2015-10-07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359208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8A56DF5-EBAA-4D65-8867-ECAFFEF41BF5}" type="datetimeFigureOut">
              <a:rPr lang="pl-PL" smtClean="0"/>
              <a:t>2015-10-07</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152979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8A56DF5-EBAA-4D65-8867-ECAFFEF41BF5}" type="datetimeFigureOut">
              <a:rPr lang="pl-PL" smtClean="0"/>
              <a:t>2015-10-07</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302626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8A56DF5-EBAA-4D65-8867-ECAFFEF41BF5}" type="datetimeFigureOut">
              <a:rPr lang="pl-PL" smtClean="0"/>
              <a:t>2015-10-07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425915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8A56DF5-EBAA-4D65-8867-ECAFFEF41BF5}" type="datetimeFigureOut">
              <a:rPr lang="pl-PL" smtClean="0"/>
              <a:t>2015-10-07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216591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8A56DF5-EBAA-4D65-8867-ECAFFEF41BF5}" type="datetimeFigureOut">
              <a:rPr lang="pl-PL" smtClean="0"/>
              <a:t>2015-10-07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B9ED02-6EA8-45AE-A801-CABA2B390C6A}" type="slidenum">
              <a:rPr lang="pl-PL" smtClean="0"/>
              <a:t>‹#›</a:t>
            </a:fld>
            <a:endParaRPr lang="pl-PL"/>
          </a:p>
        </p:txBody>
      </p:sp>
    </p:spTree>
    <p:extLst>
      <p:ext uri="{BB962C8B-B14F-4D97-AF65-F5344CB8AC3E}">
        <p14:creationId xmlns:p14="http://schemas.microsoft.com/office/powerpoint/2010/main" val="148998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56DF5-EBAA-4D65-8867-ECAFFEF41BF5}" type="datetimeFigureOut">
              <a:rPr lang="pl-PL" smtClean="0"/>
              <a:t>2015-10-07</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9ED02-6EA8-45AE-A801-CABA2B390C6A}" type="slidenum">
              <a:rPr lang="pl-PL" smtClean="0"/>
              <a:t>‹#›</a:t>
            </a:fld>
            <a:endParaRPr lang="pl-PL"/>
          </a:p>
        </p:txBody>
      </p:sp>
    </p:spTree>
    <p:extLst>
      <p:ext uri="{BB962C8B-B14F-4D97-AF65-F5344CB8AC3E}">
        <p14:creationId xmlns:p14="http://schemas.microsoft.com/office/powerpoint/2010/main" val="381059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8.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4.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9.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100.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jpeg"/><Relationship Id="rId1" Type="http://schemas.openxmlformats.org/officeDocument/2006/relationships/slideLayout" Target="../slideLayouts/slideLayout2.xml"/><Relationship Id="rId5" Type="http://schemas.openxmlformats.org/officeDocument/2006/relationships/image" Target="../media/image374.png"/><Relationship Id="rId4" Type="http://schemas.microsoft.com/office/2007/relationships/hdphoto" Target="../media/hdphoto7.wdp"/></Relationships>
</file>

<file path=ppt/slides/_rels/slide101.xml.rels><?xml version="1.0" encoding="UTF-8" standalone="yes"?>
<Relationships xmlns="http://schemas.openxmlformats.org/package/2006/relationships"><Relationship Id="rId8" Type="http://schemas.openxmlformats.org/officeDocument/2006/relationships/image" Target="../media/image377.png"/><Relationship Id="rId3" Type="http://schemas.openxmlformats.org/officeDocument/2006/relationships/image" Target="../media/image375.png"/><Relationship Id="rId7" Type="http://schemas.openxmlformats.org/officeDocument/2006/relationships/image" Target="../media/image99.pn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76.png"/><Relationship Id="rId9" Type="http://schemas.openxmlformats.org/officeDocument/2006/relationships/image" Target="../media/image378.png"/></Relationships>
</file>

<file path=ppt/slides/_rels/slide10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103.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image" Target="../media/image132.png"/><Relationship Id="rId7" Type="http://schemas.openxmlformats.org/officeDocument/2006/relationships/image" Target="../media/image383.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82.png"/><Relationship Id="rId11" Type="http://schemas.openxmlformats.org/officeDocument/2006/relationships/image" Target="../media/image328.png"/><Relationship Id="rId5" Type="http://schemas.openxmlformats.org/officeDocument/2006/relationships/image" Target="../media/image133.png"/><Relationship Id="rId10" Type="http://schemas.openxmlformats.org/officeDocument/2006/relationships/image" Target="../media/image386.png"/><Relationship Id="rId4" Type="http://schemas.openxmlformats.org/officeDocument/2006/relationships/image" Target="../media/image8.png"/><Relationship Id="rId9" Type="http://schemas.openxmlformats.org/officeDocument/2006/relationships/image" Target="../media/image385.png"/></Relationships>
</file>

<file path=ppt/slides/_rels/slide104.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jpe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9.png"/><Relationship Id="rId4" Type="http://schemas.microsoft.com/office/2007/relationships/hdphoto" Target="../media/hdphoto7.wdp"/></Relationships>
</file>

<file path=ppt/slides/_rels/slide105.xml.rels><?xml version="1.0" encoding="UTF-8" standalone="yes"?>
<Relationships xmlns="http://schemas.openxmlformats.org/package/2006/relationships"><Relationship Id="rId8" Type="http://schemas.openxmlformats.org/officeDocument/2006/relationships/image" Target="../media/image392.png"/><Relationship Id="rId13" Type="http://schemas.openxmlformats.org/officeDocument/2006/relationships/image" Target="../media/image397.png"/><Relationship Id="rId3" Type="http://schemas.openxmlformats.org/officeDocument/2006/relationships/image" Target="../media/image369.png"/><Relationship Id="rId7" Type="http://schemas.openxmlformats.org/officeDocument/2006/relationships/image" Target="../media/image391.png"/><Relationship Id="rId12" Type="http://schemas.openxmlformats.org/officeDocument/2006/relationships/image" Target="../media/image39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395.png"/><Relationship Id="rId5" Type="http://schemas.openxmlformats.org/officeDocument/2006/relationships/image" Target="../media/image8.png"/><Relationship Id="rId10" Type="http://schemas.openxmlformats.org/officeDocument/2006/relationships/image" Target="../media/image394.png"/><Relationship Id="rId4" Type="http://schemas.openxmlformats.org/officeDocument/2006/relationships/image" Target="../media/image6.png"/><Relationship Id="rId9" Type="http://schemas.openxmlformats.org/officeDocument/2006/relationships/image" Target="../media/image393.png"/></Relationships>
</file>

<file path=ppt/slides/_rels/slide106.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98.jpeg"/><Relationship Id="rId1" Type="http://schemas.openxmlformats.org/officeDocument/2006/relationships/slideLayout" Target="../slideLayouts/slideLayout2.xml"/><Relationship Id="rId5" Type="http://schemas.openxmlformats.org/officeDocument/2006/relationships/image" Target="../media/image399.png"/><Relationship Id="rId4" Type="http://schemas.microsoft.com/office/2007/relationships/hdphoto" Target="../media/hdphoto7.wdp"/></Relationships>
</file>

<file path=ppt/slides/_rels/slide107.xml.rels><?xml version="1.0" encoding="UTF-8" standalone="yes"?>
<Relationships xmlns="http://schemas.openxmlformats.org/package/2006/relationships"><Relationship Id="rId8" Type="http://schemas.openxmlformats.org/officeDocument/2006/relationships/image" Target="../media/image402.png"/><Relationship Id="rId3" Type="http://schemas.openxmlformats.org/officeDocument/2006/relationships/image" Target="../media/image400.png"/><Relationship Id="rId7" Type="http://schemas.openxmlformats.org/officeDocument/2006/relationships/image" Target="../media/image401.pn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8.png"/><Relationship Id="rId10" Type="http://schemas.openxmlformats.org/officeDocument/2006/relationships/image" Target="../media/image404.png"/><Relationship Id="rId4" Type="http://schemas.openxmlformats.org/officeDocument/2006/relationships/image" Target="../media/image6.png"/><Relationship Id="rId9" Type="http://schemas.openxmlformats.org/officeDocument/2006/relationships/image" Target="../media/image403.png"/></Relationships>
</file>

<file path=ppt/slides/_rels/slide108.xml.rels><?xml version="1.0" encoding="UTF-8" standalone="yes"?>
<Relationships xmlns="http://schemas.openxmlformats.org/package/2006/relationships"><Relationship Id="rId2" Type="http://schemas.openxmlformats.org/officeDocument/2006/relationships/image" Target="../media/image40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406.jpeg"/><Relationship Id="rId1" Type="http://schemas.openxmlformats.org/officeDocument/2006/relationships/slideLayout" Target="../slideLayouts/slideLayout2.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10.xml.rels><?xml version="1.0" encoding="UTF-8" standalone="yes"?>
<Relationships xmlns="http://schemas.openxmlformats.org/package/2006/relationships"><Relationship Id="rId8" Type="http://schemas.openxmlformats.org/officeDocument/2006/relationships/image" Target="../media/image409.png"/><Relationship Id="rId3" Type="http://schemas.openxmlformats.org/officeDocument/2006/relationships/image" Target="../media/image6.png"/><Relationship Id="rId7" Type="http://schemas.openxmlformats.org/officeDocument/2006/relationships/image" Target="../media/image408.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407.png"/><Relationship Id="rId5" Type="http://schemas.openxmlformats.org/officeDocument/2006/relationships/image" Target="../media/image9.png"/><Relationship Id="rId4" Type="http://schemas.openxmlformats.org/officeDocument/2006/relationships/image" Target="../media/image8.png"/></Relationships>
</file>

<file path=ppt/slides/_rels/slide111.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jpeg"/><Relationship Id="rId1" Type="http://schemas.openxmlformats.org/officeDocument/2006/relationships/slideLayout" Target="../slideLayouts/slideLayout2.xml"/><Relationship Id="rId5" Type="http://schemas.openxmlformats.org/officeDocument/2006/relationships/image" Target="../media/image412.png"/><Relationship Id="rId4" Type="http://schemas.microsoft.com/office/2007/relationships/hdphoto" Target="../media/hdphoto8.wdp"/></Relationships>
</file>

<file path=ppt/slides/_rels/slide112.xml.rels><?xml version="1.0" encoding="UTF-8" standalone="yes"?>
<Relationships xmlns="http://schemas.openxmlformats.org/package/2006/relationships"><Relationship Id="rId8" Type="http://schemas.openxmlformats.org/officeDocument/2006/relationships/image" Target="../media/image416.png"/><Relationship Id="rId3" Type="http://schemas.openxmlformats.org/officeDocument/2006/relationships/image" Target="../media/image8.png"/><Relationship Id="rId7" Type="http://schemas.openxmlformats.org/officeDocument/2006/relationships/image" Target="../media/image415.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414.png"/><Relationship Id="rId5" Type="http://schemas.openxmlformats.org/officeDocument/2006/relationships/image" Target="../media/image20.png"/><Relationship Id="rId4" Type="http://schemas.openxmlformats.org/officeDocument/2006/relationships/image" Target="../media/image413.png"/><Relationship Id="rId9" Type="http://schemas.openxmlformats.org/officeDocument/2006/relationships/image" Target="../media/image417.png"/></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8.png"/><Relationship Id="rId1" Type="http://schemas.openxmlformats.org/officeDocument/2006/relationships/slideLayout" Target="../slideLayouts/slideLayout2.xml"/><Relationship Id="rId5" Type="http://schemas.openxmlformats.org/officeDocument/2006/relationships/image" Target="../media/image419.png"/><Relationship Id="rId4" Type="http://schemas.microsoft.com/office/2007/relationships/hdphoto" Target="../media/hdphoto2.wdp"/></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2.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421.jpeg"/><Relationship Id="rId5" Type="http://schemas.openxmlformats.org/officeDocument/2006/relationships/image" Target="../media/image420.png"/><Relationship Id="rId4" Type="http://schemas.openxmlformats.org/officeDocument/2006/relationships/image" Target="../media/image133.png"/></Relationships>
</file>

<file path=ppt/slides/_rels/slide11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423.jpeg"/><Relationship Id="rId1" Type="http://schemas.openxmlformats.org/officeDocument/2006/relationships/slideLayout" Target="../slideLayouts/slideLayout2.xml"/><Relationship Id="rId4" Type="http://schemas.microsoft.com/office/2007/relationships/hdphoto" Target="../media/hdphoto6.wdp"/></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5.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424.png"/><Relationship Id="rId5" Type="http://schemas.openxmlformats.org/officeDocument/2006/relationships/image" Target="../media/image9.png"/><Relationship Id="rId4" Type="http://schemas.openxmlformats.org/officeDocument/2006/relationships/image" Target="../media/image8.png"/></Relationships>
</file>

<file path=ppt/slides/_rels/slide117.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26.jpeg"/><Relationship Id="rId1" Type="http://schemas.openxmlformats.org/officeDocument/2006/relationships/slideLayout" Target="../slideLayouts/slideLayout2.xml"/><Relationship Id="rId6" Type="http://schemas.openxmlformats.org/officeDocument/2006/relationships/image" Target="../media/image428.png"/><Relationship Id="rId5" Type="http://schemas.openxmlformats.org/officeDocument/2006/relationships/image" Target="../media/image427.png"/><Relationship Id="rId4" Type="http://schemas.microsoft.com/office/2007/relationships/hdphoto" Target="../media/hdphoto8.wdp"/></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1.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29.png"/><Relationship Id="rId4" Type="http://schemas.openxmlformats.org/officeDocument/2006/relationships/image" Target="../media/image20.png"/></Relationships>
</file>

<file path=ppt/slides/_rels/slide119.xml.rels><?xml version="1.0" encoding="UTF-8" standalone="yes"?>
<Relationships xmlns="http://schemas.openxmlformats.org/package/2006/relationships"><Relationship Id="rId2" Type="http://schemas.openxmlformats.org/officeDocument/2006/relationships/image" Target="../media/image4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0.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image" Target="../media/image59.png"/><Relationship Id="rId2" Type="http://schemas.openxmlformats.org/officeDocument/2006/relationships/image" Target="../media/image55.png"/><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58.png"/><Relationship Id="rId5" Type="http://schemas.openxmlformats.org/officeDocument/2006/relationships/image" Target="../media/image9.png"/><Relationship Id="rId15" Type="http://schemas.openxmlformats.org/officeDocument/2006/relationships/image" Target="../media/image51.png"/><Relationship Id="rId10" Type="http://schemas.openxmlformats.org/officeDocument/2006/relationships/image" Target="../media/image57.png"/><Relationship Id="rId4" Type="http://schemas.openxmlformats.org/officeDocument/2006/relationships/image" Target="../media/image35.png"/><Relationship Id="rId9" Type="http://schemas.openxmlformats.org/officeDocument/2006/relationships/image" Target="../media/image56.png"/><Relationship Id="rId14" Type="http://schemas.openxmlformats.org/officeDocument/2006/relationships/image" Target="../media/image49.png"/></Relationships>
</file>

<file path=ppt/slides/_rels/slide120.xml.rels><?xml version="1.0" encoding="UTF-8" standalone="yes"?>
<Relationships xmlns="http://schemas.openxmlformats.org/package/2006/relationships"><Relationship Id="rId3" Type="http://schemas.openxmlformats.org/officeDocument/2006/relationships/image" Target="../media/image433.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34.png"/><Relationship Id="rId4" Type="http://schemas.openxmlformats.org/officeDocument/2006/relationships/image" Target="../media/image76.png"/></Relationships>
</file>

<file path=ppt/slides/_rels/slide121.xml.rels><?xml version="1.0" encoding="UTF-8" standalone="yes"?>
<Relationships xmlns="http://schemas.openxmlformats.org/package/2006/relationships"><Relationship Id="rId8" Type="http://schemas.openxmlformats.org/officeDocument/2006/relationships/image" Target="../media/image437.png"/><Relationship Id="rId13" Type="http://schemas.openxmlformats.org/officeDocument/2006/relationships/image" Target="../media/image442.png"/><Relationship Id="rId3" Type="http://schemas.openxmlformats.org/officeDocument/2006/relationships/image" Target="../media/image8.png"/><Relationship Id="rId7" Type="http://schemas.openxmlformats.org/officeDocument/2006/relationships/image" Target="../media/image436.png"/><Relationship Id="rId12" Type="http://schemas.openxmlformats.org/officeDocument/2006/relationships/image" Target="../media/image44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35.png"/><Relationship Id="rId11" Type="http://schemas.openxmlformats.org/officeDocument/2006/relationships/image" Target="../media/image440.png"/><Relationship Id="rId5" Type="http://schemas.openxmlformats.org/officeDocument/2006/relationships/image" Target="../media/image20.png"/><Relationship Id="rId10" Type="http://schemas.openxmlformats.org/officeDocument/2006/relationships/image" Target="../media/image439.png"/><Relationship Id="rId4" Type="http://schemas.openxmlformats.org/officeDocument/2006/relationships/image" Target="../media/image77.png"/><Relationship Id="rId9" Type="http://schemas.openxmlformats.org/officeDocument/2006/relationships/image" Target="../media/image438.png"/></Relationships>
</file>

<file path=ppt/slides/_rels/slide122.xml.rels><?xml version="1.0" encoding="UTF-8" standalone="yes"?>
<Relationships xmlns="http://schemas.openxmlformats.org/package/2006/relationships"><Relationship Id="rId3" Type="http://schemas.openxmlformats.org/officeDocument/2006/relationships/image" Target="../media/image443.jpeg"/><Relationship Id="rId7" Type="http://schemas.openxmlformats.org/officeDocument/2006/relationships/image" Target="../media/image4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4.png"/><Relationship Id="rId5" Type="http://schemas.microsoft.com/office/2007/relationships/hdphoto" Target="../media/hdphoto1.wdp"/><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449.png"/><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image" Target="../media/image448.png"/><Relationship Id="rId11" Type="http://schemas.openxmlformats.org/officeDocument/2006/relationships/image" Target="../media/image452.png"/><Relationship Id="rId5" Type="http://schemas.openxmlformats.org/officeDocument/2006/relationships/image" Target="../media/image447.png"/><Relationship Id="rId10" Type="http://schemas.openxmlformats.org/officeDocument/2006/relationships/image" Target="../media/image451.png"/><Relationship Id="rId4" Type="http://schemas.openxmlformats.org/officeDocument/2006/relationships/image" Target="../media/image9.png"/><Relationship Id="rId9" Type="http://schemas.openxmlformats.org/officeDocument/2006/relationships/image" Target="../media/image450.png"/></Relationships>
</file>

<file path=ppt/slides/_rels/slide124.xml.rels><?xml version="1.0" encoding="UTF-8" standalone="yes"?>
<Relationships xmlns="http://schemas.openxmlformats.org/package/2006/relationships"><Relationship Id="rId2" Type="http://schemas.openxmlformats.org/officeDocument/2006/relationships/image" Target="../media/image45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5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56.png"/><Relationship Id="rId5" Type="http://schemas.openxmlformats.org/officeDocument/2006/relationships/image" Target="../media/image455.png"/><Relationship Id="rId4" Type="http://schemas.openxmlformats.org/officeDocument/2006/relationships/image" Target="../media/image54.png"/></Relationships>
</file>

<file path=ppt/slides/_rels/slide126.xml.rels><?xml version="1.0" encoding="UTF-8" standalone="yes"?>
<Relationships xmlns="http://schemas.openxmlformats.org/package/2006/relationships"><Relationship Id="rId8" Type="http://schemas.openxmlformats.org/officeDocument/2006/relationships/image" Target="../media/image459.png"/><Relationship Id="rId3" Type="http://schemas.openxmlformats.org/officeDocument/2006/relationships/image" Target="../media/image6.png"/><Relationship Id="rId7" Type="http://schemas.openxmlformats.org/officeDocument/2006/relationships/image" Target="../media/image458.png"/><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image" Target="../media/image457.png"/><Relationship Id="rId11" Type="http://schemas.openxmlformats.org/officeDocument/2006/relationships/image" Target="../media/image462.png"/><Relationship Id="rId5" Type="http://schemas.openxmlformats.org/officeDocument/2006/relationships/image" Target="../media/image8.png"/><Relationship Id="rId10" Type="http://schemas.openxmlformats.org/officeDocument/2006/relationships/image" Target="../media/image461.png"/><Relationship Id="rId4" Type="http://schemas.openxmlformats.org/officeDocument/2006/relationships/image" Target="../media/image9.png"/><Relationship Id="rId9" Type="http://schemas.openxmlformats.org/officeDocument/2006/relationships/image" Target="../media/image460.png"/></Relationships>
</file>

<file path=ppt/slides/_rels/slide127.xml.rels><?xml version="1.0" encoding="UTF-8" standalone="yes"?>
<Relationships xmlns="http://schemas.openxmlformats.org/package/2006/relationships"><Relationship Id="rId3" Type="http://schemas.openxmlformats.org/officeDocument/2006/relationships/image" Target="../media/image46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8" Type="http://schemas.openxmlformats.org/officeDocument/2006/relationships/image" Target="../media/image467.png"/><Relationship Id="rId13" Type="http://schemas.openxmlformats.org/officeDocument/2006/relationships/image" Target="../media/image472.png"/><Relationship Id="rId3" Type="http://schemas.openxmlformats.org/officeDocument/2006/relationships/image" Target="../media/image8.png"/><Relationship Id="rId7" Type="http://schemas.openxmlformats.org/officeDocument/2006/relationships/image" Target="../media/image466.jpeg"/><Relationship Id="rId12" Type="http://schemas.openxmlformats.org/officeDocument/2006/relationships/image" Target="../media/image471.png"/><Relationship Id="rId2" Type="http://schemas.openxmlformats.org/officeDocument/2006/relationships/image" Target="../media/image464.png"/><Relationship Id="rId1" Type="http://schemas.openxmlformats.org/officeDocument/2006/relationships/slideLayout" Target="../slideLayouts/slideLayout2.xml"/><Relationship Id="rId6" Type="http://schemas.openxmlformats.org/officeDocument/2006/relationships/image" Target="../media/image465.png"/><Relationship Id="rId11" Type="http://schemas.openxmlformats.org/officeDocument/2006/relationships/image" Target="../media/image470.png"/><Relationship Id="rId5" Type="http://schemas.openxmlformats.org/officeDocument/2006/relationships/image" Target="../media/image9.png"/><Relationship Id="rId10" Type="http://schemas.openxmlformats.org/officeDocument/2006/relationships/image" Target="../media/image469.png"/><Relationship Id="rId4" Type="http://schemas.openxmlformats.org/officeDocument/2006/relationships/image" Target="../media/image35.png"/><Relationship Id="rId9" Type="http://schemas.openxmlformats.org/officeDocument/2006/relationships/image" Target="../media/image468.png"/><Relationship Id="rId14" Type="http://schemas.openxmlformats.org/officeDocument/2006/relationships/image" Target="../media/image473.png"/></Relationships>
</file>

<file path=ppt/slides/_rels/slide129.xml.rels><?xml version="1.0" encoding="UTF-8" standalone="yes"?>
<Relationships xmlns="http://schemas.openxmlformats.org/package/2006/relationships"><Relationship Id="rId3" Type="http://schemas.openxmlformats.org/officeDocument/2006/relationships/image" Target="../media/image474.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75.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30.xml.rels><?xml version="1.0" encoding="UTF-8" standalone="yes"?>
<Relationships xmlns="http://schemas.openxmlformats.org/package/2006/relationships"><Relationship Id="rId8" Type="http://schemas.openxmlformats.org/officeDocument/2006/relationships/image" Target="../media/image468.png"/><Relationship Id="rId13" Type="http://schemas.openxmlformats.org/officeDocument/2006/relationships/image" Target="../media/image472.png"/><Relationship Id="rId3" Type="http://schemas.openxmlformats.org/officeDocument/2006/relationships/image" Target="../media/image8.png"/><Relationship Id="rId7" Type="http://schemas.openxmlformats.org/officeDocument/2006/relationships/image" Target="../media/image467.png"/><Relationship Id="rId12" Type="http://schemas.openxmlformats.org/officeDocument/2006/relationships/image" Target="../media/image471.png"/><Relationship Id="rId2" Type="http://schemas.openxmlformats.org/officeDocument/2006/relationships/image" Target="../media/image464.png"/><Relationship Id="rId1" Type="http://schemas.openxmlformats.org/officeDocument/2006/relationships/slideLayout" Target="../slideLayouts/slideLayout2.xml"/><Relationship Id="rId6" Type="http://schemas.openxmlformats.org/officeDocument/2006/relationships/image" Target="../media/image466.jpeg"/><Relationship Id="rId11" Type="http://schemas.openxmlformats.org/officeDocument/2006/relationships/image" Target="../media/image477.png"/><Relationship Id="rId5" Type="http://schemas.openxmlformats.org/officeDocument/2006/relationships/image" Target="../media/image9.png"/><Relationship Id="rId10" Type="http://schemas.openxmlformats.org/officeDocument/2006/relationships/image" Target="../media/image476.png"/><Relationship Id="rId4" Type="http://schemas.openxmlformats.org/officeDocument/2006/relationships/image" Target="../media/image35.png"/><Relationship Id="rId9" Type="http://schemas.openxmlformats.org/officeDocument/2006/relationships/image" Target="../media/image465.png"/></Relationships>
</file>

<file path=ppt/slides/_rels/slide131.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21.png"/></Relationships>
</file>

<file path=ppt/slides/_rels/slide132.xml.rels><?xml version="1.0" encoding="UTF-8" standalone="yes"?>
<Relationships xmlns="http://schemas.openxmlformats.org/package/2006/relationships"><Relationship Id="rId3" Type="http://schemas.openxmlformats.org/officeDocument/2006/relationships/image" Target="../media/image481.png"/><Relationship Id="rId7" Type="http://schemas.openxmlformats.org/officeDocument/2006/relationships/image" Target="../media/image482.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9.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image" Target="../media/image66.png"/><Relationship Id="rId2" Type="http://schemas.openxmlformats.org/officeDocument/2006/relationships/image" Target="../media/image55.png"/><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65.png"/><Relationship Id="rId5" Type="http://schemas.openxmlformats.org/officeDocument/2006/relationships/image" Target="../media/image9.png"/><Relationship Id="rId1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63.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2.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image" Target="../media/image71.png"/><Relationship Id="rId2" Type="http://schemas.openxmlformats.org/officeDocument/2006/relationships/image" Target="../media/image55.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70.png"/><Relationship Id="rId5" Type="http://schemas.openxmlformats.org/officeDocument/2006/relationships/image" Target="../media/image9.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35.png"/><Relationship Id="rId9" Type="http://schemas.openxmlformats.org/officeDocument/2006/relationships/image" Target="../media/image61.png"/><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21.png"/><Relationship Id="rId12" Type="http://schemas.openxmlformats.org/officeDocument/2006/relationships/image" Target="../media/image80.png"/><Relationship Id="rId2" Type="http://schemas.openxmlformats.org/officeDocument/2006/relationships/image" Target="../media/image77.png"/><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79.png"/><Relationship Id="rId5" Type="http://schemas.openxmlformats.org/officeDocument/2006/relationships/image" Target="../media/image18.png"/><Relationship Id="rId15" Type="http://schemas.openxmlformats.org/officeDocument/2006/relationships/image" Target="../media/image69.pn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image" Target="../media/image71.png"/><Relationship Id="rId1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9.png"/><Relationship Id="rId3" Type="http://schemas.openxmlformats.org/officeDocument/2006/relationships/image" Target="../media/image18.png"/><Relationship Id="rId7" Type="http://schemas.openxmlformats.org/officeDocument/2006/relationships/image" Target="../media/image70.png"/><Relationship Id="rId12" Type="http://schemas.openxmlformats.org/officeDocument/2006/relationships/image" Target="../media/image87.png"/><Relationship Id="rId17" Type="http://schemas.openxmlformats.org/officeDocument/2006/relationships/image" Target="../media/image90.png"/><Relationship Id="rId2" Type="http://schemas.openxmlformats.org/officeDocument/2006/relationships/image" Target="../media/image8.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86.png"/><Relationship Id="rId5" Type="http://schemas.openxmlformats.org/officeDocument/2006/relationships/image" Target="../media/image20.png"/><Relationship Id="rId1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7.png"/><Relationship Id="rId9" Type="http://schemas.openxmlformats.org/officeDocument/2006/relationships/image" Target="../media/image37.png"/><Relationship Id="rId1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61.png"/><Relationship Id="rId18" Type="http://schemas.openxmlformats.org/officeDocument/2006/relationships/image" Target="../media/image85.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71.png"/><Relationship Id="rId17" Type="http://schemas.openxmlformats.org/officeDocument/2006/relationships/image" Target="../media/image95.png"/><Relationship Id="rId2" Type="http://schemas.openxmlformats.org/officeDocument/2006/relationships/image" Target="../media/image17.png"/><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70.png"/><Relationship Id="rId5" Type="http://schemas.openxmlformats.org/officeDocument/2006/relationships/image" Target="../media/image77.png"/><Relationship Id="rId15" Type="http://schemas.openxmlformats.org/officeDocument/2006/relationships/image" Target="../media/image82.png"/><Relationship Id="rId10" Type="http://schemas.openxmlformats.org/officeDocument/2006/relationships/image" Target="../media/image94.png"/><Relationship Id="rId4" Type="http://schemas.openxmlformats.org/officeDocument/2006/relationships/image" Target="../media/image18.png"/><Relationship Id="rId9" Type="http://schemas.openxmlformats.org/officeDocument/2006/relationships/image" Target="../media/image69.pn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8.png"/><Relationship Id="rId5" Type="http://schemas.microsoft.com/office/2007/relationships/hdphoto" Target="../media/hdphoto3.wdp"/><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3" Type="http://schemas.openxmlformats.org/officeDocument/2006/relationships/image" Target="../media/image99.png"/><Relationship Id="rId7" Type="http://schemas.openxmlformats.org/officeDocument/2006/relationships/image" Target="../media/image102.png"/><Relationship Id="rId12" Type="http://schemas.openxmlformats.org/officeDocument/2006/relationships/image" Target="../media/image10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8.png"/><Relationship Id="rId9"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10.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99.png"/><Relationship Id="rId9" Type="http://schemas.openxmlformats.org/officeDocument/2006/relationships/image" Target="../media/image115.png"/><Relationship Id="rId14" Type="http://schemas.openxmlformats.org/officeDocument/2006/relationships/image" Target="../media/image120.png"/></Relationships>
</file>

<file path=ppt/slides/_rels/slide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28.png"/><Relationship Id="rId3" Type="http://schemas.openxmlformats.org/officeDocument/2006/relationships/image" Target="../media/image99.png"/><Relationship Id="rId7" Type="http://schemas.openxmlformats.org/officeDocument/2006/relationships/image" Target="../media/image100.png"/><Relationship Id="rId12" Type="http://schemas.openxmlformats.org/officeDocument/2006/relationships/image" Target="../media/image1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05.png"/><Relationship Id="rId5" Type="http://schemas.openxmlformats.org/officeDocument/2006/relationships/image" Target="../media/image124.png"/><Relationship Id="rId15" Type="http://schemas.openxmlformats.org/officeDocument/2006/relationships/image" Target="../media/image130.png"/><Relationship Id="rId10" Type="http://schemas.openxmlformats.org/officeDocument/2006/relationships/image" Target="../media/image126.png"/><Relationship Id="rId4" Type="http://schemas.openxmlformats.org/officeDocument/2006/relationships/image" Target="../media/image8.png"/><Relationship Id="rId9" Type="http://schemas.openxmlformats.org/officeDocument/2006/relationships/image" Target="../media/image102.png"/><Relationship Id="rId14"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8.png"/></Relationships>
</file>

<file path=ppt/slides/_rels/slide3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8.png"/><Relationship Id="rId7" Type="http://schemas.openxmlformats.org/officeDocument/2006/relationships/image" Target="../media/image82.png"/><Relationship Id="rId12" Type="http://schemas.openxmlformats.org/officeDocument/2006/relationships/image" Target="../media/image14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46.png"/><Relationship Id="rId5" Type="http://schemas.openxmlformats.org/officeDocument/2006/relationships/image" Target="../media/image77.png"/><Relationship Id="rId15" Type="http://schemas.openxmlformats.org/officeDocument/2006/relationships/image" Target="../media/image150.png"/><Relationship Id="rId10" Type="http://schemas.openxmlformats.org/officeDocument/2006/relationships/image" Target="../media/image145.png"/><Relationship Id="rId4" Type="http://schemas.openxmlformats.org/officeDocument/2006/relationships/image" Target="../media/image18.png"/><Relationship Id="rId9" Type="http://schemas.openxmlformats.org/officeDocument/2006/relationships/image" Target="../media/image144.png"/><Relationship Id="rId14" Type="http://schemas.openxmlformats.org/officeDocument/2006/relationships/image" Target="../media/image149.png"/></Relationships>
</file>

<file path=ppt/slides/_rels/slide3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2.png"/><Relationship Id="rId4" Type="http://schemas.openxmlformats.org/officeDocument/2006/relationships/image" Target="../media/image141.png"/></Relationships>
</file>

<file path=ppt/slides/_rels/slide35.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6.png"/><Relationship Id="rId3" Type="http://schemas.openxmlformats.org/officeDocument/2006/relationships/image" Target="../media/image8.png"/><Relationship Id="rId7" Type="http://schemas.openxmlformats.org/officeDocument/2006/relationships/image" Target="../media/image143.png"/><Relationship Id="rId12" Type="http://schemas.openxmlformats.org/officeDocument/2006/relationships/image" Target="../media/image15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54.png"/><Relationship Id="rId5" Type="http://schemas.openxmlformats.org/officeDocument/2006/relationships/image" Target="../media/image153.png"/><Relationship Id="rId15" Type="http://schemas.openxmlformats.org/officeDocument/2006/relationships/image" Target="../media/image158.png"/><Relationship Id="rId10" Type="http://schemas.openxmlformats.org/officeDocument/2006/relationships/image" Target="../media/image150.png"/><Relationship Id="rId4" Type="http://schemas.openxmlformats.org/officeDocument/2006/relationships/image" Target="../media/image18.png"/><Relationship Id="rId9" Type="http://schemas.openxmlformats.org/officeDocument/2006/relationships/image" Target="../media/image149.png"/><Relationship Id="rId14" Type="http://schemas.openxmlformats.org/officeDocument/2006/relationships/image" Target="../media/image157.jpeg"/></Relationships>
</file>

<file path=ppt/slides/_rels/slide3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60.png"/><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61.png"/><Relationship Id="rId18" Type="http://schemas.openxmlformats.org/officeDocument/2006/relationships/image" Target="../media/image163.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82.png"/><Relationship Id="rId17" Type="http://schemas.openxmlformats.org/officeDocument/2006/relationships/image" Target="../media/image162.png"/><Relationship Id="rId2" Type="http://schemas.openxmlformats.org/officeDocument/2006/relationships/image" Target="../media/image17.png"/><Relationship Id="rId16"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61.png"/><Relationship Id="rId5" Type="http://schemas.openxmlformats.org/officeDocument/2006/relationships/image" Target="../media/image77.png"/><Relationship Id="rId15" Type="http://schemas.openxmlformats.org/officeDocument/2006/relationships/image" Target="../media/image144.png"/><Relationship Id="rId10" Type="http://schemas.openxmlformats.org/officeDocument/2006/relationships/image" Target="../media/image71.png"/><Relationship Id="rId4" Type="http://schemas.openxmlformats.org/officeDocument/2006/relationships/image" Target="../media/image18.png"/><Relationship Id="rId9" Type="http://schemas.openxmlformats.org/officeDocument/2006/relationships/image" Target="../media/image70.png"/><Relationship Id="rId14" Type="http://schemas.openxmlformats.org/officeDocument/2006/relationships/image" Target="../media/image143.png"/></Relationships>
</file>

<file path=ppt/slides/_rels/slide3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0.png"/><Relationship Id="rId5" Type="http://schemas.microsoft.com/office/2007/relationships/hdphoto" Target="../media/hdphoto4.wdp"/><Relationship Id="rId4" Type="http://schemas.openxmlformats.org/officeDocument/2006/relationships/image" Target="../media/image165.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44.png"/><Relationship Id="rId18" Type="http://schemas.openxmlformats.org/officeDocument/2006/relationships/image" Target="../media/image167.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43.png"/><Relationship Id="rId17" Type="http://schemas.openxmlformats.org/officeDocument/2006/relationships/image" Target="../media/image166.png"/><Relationship Id="rId2" Type="http://schemas.openxmlformats.org/officeDocument/2006/relationships/image" Target="../media/image17.png"/><Relationship Id="rId16"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61.png"/><Relationship Id="rId5" Type="http://schemas.openxmlformats.org/officeDocument/2006/relationships/image" Target="../media/image77.png"/><Relationship Id="rId15" Type="http://schemas.openxmlformats.org/officeDocument/2006/relationships/image" Target="../media/image162.png"/><Relationship Id="rId10" Type="http://schemas.openxmlformats.org/officeDocument/2006/relationships/image" Target="../media/image61.png"/><Relationship Id="rId19" Type="http://schemas.openxmlformats.org/officeDocument/2006/relationships/image" Target="../media/image168.png"/><Relationship Id="rId4" Type="http://schemas.openxmlformats.org/officeDocument/2006/relationships/image" Target="../media/image18.png"/><Relationship Id="rId9" Type="http://schemas.openxmlformats.org/officeDocument/2006/relationships/image" Target="../media/image71.png"/><Relationship Id="rId14" Type="http://schemas.openxmlformats.org/officeDocument/2006/relationships/image" Target="../media/image14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0.png"/><Relationship Id="rId4" Type="http://schemas.openxmlformats.org/officeDocument/2006/relationships/image" Target="../media/image141.png"/></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44.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43.png"/><Relationship Id="rId17" Type="http://schemas.openxmlformats.org/officeDocument/2006/relationships/image" Target="../media/image173.png"/><Relationship Id="rId2" Type="http://schemas.openxmlformats.org/officeDocument/2006/relationships/image" Target="../media/image17.png"/><Relationship Id="rId16"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82.png"/><Relationship Id="rId5" Type="http://schemas.openxmlformats.org/officeDocument/2006/relationships/image" Target="../media/image77.png"/><Relationship Id="rId15" Type="http://schemas.openxmlformats.org/officeDocument/2006/relationships/image" Target="../media/image171.png"/><Relationship Id="rId10" Type="http://schemas.openxmlformats.org/officeDocument/2006/relationships/image" Target="../media/image61.png"/><Relationship Id="rId4" Type="http://schemas.openxmlformats.org/officeDocument/2006/relationships/image" Target="../media/image18.png"/><Relationship Id="rId9" Type="http://schemas.openxmlformats.org/officeDocument/2006/relationships/image" Target="../media/image71.png"/><Relationship Id="rId1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75.png"/><Relationship Id="rId4" Type="http://schemas.openxmlformats.org/officeDocument/2006/relationships/image" Target="../media/image141.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43.png"/><Relationship Id="rId18" Type="http://schemas.openxmlformats.org/officeDocument/2006/relationships/image" Target="../media/image177.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82.png"/><Relationship Id="rId17" Type="http://schemas.openxmlformats.org/officeDocument/2006/relationships/image" Target="../media/image176.png"/><Relationship Id="rId2" Type="http://schemas.openxmlformats.org/officeDocument/2006/relationships/image" Target="../media/image17.png"/><Relationship Id="rId16"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61.png"/><Relationship Id="rId5" Type="http://schemas.openxmlformats.org/officeDocument/2006/relationships/image" Target="../media/image77.png"/><Relationship Id="rId15" Type="http://schemas.openxmlformats.org/officeDocument/2006/relationships/image" Target="../media/image145.png"/><Relationship Id="rId10" Type="http://schemas.openxmlformats.org/officeDocument/2006/relationships/image" Target="../media/image71.png"/><Relationship Id="rId19" Type="http://schemas.openxmlformats.org/officeDocument/2006/relationships/image" Target="../media/image178.png"/><Relationship Id="rId4" Type="http://schemas.openxmlformats.org/officeDocument/2006/relationships/image" Target="../media/image18.png"/><Relationship Id="rId9" Type="http://schemas.openxmlformats.org/officeDocument/2006/relationships/image" Target="../media/image70.png"/><Relationship Id="rId14" Type="http://schemas.openxmlformats.org/officeDocument/2006/relationships/image" Target="../media/image144.png"/></Relationships>
</file>

<file path=ppt/slides/_rels/slide4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80.png"/><Relationship Id="rId4" Type="http://schemas.openxmlformats.org/officeDocument/2006/relationships/image" Target="../media/image141.pn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45.png"/><Relationship Id="rId18" Type="http://schemas.openxmlformats.org/officeDocument/2006/relationships/image" Target="../media/image183.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44.png"/><Relationship Id="rId17" Type="http://schemas.openxmlformats.org/officeDocument/2006/relationships/image" Target="../media/image182.png"/><Relationship Id="rId2" Type="http://schemas.openxmlformats.org/officeDocument/2006/relationships/image" Target="../media/image17.png"/><Relationship Id="rId16"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43.png"/><Relationship Id="rId5" Type="http://schemas.openxmlformats.org/officeDocument/2006/relationships/image" Target="../media/image77.png"/><Relationship Id="rId15" Type="http://schemas.openxmlformats.org/officeDocument/2006/relationships/image" Target="../media/image176.png"/><Relationship Id="rId10" Type="http://schemas.openxmlformats.org/officeDocument/2006/relationships/image" Target="../media/image61.png"/><Relationship Id="rId19" Type="http://schemas.openxmlformats.org/officeDocument/2006/relationships/image" Target="../media/image184.png"/><Relationship Id="rId4" Type="http://schemas.openxmlformats.org/officeDocument/2006/relationships/image" Target="../media/image18.png"/><Relationship Id="rId9" Type="http://schemas.openxmlformats.org/officeDocument/2006/relationships/image" Target="../media/image71.png"/><Relationship Id="rId14" Type="http://schemas.openxmlformats.org/officeDocument/2006/relationships/image" Target="../media/image162.png"/></Relationships>
</file>

<file path=ppt/slides/_rels/slide4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86.png"/><Relationship Id="rId4" Type="http://schemas.openxmlformats.org/officeDocument/2006/relationships/image" Target="../media/image141.png"/></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62.png"/><Relationship Id="rId18" Type="http://schemas.openxmlformats.org/officeDocument/2006/relationships/image" Target="../media/image190.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45.png"/><Relationship Id="rId17" Type="http://schemas.openxmlformats.org/officeDocument/2006/relationships/image" Target="../media/image189.png"/><Relationship Id="rId2" Type="http://schemas.openxmlformats.org/officeDocument/2006/relationships/image" Target="../media/image17.png"/><Relationship Id="rId16"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44.png"/><Relationship Id="rId5" Type="http://schemas.openxmlformats.org/officeDocument/2006/relationships/image" Target="../media/image77.png"/><Relationship Id="rId15" Type="http://schemas.openxmlformats.org/officeDocument/2006/relationships/image" Target="../media/image187.png"/><Relationship Id="rId10" Type="http://schemas.openxmlformats.org/officeDocument/2006/relationships/image" Target="../media/image143.png"/><Relationship Id="rId4" Type="http://schemas.openxmlformats.org/officeDocument/2006/relationships/image" Target="../media/image18.png"/><Relationship Id="rId9" Type="http://schemas.openxmlformats.org/officeDocument/2006/relationships/image" Target="../media/image82.png"/><Relationship Id="rId14" Type="http://schemas.openxmlformats.org/officeDocument/2006/relationships/image" Target="../media/image176.png"/></Relationships>
</file>

<file path=ppt/slides/_rels/slide4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8.png"/><Relationship Id="rId7" Type="http://schemas.openxmlformats.org/officeDocument/2006/relationships/image" Target="../media/image198.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20.pn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54.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8.png"/><Relationship Id="rId7" Type="http://schemas.openxmlformats.org/officeDocument/2006/relationships/image" Target="../media/image197.png"/><Relationship Id="rId12" Type="http://schemas.openxmlformats.org/officeDocument/2006/relationships/image" Target="../media/image207.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image" Target="../media/image206.png"/><Relationship Id="rId5" Type="http://schemas.openxmlformats.org/officeDocument/2006/relationships/image" Target="../media/image20.png"/><Relationship Id="rId10" Type="http://schemas.openxmlformats.org/officeDocument/2006/relationships/image" Target="../media/image205.png"/><Relationship Id="rId4" Type="http://schemas.openxmlformats.org/officeDocument/2006/relationships/image" Target="../media/image19.png"/><Relationship Id="rId9" Type="http://schemas.openxmlformats.org/officeDocument/2006/relationships/image" Target="../media/image204.png"/><Relationship Id="rId14" Type="http://schemas.openxmlformats.org/officeDocument/2006/relationships/image" Target="../media/image209.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0.jpe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56.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8.pn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0.png"/><Relationship Id="rId9" Type="http://schemas.openxmlformats.org/officeDocument/2006/relationships/image" Target="../media/image216.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1.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227.png"/><Relationship Id="rId5" Type="http://schemas.openxmlformats.org/officeDocument/2006/relationships/image" Target="../media/image222.png"/><Relationship Id="rId10" Type="http://schemas.openxmlformats.org/officeDocument/2006/relationships/image" Target="../media/image226.png"/><Relationship Id="rId4" Type="http://schemas.openxmlformats.org/officeDocument/2006/relationships/image" Target="../media/image8.png"/><Relationship Id="rId9" Type="http://schemas.openxmlformats.org/officeDocument/2006/relationships/image" Target="../media/image225.png"/></Relationships>
</file>

<file path=ppt/slides/_rels/slide5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29.jpe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8.png"/><Relationship Id="rId7" Type="http://schemas.openxmlformats.org/officeDocument/2006/relationships/image" Target="../media/image232.png"/><Relationship Id="rId12" Type="http://schemas.openxmlformats.org/officeDocument/2006/relationships/image" Target="../media/image237.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231.png"/><Relationship Id="rId11" Type="http://schemas.openxmlformats.org/officeDocument/2006/relationships/image" Target="../media/image236.png"/><Relationship Id="rId5" Type="http://schemas.openxmlformats.org/officeDocument/2006/relationships/image" Target="../media/image20.png"/><Relationship Id="rId10" Type="http://schemas.openxmlformats.org/officeDocument/2006/relationships/image" Target="../media/image235.png"/><Relationship Id="rId4" Type="http://schemas.openxmlformats.org/officeDocument/2006/relationships/image" Target="../media/image19.png"/><Relationship Id="rId9" Type="http://schemas.openxmlformats.org/officeDocument/2006/relationships/image" Target="../media/image234.png"/></Relationships>
</file>

<file path=ppt/slides/_rels/slide6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38.jp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62.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40.png"/><Relationship Id="rId7" Type="http://schemas.openxmlformats.org/officeDocument/2006/relationships/image" Target="../media/image242.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0.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64.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8.png"/><Relationship Id="rId7" Type="http://schemas.openxmlformats.org/officeDocument/2006/relationships/image" Target="../media/image248.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e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66.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0.png"/><Relationship Id="rId7" Type="http://schemas.openxmlformats.org/officeDocument/2006/relationships/image" Target="../media/image253.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0.pn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58.png"/></Relationships>
</file>

<file path=ppt/slides/_rels/slide69.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32.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260.png"/><Relationship Id="rId11" Type="http://schemas.openxmlformats.org/officeDocument/2006/relationships/image" Target="../media/image265.png"/><Relationship Id="rId5" Type="http://schemas.openxmlformats.org/officeDocument/2006/relationships/image" Target="../media/image133.png"/><Relationship Id="rId10" Type="http://schemas.openxmlformats.org/officeDocument/2006/relationships/image" Target="../media/image264.png"/><Relationship Id="rId4" Type="http://schemas.openxmlformats.org/officeDocument/2006/relationships/image" Target="../media/image8.png"/><Relationship Id="rId9" Type="http://schemas.openxmlformats.org/officeDocument/2006/relationships/image" Target="../media/image26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66.png"/><Relationship Id="rId1" Type="http://schemas.openxmlformats.org/officeDocument/2006/relationships/slideLayout" Target="../slideLayouts/slideLayout2.xml"/><Relationship Id="rId4" Type="http://schemas.openxmlformats.org/officeDocument/2006/relationships/image" Target="../media/image267.png"/></Relationships>
</file>

<file path=ppt/slides/_rels/slide71.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132.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133.png"/><Relationship Id="rId4" Type="http://schemas.openxmlformats.org/officeDocument/2006/relationships/image" Target="../media/image8.png"/><Relationship Id="rId9" Type="http://schemas.openxmlformats.org/officeDocument/2006/relationships/image" Target="../media/image269.png"/></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70.jpeg"/><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73.xml.rels><?xml version="1.0" encoding="UTF-8" standalone="yes"?>
<Relationships xmlns="http://schemas.openxmlformats.org/package/2006/relationships"><Relationship Id="rId8" Type="http://schemas.openxmlformats.org/officeDocument/2006/relationships/image" Target="../media/image274.png"/><Relationship Id="rId13" Type="http://schemas.openxmlformats.org/officeDocument/2006/relationships/image" Target="../media/image279.png"/><Relationship Id="rId3" Type="http://schemas.openxmlformats.org/officeDocument/2006/relationships/image" Target="../media/image272.png"/><Relationship Id="rId7" Type="http://schemas.openxmlformats.org/officeDocument/2006/relationships/image" Target="../media/image273.png"/><Relationship Id="rId12" Type="http://schemas.openxmlformats.org/officeDocument/2006/relationships/image" Target="../media/image278.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277.png"/><Relationship Id="rId5" Type="http://schemas.openxmlformats.org/officeDocument/2006/relationships/image" Target="../media/image8.png"/><Relationship Id="rId15" Type="http://schemas.openxmlformats.org/officeDocument/2006/relationships/image" Target="../media/image281.png"/><Relationship Id="rId10" Type="http://schemas.openxmlformats.org/officeDocument/2006/relationships/image" Target="../media/image276.png"/><Relationship Id="rId4" Type="http://schemas.openxmlformats.org/officeDocument/2006/relationships/image" Target="../media/image132.png"/><Relationship Id="rId9" Type="http://schemas.openxmlformats.org/officeDocument/2006/relationships/image" Target="../media/image275.png"/><Relationship Id="rId14" Type="http://schemas.openxmlformats.org/officeDocument/2006/relationships/image" Target="../media/image280.png"/></Relationships>
</file>

<file path=ppt/slides/_rels/slide74.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5.png"/><Relationship Id="rId4" Type="http://schemas.openxmlformats.org/officeDocument/2006/relationships/image" Target="../media/image284.png"/></Relationships>
</file>

<file path=ppt/slides/_rels/slide76.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8.png"/><Relationship Id="rId7" Type="http://schemas.openxmlformats.org/officeDocument/2006/relationships/image" Target="../media/image289.jpe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88.jpeg"/><Relationship Id="rId11" Type="http://schemas.openxmlformats.org/officeDocument/2006/relationships/image" Target="../media/image293.png"/><Relationship Id="rId5" Type="http://schemas.openxmlformats.org/officeDocument/2006/relationships/image" Target="../media/image287.jpeg"/><Relationship Id="rId10" Type="http://schemas.openxmlformats.org/officeDocument/2006/relationships/image" Target="../media/image292.png"/><Relationship Id="rId4" Type="http://schemas.openxmlformats.org/officeDocument/2006/relationships/image" Target="../media/image9.png"/><Relationship Id="rId9" Type="http://schemas.openxmlformats.org/officeDocument/2006/relationships/image" Target="../media/image291.png"/></Relationships>
</file>

<file path=ppt/slides/_rels/slide7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5.png"/><Relationship Id="rId4" Type="http://schemas.openxmlformats.org/officeDocument/2006/relationships/image" Target="../media/image193.png"/></Relationships>
</file>

<file path=ppt/slides/_rels/slide78.xml.rels><?xml version="1.0" encoding="UTF-8" standalone="yes"?>
<Relationships xmlns="http://schemas.openxmlformats.org/package/2006/relationships"><Relationship Id="rId8" Type="http://schemas.openxmlformats.org/officeDocument/2006/relationships/image" Target="../media/image299.jpeg"/><Relationship Id="rId3" Type="http://schemas.openxmlformats.org/officeDocument/2006/relationships/image" Target="../media/image8.png"/><Relationship Id="rId7" Type="http://schemas.openxmlformats.org/officeDocument/2006/relationships/image" Target="../media/image298.png"/><Relationship Id="rId12" Type="http://schemas.openxmlformats.org/officeDocument/2006/relationships/image" Target="../media/image303.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297.png"/><Relationship Id="rId11" Type="http://schemas.openxmlformats.org/officeDocument/2006/relationships/image" Target="../media/image302.png"/><Relationship Id="rId5" Type="http://schemas.openxmlformats.org/officeDocument/2006/relationships/image" Target="../media/image296.png"/><Relationship Id="rId10" Type="http://schemas.openxmlformats.org/officeDocument/2006/relationships/image" Target="../media/image301.jpeg"/><Relationship Id="rId4" Type="http://schemas.openxmlformats.org/officeDocument/2006/relationships/image" Target="../media/image20.png"/><Relationship Id="rId9" Type="http://schemas.openxmlformats.org/officeDocument/2006/relationships/image" Target="../media/image300.jpeg"/></Relationships>
</file>

<file path=ppt/slides/_rels/slide79.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84.png"/><Relationship Id="rId4" Type="http://schemas.openxmlformats.org/officeDocument/2006/relationships/image" Target="../media/image305.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9.png"/></Relationships>
</file>

<file path=ppt/slides/_rels/slide80.xml.rels><?xml version="1.0" encoding="UTF-8" standalone="yes"?>
<Relationships xmlns="http://schemas.openxmlformats.org/package/2006/relationships"><Relationship Id="rId8" Type="http://schemas.openxmlformats.org/officeDocument/2006/relationships/image" Target="../media/image309.jpeg"/><Relationship Id="rId3" Type="http://schemas.openxmlformats.org/officeDocument/2006/relationships/image" Target="../media/image8.png"/><Relationship Id="rId7" Type="http://schemas.openxmlformats.org/officeDocument/2006/relationships/image" Target="../media/image308.jpeg"/><Relationship Id="rId12" Type="http://schemas.openxmlformats.org/officeDocument/2006/relationships/image" Target="../media/image313.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307.jpeg"/><Relationship Id="rId11" Type="http://schemas.openxmlformats.org/officeDocument/2006/relationships/image" Target="../media/image312.png"/><Relationship Id="rId5" Type="http://schemas.openxmlformats.org/officeDocument/2006/relationships/image" Target="../media/image306.jpeg"/><Relationship Id="rId10" Type="http://schemas.openxmlformats.org/officeDocument/2006/relationships/image" Target="../media/image311.png"/><Relationship Id="rId4" Type="http://schemas.openxmlformats.org/officeDocument/2006/relationships/image" Target="../media/image9.png"/><Relationship Id="rId9" Type="http://schemas.openxmlformats.org/officeDocument/2006/relationships/image" Target="../media/image310.jpeg"/></Relationships>
</file>

<file path=ppt/slides/_rels/slide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132.png"/><Relationship Id="rId7" Type="http://schemas.openxmlformats.org/officeDocument/2006/relationships/image" Target="../media/image317.png"/><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316.png"/><Relationship Id="rId5"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319.png"/></Relationships>
</file>

<file path=ppt/slides/_rels/slide83.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jpeg"/><Relationship Id="rId1" Type="http://schemas.openxmlformats.org/officeDocument/2006/relationships/slideLayout" Target="../slideLayouts/slideLayout2.xml"/><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8.png"/><Relationship Id="rId7" Type="http://schemas.openxmlformats.org/officeDocument/2006/relationships/image" Target="../media/image32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2.png"/><Relationship Id="rId5" Type="http://schemas.openxmlformats.org/officeDocument/2006/relationships/image" Target="../media/image9.png"/><Relationship Id="rId4" Type="http://schemas.openxmlformats.org/officeDocument/2006/relationships/image" Target="../media/image222.png"/></Relationships>
</file>

<file path=ppt/slides/_rels/slide8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325.jpg"/><Relationship Id="rId1" Type="http://schemas.openxmlformats.org/officeDocument/2006/relationships/slideLayout" Target="../slideLayouts/slideLayout2.xml"/><Relationship Id="rId5" Type="http://schemas.openxmlformats.org/officeDocument/2006/relationships/image" Target="../media/image327.png"/><Relationship Id="rId4" Type="http://schemas.openxmlformats.org/officeDocument/2006/relationships/image" Target="../media/image326.png"/></Relationships>
</file>

<file path=ppt/slides/_rels/slide86.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8.png"/><Relationship Id="rId7" Type="http://schemas.openxmlformats.org/officeDocument/2006/relationships/image" Target="../media/image330.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329.png"/><Relationship Id="rId11" Type="http://schemas.openxmlformats.org/officeDocument/2006/relationships/image" Target="../media/image334.png"/><Relationship Id="rId5" Type="http://schemas.openxmlformats.org/officeDocument/2006/relationships/image" Target="../media/image328.png"/><Relationship Id="rId10" Type="http://schemas.openxmlformats.org/officeDocument/2006/relationships/image" Target="../media/image333.png"/><Relationship Id="rId4" Type="http://schemas.openxmlformats.org/officeDocument/2006/relationships/image" Target="../media/image133.png"/><Relationship Id="rId9" Type="http://schemas.openxmlformats.org/officeDocument/2006/relationships/image" Target="../media/image332.png"/></Relationships>
</file>

<file path=ppt/slides/_rels/slide8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6.png"/><Relationship Id="rId5" Type="http://schemas.openxmlformats.org/officeDocument/2006/relationships/image" Target="../media/image9.png"/><Relationship Id="rId4" Type="http://schemas.openxmlformats.org/officeDocument/2006/relationships/image" Target="../media/image222.png"/></Relationships>
</file>

<file path=ppt/slides/_rels/slide8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338.jpeg"/><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33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8" Type="http://schemas.openxmlformats.org/officeDocument/2006/relationships/image" Target="../media/image343.png"/><Relationship Id="rId3" Type="http://schemas.openxmlformats.org/officeDocument/2006/relationships/image" Target="../media/image8.png"/><Relationship Id="rId7" Type="http://schemas.openxmlformats.org/officeDocument/2006/relationships/image" Target="../media/image342.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341.png"/><Relationship Id="rId5" Type="http://schemas.openxmlformats.org/officeDocument/2006/relationships/image" Target="../media/image333.png"/><Relationship Id="rId4" Type="http://schemas.openxmlformats.org/officeDocument/2006/relationships/image" Target="../media/image133.png"/><Relationship Id="rId9" Type="http://schemas.openxmlformats.org/officeDocument/2006/relationships/image" Target="../media/image344.png"/></Relationships>
</file>

<file path=ppt/slides/_rels/slide91.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47.png"/><Relationship Id="rId5" Type="http://schemas.openxmlformats.org/officeDocument/2006/relationships/image" Target="../media/image76.png"/><Relationship Id="rId4" Type="http://schemas.openxmlformats.org/officeDocument/2006/relationships/image" Target="../media/image346.jpeg"/></Relationships>
</file>

<file path=ppt/slides/_rels/slide9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8.png"/><Relationship Id="rId7" Type="http://schemas.openxmlformats.org/officeDocument/2006/relationships/image" Target="../media/image349.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348.png"/><Relationship Id="rId11" Type="http://schemas.openxmlformats.org/officeDocument/2006/relationships/image" Target="../media/image352.png"/><Relationship Id="rId5" Type="http://schemas.openxmlformats.org/officeDocument/2006/relationships/image" Target="../media/image70.png"/><Relationship Id="rId10" Type="http://schemas.openxmlformats.org/officeDocument/2006/relationships/image" Target="../media/image351.png"/><Relationship Id="rId4" Type="http://schemas.openxmlformats.org/officeDocument/2006/relationships/image" Target="../media/image20.png"/><Relationship Id="rId9" Type="http://schemas.openxmlformats.org/officeDocument/2006/relationships/image" Target="../media/image89.png"/></Relationships>
</file>

<file path=ppt/slides/_rels/slide93.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21.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7.png"/><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image" Target="../media/image356.png"/><Relationship Id="rId5" Type="http://schemas.openxmlformats.org/officeDocument/2006/relationships/image" Target="../media/image9.png"/><Relationship Id="rId4" Type="http://schemas.openxmlformats.org/officeDocument/2006/relationships/image" Target="../media/image8.png"/></Relationships>
</file>

<file path=ppt/slides/_rels/slide95.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59.jpeg"/><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97.xml.rels><?xml version="1.0" encoding="UTF-8" standalone="yes"?>
<Relationships xmlns="http://schemas.openxmlformats.org/package/2006/relationships"><Relationship Id="rId8" Type="http://schemas.openxmlformats.org/officeDocument/2006/relationships/image" Target="../media/image363.png"/><Relationship Id="rId3" Type="http://schemas.openxmlformats.org/officeDocument/2006/relationships/image" Target="../media/image8.png"/><Relationship Id="rId7" Type="http://schemas.openxmlformats.org/officeDocument/2006/relationships/image" Target="../media/image36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61.png"/><Relationship Id="rId5" Type="http://schemas.openxmlformats.org/officeDocument/2006/relationships/image" Target="../media/image99.png"/><Relationship Id="rId4" Type="http://schemas.openxmlformats.org/officeDocument/2006/relationships/image" Target="../media/image222.png"/><Relationship Id="rId9" Type="http://schemas.openxmlformats.org/officeDocument/2006/relationships/image" Target="../media/image364.png"/></Relationships>
</file>

<file path=ppt/slides/_rels/slide98.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jpeg"/><Relationship Id="rId1" Type="http://schemas.openxmlformats.org/officeDocument/2006/relationships/slideLayout" Target="../slideLayouts/slideLayout2.xml"/><Relationship Id="rId5" Type="http://schemas.openxmlformats.org/officeDocument/2006/relationships/image" Target="../media/image367.png"/><Relationship Id="rId4" Type="http://schemas.microsoft.com/office/2007/relationships/hdphoto" Target="../media/hdphoto7.wdp"/></Relationships>
</file>

<file path=ppt/slides/_rels/slide99.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6.png"/><Relationship Id="rId7" Type="http://schemas.openxmlformats.org/officeDocument/2006/relationships/image" Target="../media/image370.png"/><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369.png"/><Relationship Id="rId10" Type="http://schemas.openxmlformats.org/officeDocument/2006/relationships/image" Target="../media/image373.png"/><Relationship Id="rId4" Type="http://schemas.openxmlformats.org/officeDocument/2006/relationships/image" Target="../media/image8.png"/><Relationship Id="rId9" Type="http://schemas.openxmlformats.org/officeDocument/2006/relationships/image" Target="../media/image3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12" y="10174"/>
            <a:ext cx="9217024" cy="6858000"/>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ole tekstowe 9"/>
          <p:cNvSpPr txBox="1"/>
          <p:nvPr/>
        </p:nvSpPr>
        <p:spPr>
          <a:xfrm>
            <a:off x="496352" y="5599806"/>
            <a:ext cx="5299784" cy="707886"/>
          </a:xfrm>
          <a:prstGeom prst="rect">
            <a:avLst/>
          </a:prstGeom>
          <a:noFill/>
        </p:spPr>
        <p:txBody>
          <a:bodyPr wrap="square" rtlCol="0">
            <a:spAutoFit/>
          </a:bodyPr>
          <a:lstStyle/>
          <a:p>
            <a:r>
              <a:rPr lang="pl-PL" sz="4000" b="1" dirty="0" smtClean="0">
                <a:latin typeface="Klavika Regular" pitchFamily="34" charset="0"/>
              </a:rPr>
              <a:t>Products </a:t>
            </a:r>
            <a:r>
              <a:rPr lang="pl-PL" sz="4000" b="1" dirty="0" err="1" smtClean="0">
                <a:latin typeface="Klavika Regular" pitchFamily="34" charset="0"/>
              </a:rPr>
              <a:t>Catalogue</a:t>
            </a:r>
            <a:endParaRPr lang="pl-PL" sz="4000" b="1" dirty="0">
              <a:latin typeface="Klavika Regular" pitchFamily="34" charset="0"/>
            </a:endParaRPr>
          </a:p>
        </p:txBody>
      </p:sp>
    </p:spTree>
    <p:extLst>
      <p:ext uri="{BB962C8B-B14F-4D97-AF65-F5344CB8AC3E}">
        <p14:creationId xmlns:p14="http://schemas.microsoft.com/office/powerpoint/2010/main" val="3715932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492896"/>
            <a:ext cx="280496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030301932"/>
              </p:ext>
            </p:extLst>
          </p:nvPr>
        </p:nvGraphicFramePr>
        <p:xfrm>
          <a:off x="3031162" y="928465"/>
          <a:ext cx="2865652" cy="3293282"/>
        </p:xfrm>
        <a:graphic>
          <a:graphicData uri="http://schemas.openxmlformats.org/drawingml/2006/table">
            <a:tbl>
              <a:tblPr bandRow="1">
                <a:tableStyleId>{073A0DAA-6AF3-43AB-8588-CEC1D06C72B9}</a:tableStyleId>
              </a:tblPr>
              <a:tblGrid>
                <a:gridCol w="1789095"/>
                <a:gridCol w="1076557"/>
              </a:tblGrid>
              <a:tr h="188442">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4.0”  IPS2</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512 MB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8.0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Front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0.3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baseline="0" dirty="0" smtClean="0">
                          <a:solidFill>
                            <a:srgbClr val="000000"/>
                          </a:solidFill>
                          <a:effectLst/>
                          <a:latin typeface="Klavika Regular" pitchFamily="34" charset="0"/>
                        </a:rPr>
                        <a:t>4 x 1.3 GHz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 6582 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a:t>
                      </a:r>
                      <a:r>
                        <a:rPr lang="en-US" sz="1100" u="none" strike="noStrike" dirty="0" err="1" smtClean="0">
                          <a:effectLst/>
                          <a:latin typeface="Klavika Regular" pitchFamily="34" charset="0"/>
                        </a:rPr>
                        <a:t>icroSD</a:t>
                      </a:r>
                      <a:r>
                        <a:rPr lang="en-US" sz="1100" u="none" strike="noStrike" dirty="0" smtClean="0">
                          <a:effectLst/>
                          <a:latin typeface="Klavika Regular" pitchFamily="34" charset="0"/>
                        </a:rPr>
                        <a:t> card reader</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1700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GPS,</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 Bluetooth</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MicroUSB</a:t>
                      </a:r>
                      <a:r>
                        <a:rPr lang="pl-PL" sz="1100" b="0" i="0" u="none" strike="noStrike" dirty="0" smtClean="0">
                          <a:solidFill>
                            <a:srgbClr val="000000"/>
                          </a:solidFill>
                          <a:effectLst/>
                          <a:latin typeface="Klavika Regular" pitchFamily="34" charset="0"/>
                        </a:rPr>
                        <a:t>, Mini Jack</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809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Modem 3G</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900/2100MHz</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White/ 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1278802123"/>
              </p:ext>
            </p:extLst>
          </p:nvPr>
        </p:nvGraphicFramePr>
        <p:xfrm>
          <a:off x="6156176" y="920303"/>
          <a:ext cx="2808312" cy="1620186"/>
        </p:xfrm>
        <a:graphic>
          <a:graphicData uri="http://schemas.openxmlformats.org/drawingml/2006/table">
            <a:tbl>
              <a:tblPr bandRow="1">
                <a:tableStyleId>{073A0DAA-6AF3-43AB-8588-CEC1D06C72B9}</a:tableStyleId>
              </a:tblPr>
              <a:tblGrid>
                <a:gridCol w="2808312"/>
              </a:tblGrid>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b="1" u="none" strike="noStrike" dirty="0" smtClean="0">
                          <a:effectLst/>
                          <a:latin typeface="Klavika Regular" pitchFamily="34" charset="0"/>
                        </a:rPr>
                        <a:t>Standard: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4 </a:t>
                      </a:r>
                      <a:r>
                        <a:rPr lang="en-US" sz="1100" u="none" strike="noStrike" dirty="0" err="1" smtClean="0">
                          <a:effectLst/>
                          <a:latin typeface="Klavika Regular" pitchFamily="34" charset="0"/>
                        </a:rPr>
                        <a:t>colour</a:t>
                      </a:r>
                      <a:r>
                        <a:rPr lang="pl-PL" sz="1100" u="none" strike="noStrike" dirty="0" smtClean="0">
                          <a:effectLst/>
                          <a:latin typeface="Klavika Regular" pitchFamily="34" charset="0"/>
                        </a:rPr>
                        <a:t>s</a:t>
                      </a:r>
                      <a:r>
                        <a:rPr lang="en-US" sz="1100" u="none" strike="noStrike" dirty="0" smtClean="0">
                          <a:effectLst/>
                          <a:latin typeface="Klavika Regular" pitchFamily="34" charset="0"/>
                        </a:rPr>
                        <a:t> housings,</a:t>
                      </a:r>
                      <a:r>
                        <a:rPr lang="pl-PL" sz="1100" u="none" strike="noStrike" dirty="0" smtClean="0">
                          <a:effectLst/>
                          <a:latin typeface="Klavika Regular" pitchFamily="34" charset="0"/>
                        </a:rPr>
                        <a:t> </a:t>
                      </a:r>
                      <a:r>
                        <a:rPr lang="en-US" sz="1100" u="none" strike="noStrike" dirty="0" smtClean="0">
                          <a:effectLst/>
                          <a:latin typeface="Klavika Regular" pitchFamily="34" charset="0"/>
                        </a:rPr>
                        <a:t>silicone case,</a:t>
                      </a:r>
                      <a:r>
                        <a:rPr lang="pl-PL" sz="1100" u="none" strike="noStrike" dirty="0" smtClean="0">
                          <a:effectLst/>
                          <a:latin typeface="Klavika Regular" pitchFamily="34" charset="0"/>
                        </a:rPr>
                        <a:t> </a:t>
                      </a:r>
                    </a:p>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screen protector,</a:t>
                      </a:r>
                      <a:r>
                        <a:rPr lang="pl-PL" sz="1100" u="none" strike="noStrike" dirty="0" smtClean="0">
                          <a:effectLst/>
                          <a:latin typeface="Klavika Regular" pitchFamily="34" charset="0"/>
                        </a:rPr>
                        <a:t> </a:t>
                      </a:r>
                      <a:r>
                        <a:rPr lang="en-US" sz="1100" u="none" strike="noStrike" dirty="0" smtClean="0">
                          <a:effectLst/>
                          <a:latin typeface="Klavika Regular" pitchFamily="34" charset="0"/>
                        </a:rPr>
                        <a:t>earphones,</a:t>
                      </a:r>
                      <a:r>
                        <a:rPr lang="pl-PL" sz="1100" u="none" strike="noStrike" dirty="0" smtClean="0">
                          <a:effectLst/>
                          <a:latin typeface="Klavika Regular" pitchFamily="34" charset="0"/>
                        </a:rPr>
                        <a:t> </a:t>
                      </a:r>
                      <a:r>
                        <a:rPr lang="en-US" sz="1100" u="none" strike="noStrike" dirty="0" smtClean="0">
                          <a:effectLst/>
                          <a:latin typeface="Klavika Regular" pitchFamily="34" charset="0"/>
                        </a:rPr>
                        <a:t>USB cable,</a:t>
                      </a:r>
                      <a:r>
                        <a:rPr lang="pl-PL" sz="1100" u="none" strike="noStrike" dirty="0" smtClean="0">
                          <a:effectLst/>
                          <a:latin typeface="Klavika Regular" pitchFamily="34" charset="0"/>
                        </a:rPr>
                        <a:t> </a:t>
                      </a:r>
                    </a:p>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charger.</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b="1" u="none" strike="noStrike" dirty="0" smtClean="0">
                          <a:effectLst/>
                          <a:latin typeface="Klavika Regular" pitchFamily="34" charset="0"/>
                        </a:rPr>
                        <a:t>Music:</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Hi-Fi headset,</a:t>
                      </a:r>
                      <a:r>
                        <a:rPr lang="pl-PL" sz="1100" u="none" strike="noStrike" dirty="0" smtClean="0">
                          <a:effectLst/>
                          <a:latin typeface="Klavika Regular" pitchFamily="34" charset="0"/>
                        </a:rPr>
                        <a:t> </a:t>
                      </a:r>
                      <a:r>
                        <a:rPr lang="en-US" sz="1100" u="none" strike="noStrike" dirty="0" smtClean="0">
                          <a:effectLst/>
                          <a:latin typeface="Klavika Regular" pitchFamily="34" charset="0"/>
                        </a:rPr>
                        <a:t>screen protector,</a:t>
                      </a:r>
                      <a:r>
                        <a:rPr lang="pl-PL" sz="1100" u="none" strike="noStrike" dirty="0" smtClean="0">
                          <a:effectLst/>
                          <a:latin typeface="Klavika Regular" pitchFamily="34" charset="0"/>
                        </a:rPr>
                        <a:t> </a:t>
                      </a:r>
                      <a:r>
                        <a:rPr lang="en-US" sz="1100" u="none" strike="noStrike" dirty="0" smtClean="0">
                          <a:effectLst/>
                          <a:latin typeface="Klavika Regular" pitchFamily="34" charset="0"/>
                        </a:rPr>
                        <a:t>earphones,</a:t>
                      </a:r>
                      <a:r>
                        <a:rPr lang="pl-PL" sz="1100" u="none" strike="noStrike" dirty="0" smtClean="0">
                          <a:effectLst/>
                          <a:latin typeface="Klavika Regular" pitchFamily="34" charset="0"/>
                        </a:rPr>
                        <a:t> </a:t>
                      </a:r>
                    </a:p>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USB cable, charger.</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51355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sp>
        <p:nvSpPr>
          <p:cNvPr id="20" name="pole tekstowe 19"/>
          <p:cNvSpPr txBox="1"/>
          <p:nvPr/>
        </p:nvSpPr>
        <p:spPr>
          <a:xfrm>
            <a:off x="-718467" y="4534020"/>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4011</a:t>
            </a:r>
            <a:r>
              <a:rPr lang="pl-PL" sz="2400" dirty="0" smtClean="0">
                <a:latin typeface="Klavika Regular" pitchFamily="34" charset="0"/>
              </a:rPr>
              <a:t> </a:t>
            </a:r>
            <a:r>
              <a:rPr lang="pl-PL" sz="2400" b="1" dirty="0" err="1" smtClean="0">
                <a:latin typeface="Klavika Regular" pitchFamily="34" charset="0"/>
              </a:rPr>
              <a:t>you</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88224" y="5062360"/>
            <a:ext cx="676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63105"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a 15"/>
          <p:cNvGrpSpPr/>
          <p:nvPr/>
        </p:nvGrpSpPr>
        <p:grpSpPr>
          <a:xfrm>
            <a:off x="107504" y="1385573"/>
            <a:ext cx="2733158" cy="3033484"/>
            <a:chOff x="35496" y="1169523"/>
            <a:chExt cx="2952328" cy="3276737"/>
          </a:xfrm>
        </p:grpSpPr>
        <p:pic>
          <p:nvPicPr>
            <p:cNvPr id="5131" name="Picture 11" descr="D:\PRODUKTY\SMARTFONY\Vertis 4011 you\v4011you_nowe logo\4011you_back(black-logo).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496" y="1263919"/>
              <a:ext cx="1559896" cy="30291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a 10"/>
            <p:cNvGrpSpPr/>
            <p:nvPr/>
          </p:nvGrpSpPr>
          <p:grpSpPr>
            <a:xfrm>
              <a:off x="890446" y="1169523"/>
              <a:ext cx="2097378" cy="3276737"/>
              <a:chOff x="831906" y="1169523"/>
              <a:chExt cx="2097378" cy="3276737"/>
            </a:xfrm>
          </p:grpSpPr>
          <p:pic>
            <p:nvPicPr>
              <p:cNvPr id="5122" name="Picture 2" descr="D:\PRODUKTY\SMARTFONY\Vertis 4011 you\4011you_front(WHITE).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831906" y="1196752"/>
                <a:ext cx="1785072" cy="316835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PRODUKTY\SMARTFONY\Vertis 4011 you\4011you_front_new.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236115" y="1169523"/>
                <a:ext cx="1693169" cy="327673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126" name="Picture 6" descr="D:\PRODUKTY\SMARTFONY\Vertis 4011 you\4011YOU - foto oryginal\etui oryginal4011.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619453" y="2744924"/>
            <a:ext cx="540990" cy="1044116"/>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PRODUKTY\SMARTFONY\Vertis 4011 you\4011you_Słuchawki.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94135" y="2678309"/>
            <a:ext cx="1210314" cy="123729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a 13"/>
          <p:cNvGrpSpPr/>
          <p:nvPr/>
        </p:nvGrpSpPr>
        <p:grpSpPr>
          <a:xfrm>
            <a:off x="6300192" y="3861048"/>
            <a:ext cx="2513549" cy="953397"/>
            <a:chOff x="939650" y="1263919"/>
            <a:chExt cx="7986153" cy="3029177"/>
          </a:xfrm>
        </p:grpSpPr>
        <p:pic>
          <p:nvPicPr>
            <p:cNvPr id="5128" name="Picture 8" descr="D:\PRODUKTY\SMARTFONY\Vertis 4011 you\v4011you_nowe logo\4011you_back(pink-logo).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55776" y="1263919"/>
              <a:ext cx="1559896" cy="3029177"/>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PRODUKTY\SMARTFONY\Vertis 4011 you\v4011you_nowe logo\4011you_back(white-logo).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39650" y="1263919"/>
              <a:ext cx="1559896" cy="302917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PRODUKTY\SMARTFONY\Vertis 4011 you\v4011you_nowe logo\4011you_back(yellow-logo).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145702" y="1263919"/>
              <a:ext cx="1559896" cy="302917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D:\PRODUKTY\SMARTFONY\Vertis 4011 you\v4011you_nowe logo\4011you_back(blue-logo).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759509" y="1263919"/>
              <a:ext cx="1559896" cy="3029177"/>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D:\PRODUKTY\SMARTFONY\Vertis 4011 you\v4011you_nowe logo\4011you_back(fiolet-logo).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365907" y="1263919"/>
              <a:ext cx="1559896" cy="3029177"/>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5"/>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953017" y="5033415"/>
            <a:ext cx="269194" cy="45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148064" y="4941168"/>
            <a:ext cx="534429" cy="58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7"/>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499992" y="5036891"/>
            <a:ext cx="363981" cy="468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131243" y="5013176"/>
            <a:ext cx="648669"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114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la\Documents\Zdjęcia z Fotoli\Oryginal\Fotolia_28607252_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73453" cy="531841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49883" y="5535037"/>
            <a:ext cx="8759575" cy="784830"/>
          </a:xfrm>
          <a:prstGeom prst="rect">
            <a:avLst/>
          </a:prstGeom>
          <a:noFill/>
        </p:spPr>
        <p:txBody>
          <a:bodyPr wrap="square" numCol="3" spcCol="360000" rtlCol="0">
            <a:spAutoFit/>
          </a:bodyPr>
          <a:lstStyle/>
          <a:p>
            <a:r>
              <a:rPr lang="en-US" sz="900" b="1" dirty="0" err="1" smtClean="0">
                <a:latin typeface="Klavika Regular" pitchFamily="34" charset="0"/>
              </a:rPr>
              <a:t>Camroad</a:t>
            </a:r>
            <a:r>
              <a:rPr lang="en-US" sz="900" b="1" dirty="0" smtClean="0">
                <a:latin typeface="Klavika Regular" pitchFamily="34" charset="0"/>
              </a:rPr>
              <a:t> 4.1 </a:t>
            </a:r>
            <a:r>
              <a:rPr lang="en-US" sz="900" dirty="0" smtClean="0">
                <a:latin typeface="Klavika Regular" pitchFamily="34" charset="0"/>
              </a:rPr>
              <a:t>car camera is a device that works perfectly in all road conditions. The camera is equipped with 8 IR LEDs, therefore providing the night mode recording function. The wide viewing angle - 140 degrees - and </a:t>
            </a:r>
            <a:r>
              <a:rPr lang="en-US" sz="900" dirty="0" err="1" smtClean="0">
                <a:latin typeface="Klavika Regular" pitchFamily="34" charset="0"/>
              </a:rPr>
              <a:t>FullHD</a:t>
            </a:r>
            <a:r>
              <a:rPr lang="en-US" sz="900" dirty="0" smtClean="0">
                <a:latin typeface="Klavika Regular" pitchFamily="34" charset="0"/>
              </a:rPr>
              <a:t> 1920*1080 resolution provide an excellent quality of the recorded route.</a:t>
            </a:r>
            <a:endParaRPr lang="pl-PL" sz="900" dirty="0" smtClean="0">
              <a:latin typeface="Klavika Regular" pitchFamily="34" charset="0"/>
            </a:endParaRPr>
          </a:p>
          <a:p>
            <a:r>
              <a:rPr lang="en-US" sz="900" dirty="0" smtClean="0">
                <a:latin typeface="Klavika Regular" pitchFamily="34" charset="0"/>
              </a:rPr>
              <a:t>For </a:t>
            </a:r>
            <a:r>
              <a:rPr lang="en-US" sz="900" dirty="0">
                <a:latin typeface="Klavika Regular" pitchFamily="34" charset="0"/>
              </a:rPr>
              <a:t>users' convenience </a:t>
            </a:r>
            <a:r>
              <a:rPr lang="en-US" sz="900" dirty="0" err="1">
                <a:latin typeface="Klavika Regular" pitchFamily="34" charset="0"/>
              </a:rPr>
              <a:t>Camroad</a:t>
            </a:r>
            <a:r>
              <a:rPr lang="en-US" sz="900" dirty="0">
                <a:latin typeface="Klavika Regular" pitchFamily="34" charset="0"/>
              </a:rPr>
              <a:t> 4.1 has been equipped with an articulating screen providing the driver with the live view of the recorded images. In addition, the </a:t>
            </a:r>
            <a:r>
              <a:rPr lang="en-US" sz="900" dirty="0" err="1">
                <a:latin typeface="Klavika Regular" pitchFamily="34" charset="0"/>
              </a:rPr>
              <a:t>autostart</a:t>
            </a:r>
            <a:r>
              <a:rPr lang="en-US" sz="900" dirty="0">
                <a:latin typeface="Klavika Regular" pitchFamily="34" charset="0"/>
              </a:rPr>
              <a:t> system launches recording automatically the moment your car starts moving. What is more, thanks to the loop recording function you don't have to manually erase the recorded files. And finally, in the case of an accident the built-in G-Sensor makes the camera save the recording automatically.</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Light" pitchFamily="34" charset="0"/>
              </a:rPr>
              <a:t>road</a:t>
            </a:r>
            <a:r>
              <a:rPr lang="pl-PL" sz="4000" dirty="0" smtClean="0">
                <a:latin typeface="Klavika Regular" pitchFamily="34" charset="0"/>
              </a:rPr>
              <a:t> </a:t>
            </a:r>
            <a:r>
              <a:rPr lang="pl-PL" sz="4000" b="1" dirty="0" smtClean="0">
                <a:latin typeface="Klavika Regular" pitchFamily="34" charset="0"/>
              </a:rPr>
              <a:t>4.1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a:latin typeface="Klavika Regular" pitchFamily="34" charset="0"/>
              </a:rPr>
              <a:t>car </a:t>
            </a:r>
            <a:r>
              <a:rPr lang="pl-PL" sz="1200" dirty="0" err="1">
                <a:latin typeface="Klavika Regular" pitchFamily="34" charset="0"/>
              </a:rPr>
              <a:t>camera</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RODUKTY\KAMERY SAMOCHODOWE\OV-CamRoad4.1\OV-CamRoad-4.1_FrontSideBox.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6937" y="521683"/>
            <a:ext cx="3668069" cy="4082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7516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0787" y="2564905"/>
            <a:ext cx="2804965"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D:\PRODUKTY\KAMERY SAMOCHODOWE\OV-CamRoad4.1\ładowarka.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6463" y="3645024"/>
            <a:ext cx="1962824" cy="89208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9233" y="4851805"/>
            <a:ext cx="5836519" cy="88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887889642"/>
              </p:ext>
            </p:extLst>
          </p:nvPr>
        </p:nvGraphicFramePr>
        <p:xfrm>
          <a:off x="3059832" y="924600"/>
          <a:ext cx="2808312" cy="4202452"/>
        </p:xfrm>
        <a:graphic>
          <a:graphicData uri="http://schemas.openxmlformats.org/drawingml/2006/table">
            <a:tbl>
              <a:tblPr bandRow="1">
                <a:tableStyleId>{073A0DAA-6AF3-43AB-8588-CEC1D06C72B9}</a:tableStyleId>
              </a:tblPr>
              <a:tblGrid>
                <a:gridCol w="1753296"/>
                <a:gridCol w="1055016"/>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 LCD 2” TFT</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chemeClr val="dk1"/>
                          </a:solidFill>
                          <a:effectLst/>
                          <a:latin typeface="Klavika Regular" pitchFamily="34" charset="0"/>
                        </a:rPr>
                        <a:t>Viewing</a:t>
                      </a:r>
                      <a:r>
                        <a:rPr lang="pl-PL" sz="1100" b="0" i="0" u="none" strike="noStrike" dirty="0" smtClean="0">
                          <a:solidFill>
                            <a:schemeClr val="dk1"/>
                          </a:solidFill>
                          <a:effectLst/>
                          <a:latin typeface="Klavika Regular" pitchFamily="34" charset="0"/>
                        </a:rPr>
                        <a:t> </a:t>
                      </a:r>
                      <a:r>
                        <a:rPr lang="pl-PL" sz="1100" b="0" i="0" u="none" strike="noStrike" dirty="0" err="1" smtClean="0">
                          <a:solidFill>
                            <a:schemeClr val="dk1"/>
                          </a:solidFill>
                          <a:effectLst/>
                          <a:latin typeface="Klavika Regular" pitchFamily="34" charset="0"/>
                        </a:rPr>
                        <a:t>angle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140 </a:t>
                      </a:r>
                      <a:r>
                        <a:rPr lang="pl-PL" sz="1100" b="1" u="none" strike="noStrike" dirty="0" err="1" smtClean="0">
                          <a:effectLst/>
                          <a:latin typeface="Klavika Regular" pitchFamily="34" charset="0"/>
                        </a:rPr>
                        <a:t>degrees</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Full HD 1920*1080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Frame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rate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30 </a:t>
                      </a:r>
                      <a:r>
                        <a:rPr lang="pl-PL" sz="1100" b="1" i="0" u="none" strike="noStrike" dirty="0" err="1" smtClean="0">
                          <a:solidFill>
                            <a:srgbClr val="000000"/>
                          </a:solidFill>
                          <a:effectLst/>
                          <a:latin typeface="Klavika Regular" pitchFamily="34" charset="0"/>
                        </a:rPr>
                        <a:t>fps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Pictures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nn-NO" sz="900" b="1" i="0" u="none" strike="noStrike" dirty="0" smtClean="0">
                          <a:solidFill>
                            <a:srgbClr val="000000"/>
                          </a:solidFill>
                          <a:effectLst/>
                          <a:latin typeface="Klavika Regular" pitchFamily="34" charset="0"/>
                        </a:rPr>
                        <a:t>12M / 10M / 8M / 5M / 3M / 2M /</a:t>
                      </a:r>
                      <a:r>
                        <a:rPr lang="pl-PL" sz="900" b="1" i="0" u="none" strike="noStrike" dirty="0" smtClean="0">
                          <a:solidFill>
                            <a:srgbClr val="000000"/>
                          </a:solidFill>
                          <a:effectLst/>
                          <a:latin typeface="Klavika Regular" pitchFamily="34" charset="0"/>
                        </a:rPr>
                        <a:t> VGA / </a:t>
                      </a:r>
                      <a:r>
                        <a:rPr lang="nn-NO" sz="900" b="1" i="0" u="none" strike="noStrike" dirty="0" smtClean="0">
                          <a:solidFill>
                            <a:srgbClr val="000000"/>
                          </a:solidFill>
                          <a:effectLst/>
                          <a:latin typeface="Klavika Regular" pitchFamily="34" charset="0"/>
                        </a:rPr>
                        <a:t>  1,3M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Loop</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recording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1" i="0" u="none" strike="noStrike" dirty="0" smtClean="0">
                          <a:solidFill>
                            <a:srgbClr val="000000"/>
                          </a:solidFill>
                          <a:effectLst/>
                          <a:latin typeface="Klavika Regular" pitchFamily="34" charset="0"/>
                        </a:rPr>
                        <a:t>off / 3 / 5 / 10 min</a:t>
                      </a:r>
                      <a:endParaRPr lang="pl-PL" sz="12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8 diod IR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Night</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vision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Autostart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Motion </a:t>
                      </a:r>
                      <a:r>
                        <a:rPr lang="pl-PL" sz="1100" b="0" i="0" u="none" strike="noStrike" dirty="0" err="1" smtClean="0">
                          <a:solidFill>
                            <a:srgbClr val="000000"/>
                          </a:solidFill>
                          <a:effectLst/>
                          <a:latin typeface="Klavika Regular" pitchFamily="34" charset="0"/>
                        </a:rPr>
                        <a:t>detector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NTK96220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G-Sensor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MicroSD card support up to 32 GB</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least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class</a:t>
                      </a:r>
                      <a:r>
                        <a:rPr lang="pl-PL" sz="1100" b="0" i="0" u="none" strike="noStrike" baseline="0" dirty="0" smtClean="0">
                          <a:solidFill>
                            <a:srgbClr val="000000"/>
                          </a:solidFill>
                          <a:effectLst/>
                          <a:latin typeface="Klavika Regular" pitchFamily="34" charset="0"/>
                        </a:rPr>
                        <a:t> 6th</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Built</a:t>
                      </a:r>
                      <a:r>
                        <a:rPr lang="pl-PL" sz="1100" b="0" i="0" u="none" strike="noStrike" dirty="0" smtClean="0">
                          <a:solidFill>
                            <a:srgbClr val="000000"/>
                          </a:solidFill>
                          <a:effectLst/>
                          <a:latin typeface="Klavika Regular" pitchFamily="34" charset="0"/>
                        </a:rPr>
                        <a:t>-in </a:t>
                      </a:r>
                      <a:r>
                        <a:rPr lang="pl-PL" sz="1100" b="0" i="0" u="none" strike="noStrike" dirty="0" err="1" smtClean="0">
                          <a:solidFill>
                            <a:srgbClr val="000000"/>
                          </a:solidFill>
                          <a:effectLst/>
                          <a:latin typeface="Klavika Regular" pitchFamily="34" charset="0"/>
                        </a:rPr>
                        <a:t>microphone</a:t>
                      </a:r>
                      <a:r>
                        <a:rPr lang="pl-PL" sz="1100" b="0" i="0" u="none" strike="noStrike" dirty="0" smtClean="0">
                          <a:solidFill>
                            <a:srgbClr val="000000"/>
                          </a:solidFill>
                          <a:effectLst/>
                          <a:latin typeface="Klavika Regular" pitchFamily="34" charset="0"/>
                        </a:rPr>
                        <a:t>, speaker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timeout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350 </a:t>
                      </a:r>
                      <a:r>
                        <a:rPr lang="pl-PL" sz="1100" b="1" u="none" strike="noStrike" dirty="0" err="1" smtClean="0">
                          <a:effectLst/>
                          <a:latin typeface="Klavika Regular" pitchFamily="34" charset="0"/>
                        </a:rPr>
                        <a:t>mAh</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Rotating</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lens</a:t>
                      </a:r>
                      <a:r>
                        <a:rPr lang="pl-PL" sz="1100" b="0" i="0" u="none" strike="noStrike" dirty="0" smtClean="0">
                          <a:solidFill>
                            <a:srgbClr val="000000"/>
                          </a:solidFill>
                          <a:effectLst/>
                          <a:latin typeface="Klavika Regular" pitchFamily="34" charset="0"/>
                        </a:rPr>
                        <a:t> and </a:t>
                      </a:r>
                      <a:r>
                        <a:rPr lang="pl-PL" sz="1100" b="0" i="0" u="none" strike="noStrike" dirty="0" err="1" smtClean="0">
                          <a:solidFill>
                            <a:srgbClr val="000000"/>
                          </a:solidFill>
                          <a:effectLst/>
                          <a:latin typeface="Klavika Regular" pitchFamily="34" charset="0"/>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Operating </a:t>
                      </a:r>
                      <a:r>
                        <a:rPr lang="pl-PL" sz="1100" u="none" strike="noStrike" dirty="0" err="1" smtClean="0">
                          <a:effectLst/>
                          <a:latin typeface="Klavika Regular" pitchFamily="34" charset="0"/>
                        </a:rPr>
                        <a:t>temperature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900" b="1" i="0" u="none" strike="noStrike" dirty="0" smtClean="0">
                          <a:solidFill>
                            <a:srgbClr val="000000"/>
                          </a:solidFill>
                          <a:effectLst/>
                          <a:latin typeface="Klavika Regular" pitchFamily="34" charset="0"/>
                        </a:rPr>
                        <a:t>0° - 60° 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Casing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Car </a:t>
                      </a:r>
                      <a:r>
                        <a:rPr lang="pl-PL" sz="1100" u="none" strike="noStrike" baseline="0" dirty="0" err="1" smtClean="0">
                          <a:effectLst/>
                          <a:latin typeface="Klavika Regular" pitchFamily="34" charset="0"/>
                        </a:rPr>
                        <a:t>charger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baseline="0" dirty="0" smtClean="0">
                          <a:solidFill>
                            <a:srgbClr val="000000"/>
                          </a:solidFill>
                          <a:effectLst/>
                          <a:latin typeface="Klavika Regular" pitchFamily="34" charset="0"/>
                        </a:rPr>
                        <a:t>USB </a:t>
                      </a:r>
                      <a:r>
                        <a:rPr lang="pl-PL" sz="1100" b="0" i="0" u="none" strike="noStrike" baseline="0" dirty="0" err="1" smtClean="0">
                          <a:solidFill>
                            <a:srgbClr val="000000"/>
                          </a:solidFill>
                          <a:effectLst/>
                          <a:latin typeface="Klavika Regular" pitchFamily="34" charset="0"/>
                        </a:rPr>
                        <a:t>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holder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c</a:t>
            </a:r>
            <a:r>
              <a:rPr lang="pl-PL" sz="4000" b="1" dirty="0" err="1" smtClean="0">
                <a:latin typeface="Klavika Regular" pitchFamily="34" charset="0"/>
              </a:rPr>
              <a:t>am</a:t>
            </a:r>
            <a:r>
              <a:rPr lang="pl-PL" sz="4000" dirty="0" err="1" smtClean="0">
                <a:latin typeface="Klavika Light" pitchFamily="34" charset="0"/>
              </a:rPr>
              <a:t>road</a:t>
            </a:r>
            <a:r>
              <a:rPr lang="pl-PL" sz="4000" dirty="0" smtClean="0">
                <a:latin typeface="Klavika Light" pitchFamily="34" charset="0"/>
              </a:rPr>
              <a:t> </a:t>
            </a:r>
            <a:r>
              <a:rPr lang="pl-PL" sz="4000" b="1" dirty="0" smtClean="0">
                <a:latin typeface="Klavika Regular" pitchFamily="34" charset="0"/>
              </a:rPr>
              <a:t>4.1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a:latin typeface="Klavika Regular" pitchFamily="34" charset="0"/>
              </a:rPr>
              <a:t>car </a:t>
            </a:r>
            <a:r>
              <a:rPr lang="pl-PL" sz="1200" dirty="0" err="1">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8" name="Picture 3" descr="D:\PRODUKTY\KAMERY SAMOCHODOWE\OV-CamRoad4.1\OV-CamRoad-4.1_FrontSideBox.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1520" y="1557106"/>
            <a:ext cx="2458116" cy="2735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PRODUKTY\KAMERY SAMOCHODOWE\OV-CamRoad4.1\OV-CamRoad-4.1_FrontSideHanger.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24328" y="2673166"/>
            <a:ext cx="1368211" cy="179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265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shafir.info/shafir_images/10Album/22Hong_Kong~10Volume_3~110Style~600Highway_1%5E1920x.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28731" cy="5318033"/>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49883" y="5535037"/>
            <a:ext cx="8759575" cy="646331"/>
          </a:xfrm>
          <a:prstGeom prst="rect">
            <a:avLst/>
          </a:prstGeom>
          <a:noFill/>
        </p:spPr>
        <p:txBody>
          <a:bodyPr wrap="square" numCol="3" spcCol="360000" rtlCol="0">
            <a:spAutoFit/>
          </a:bodyPr>
          <a:lstStyle/>
          <a:p>
            <a:r>
              <a:rPr lang="en-US" sz="900" dirty="0">
                <a:latin typeface="Klavika Regular" panose="020B0506040000020004" pitchFamily="34" charset="0"/>
              </a:rPr>
              <a:t>With </a:t>
            </a:r>
            <a:r>
              <a:rPr lang="en-US" sz="900" b="1" dirty="0" err="1">
                <a:latin typeface="Klavika Regular" panose="020B0506040000020004" pitchFamily="34" charset="0"/>
              </a:rPr>
              <a:t>Camroad</a:t>
            </a:r>
            <a:r>
              <a:rPr lang="en-US" sz="900" b="1" dirty="0">
                <a:latin typeface="Klavika Regular" panose="020B0506040000020004" pitchFamily="34" charset="0"/>
              </a:rPr>
              <a:t> 4.5 </a:t>
            </a:r>
            <a:r>
              <a:rPr lang="en-US" sz="900" dirty="0">
                <a:latin typeface="Klavika Regular" panose="020B0506040000020004" pitchFamily="34" charset="0"/>
              </a:rPr>
              <a:t>you will always feel safe on the road! It has a 2.7-inch LCD screen that allows you to see the current recording video.  The camcorder records MOV video files and AAC audio files. You can also use it to take photos and as a PC camera. </a:t>
            </a:r>
            <a:r>
              <a:rPr lang="en-US" sz="900" dirty="0" err="1">
                <a:latin typeface="Klavika Regular" panose="020B0506040000020004" pitchFamily="34" charset="0"/>
              </a:rPr>
              <a:t>Camroad</a:t>
            </a:r>
            <a:r>
              <a:rPr lang="en-US" sz="900" dirty="0">
                <a:latin typeface="Klavika Regular" panose="020B0506040000020004" pitchFamily="34" charset="0"/>
              </a:rPr>
              <a:t> 4.5 is equipped with internal storage and supports loop recording. It also has a motion detection system, </a:t>
            </a:r>
            <a:r>
              <a:rPr lang="en-US" sz="900" dirty="0" err="1">
                <a:latin typeface="Klavika Regular" panose="020B0506040000020004" pitchFamily="34" charset="0"/>
              </a:rPr>
              <a:t>autostart</a:t>
            </a:r>
            <a:r>
              <a:rPr lang="en-US" sz="900" dirty="0">
                <a:latin typeface="Klavika Regular" panose="020B0506040000020004" pitchFamily="34" charset="0"/>
              </a:rPr>
              <a:t> function and wide viewing angle reaching 140 degrees. Thanks to the HDMI port you can display the recorded files on a TV screen. </a:t>
            </a:r>
          </a:p>
          <a:p>
            <a:endParaRPr lang="en-US" sz="900" dirty="0">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Light" pitchFamily="34" charset="0"/>
              </a:rPr>
              <a:t>road</a:t>
            </a:r>
            <a:r>
              <a:rPr lang="pl-PL" sz="4000" dirty="0" smtClean="0">
                <a:latin typeface="Klavika Regular" pitchFamily="34" charset="0"/>
              </a:rPr>
              <a:t> </a:t>
            </a:r>
            <a:r>
              <a:rPr lang="pl-PL" sz="4000" b="1" dirty="0" smtClean="0">
                <a:latin typeface="Klavika Regular" pitchFamily="34" charset="0"/>
              </a:rPr>
              <a:t>4.</a:t>
            </a:r>
            <a:r>
              <a:rPr lang="en-US" sz="4000" b="1" dirty="0" smtClean="0">
                <a:latin typeface="Klavika Regular" pitchFamily="34" charset="0"/>
              </a:rPr>
              <a:t>5</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en-US" sz="1200" dirty="0">
                <a:latin typeface="Klavika Regular" panose="020B0506040000020004" pitchFamily="34" charset="0"/>
              </a:rPr>
              <a:t>The camcorder </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4" name="Obraz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1880" y="1491829"/>
            <a:ext cx="5333654" cy="2441227"/>
          </a:xfrm>
          <a:prstGeom prst="rect">
            <a:avLst/>
          </a:prstGeom>
        </p:spPr>
      </p:pic>
      <p:pic>
        <p:nvPicPr>
          <p:cNvPr id="21" name="Picture 3" descr="C:\Overmax\Produkty\Overmax_LogoNEWclaimW.png"/>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85000"/>
                    </a14:imgEffect>
                    <a14:imgEffect>
                      <a14:colorTemperature colorTemp="7375"/>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28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0787" y="2564905"/>
            <a:ext cx="2804965"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4238370701"/>
              </p:ext>
            </p:extLst>
          </p:nvPr>
        </p:nvGraphicFramePr>
        <p:xfrm>
          <a:off x="3059832" y="924600"/>
          <a:ext cx="2808312" cy="4278682"/>
        </p:xfrm>
        <a:graphic>
          <a:graphicData uri="http://schemas.openxmlformats.org/drawingml/2006/table">
            <a:tbl>
              <a:tblPr bandRow="1">
                <a:tableStyleId>{073A0DAA-6AF3-43AB-8588-CEC1D06C72B9}</a:tableStyleId>
              </a:tblPr>
              <a:tblGrid>
                <a:gridCol w="1753296"/>
                <a:gridCol w="1055016"/>
              </a:tblGrid>
              <a:tr h="142666">
                <a:tc>
                  <a:txBody>
                    <a:bodyPr/>
                    <a:lstStyle/>
                    <a:p>
                      <a:pPr algn="l" fontAlgn="b"/>
                      <a:r>
                        <a:rPr lang="pl-PL" sz="1100" u="none" strike="noStrike" dirty="0" smtClean="0">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 LCD 2</a:t>
                      </a:r>
                      <a:r>
                        <a:rPr lang="en-US" sz="1100" b="1" i="0" u="none" strike="noStrike" dirty="0" smtClean="0">
                          <a:solidFill>
                            <a:srgbClr val="000000"/>
                          </a:solidFill>
                          <a:effectLst/>
                          <a:latin typeface="Klavika Regular" pitchFamily="34" charset="0"/>
                        </a:rPr>
                        <a:t>.7</a:t>
                      </a:r>
                      <a:r>
                        <a:rPr lang="pl-PL" sz="1100" b="1" i="0" u="none" strike="noStrike" dirty="0" smtClean="0">
                          <a:solidFill>
                            <a:srgbClr val="000000"/>
                          </a:solidFill>
                          <a:effectLst/>
                          <a:latin typeface="Klavika Regular" pitchFamily="34" charset="0"/>
                        </a:rPr>
                        <a:t>”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Viewing </a:t>
                      </a:r>
                      <a:r>
                        <a:rPr lang="en-US" sz="1100" kern="1200" dirty="0" err="1" smtClean="0">
                          <a:solidFill>
                            <a:schemeClr val="dk1"/>
                          </a:solidFill>
                          <a:effectLst/>
                          <a:latin typeface="Klavika Regular" panose="020B0506040000020004" pitchFamily="34" charset="0"/>
                          <a:ea typeface="+mn-ea"/>
                          <a:cs typeface="+mn-cs"/>
                        </a:rPr>
                        <a:t>angl</a:t>
                      </a:r>
                      <a:r>
                        <a:rPr lang="pl-PL" sz="1100" kern="1200" dirty="0" smtClean="0">
                          <a:solidFill>
                            <a:schemeClr val="dk1"/>
                          </a:solidFill>
                          <a:effectLst/>
                          <a:latin typeface="Klavika Regular" panose="020B0506040000020004" pitchFamily="34" charset="0"/>
                          <a:ea typeface="+mn-ea"/>
                          <a:cs typeface="+mn-cs"/>
                        </a:rPr>
                        <a:t>e</a:t>
                      </a:r>
                      <a:endParaRPr lang="en-US" sz="1100" kern="1200" dirty="0" smtClean="0">
                        <a:solidFill>
                          <a:schemeClr val="dk1"/>
                        </a:solidFill>
                        <a:effectLst/>
                        <a:latin typeface="Klavika Regular"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140 </a:t>
                      </a:r>
                      <a:r>
                        <a:rPr lang="en-US" sz="1100" b="1" u="none" strike="noStrike" dirty="0" smtClean="0">
                          <a:effectLst/>
                          <a:latin typeface="Klavika Regular" pitchFamily="34" charset="0"/>
                        </a:rPr>
                        <a:t>degrees</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51512">
                <a:tc>
                  <a:txBody>
                    <a:bodyPr/>
                    <a:lstStyle/>
                    <a:p>
                      <a:pPr algn="l" fontAlgn="b"/>
                      <a:r>
                        <a:rPr lang="pl-PL" sz="1100" u="none" strike="noStrike" dirty="0" smtClean="0">
                          <a:effectLst/>
                          <a:latin typeface="Klavika Regular" pitchFamily="34" charset="0"/>
                        </a:rPr>
                        <a:t> </a:t>
                      </a:r>
                      <a:r>
                        <a:rPr lang="en-US" sz="1100" u="none" strike="noStrike" dirty="0" smtClean="0">
                          <a:effectLst/>
                          <a:latin typeface="Klavika Regular" pitchFamily="34" charset="0"/>
                        </a:rPr>
                        <a:t>Recording</a:t>
                      </a:r>
                      <a:r>
                        <a:rPr lang="en-US" sz="1100" u="none" strike="noStrike" baseline="0" dirty="0" smtClean="0">
                          <a:effectLst/>
                          <a:latin typeface="Klavika Regular" pitchFamily="34" charset="0"/>
                        </a:rPr>
                        <a:t> r</a:t>
                      </a:r>
                      <a:r>
                        <a:rPr lang="en-US" sz="1100" dirty="0" smtClean="0">
                          <a:latin typeface="Klavika Regular" panose="020B0506040000020004" pitchFamily="34" charset="0"/>
                        </a:rPr>
                        <a:t>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F</a:t>
                      </a:r>
                      <a:r>
                        <a:rPr lang="en-US" sz="1100" b="1" i="0" u="none" strike="noStrike" dirty="0" smtClean="0">
                          <a:solidFill>
                            <a:srgbClr val="000000"/>
                          </a:solidFill>
                          <a:effectLst/>
                          <a:latin typeface="Klavika Regular" pitchFamily="34" charset="0"/>
                        </a:rPr>
                        <a:t>HD</a:t>
                      </a:r>
                      <a:r>
                        <a:rPr lang="en-US" sz="1100" b="1" i="0" u="none" strike="noStrike" baseline="0" dirty="0" smtClean="0">
                          <a:solidFill>
                            <a:srgbClr val="000000"/>
                          </a:solidFill>
                          <a:effectLst/>
                          <a:latin typeface="Klavika Regular" pitchFamily="34" charset="0"/>
                        </a:rPr>
                        <a:t> </a:t>
                      </a:r>
                      <a:r>
                        <a:rPr lang="pl-PL" sz="1100" b="1" i="0" u="none" strike="noStrike" dirty="0" smtClean="0">
                          <a:solidFill>
                            <a:srgbClr val="000000"/>
                          </a:solidFill>
                          <a:effectLst/>
                          <a:latin typeface="Klavika Regular" pitchFamily="34" charset="0"/>
                        </a:rPr>
                        <a:t>1920*1080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u="none" strike="noStrike" dirty="0" smtClean="0">
                          <a:effectLst/>
                          <a:latin typeface="Klavika Regular" pitchFamily="34" charset="0"/>
                        </a:rPr>
                        <a:t> </a:t>
                      </a:r>
                      <a:r>
                        <a:rPr lang="en-US" sz="1100" u="none" strike="noStrike" dirty="0" err="1" smtClean="0">
                          <a:effectLst/>
                          <a:latin typeface="Klavika Regular" pitchFamily="34" charset="0"/>
                        </a:rPr>
                        <a:t>Autostart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412657">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Pictures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nn-NO" sz="1100" b="1" i="0" u="none" strike="noStrike" dirty="0" smtClean="0">
                          <a:solidFill>
                            <a:srgbClr val="000000"/>
                          </a:solidFill>
                          <a:effectLst/>
                          <a:latin typeface="Klavika Regular" pitchFamily="34" charset="0"/>
                        </a:rPr>
                        <a:t>12M / 10M / 8M  /5M / 3M /</a:t>
                      </a:r>
                      <a:r>
                        <a:rPr lang="pl-PL" sz="1100" b="1" i="0" u="none" strike="noStrike" dirty="0" smtClean="0">
                          <a:solidFill>
                            <a:srgbClr val="000000"/>
                          </a:solidFill>
                          <a:effectLst/>
                          <a:latin typeface="Klavika Regular" pitchFamily="34" charset="0"/>
                        </a:rPr>
                        <a:t> </a:t>
                      </a:r>
                      <a:r>
                        <a:rPr lang="en-US" sz="1100" b="1" i="0" u="none" strike="noStrike" dirty="0" smtClean="0">
                          <a:solidFill>
                            <a:srgbClr val="000000"/>
                          </a:solidFill>
                          <a:effectLst/>
                          <a:latin typeface="Klavika Regular" pitchFamily="34" charset="0"/>
                        </a:rPr>
                        <a:t>2M</a:t>
                      </a:r>
                      <a:r>
                        <a:rPr lang="pl-PL" sz="1100" b="1" i="0" u="none" strike="noStrike" dirty="0" smtClean="0">
                          <a:solidFill>
                            <a:srgbClr val="000000"/>
                          </a:solidFill>
                          <a:effectLst/>
                          <a:latin typeface="Klavika Regular" pitchFamily="34" charset="0"/>
                        </a:rPr>
                        <a:t> / </a:t>
                      </a:r>
                      <a:r>
                        <a:rPr lang="nn-NO" sz="1100" b="1" i="0" u="none" strike="noStrike" dirty="0" smtClean="0">
                          <a:solidFill>
                            <a:srgbClr val="000000"/>
                          </a:solidFill>
                          <a:effectLst/>
                          <a:latin typeface="Klavika Regular" pitchFamily="34" charset="0"/>
                        </a:rPr>
                        <a:t> 1,3M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baseline="0" dirty="0" smtClean="0">
                          <a:solidFill>
                            <a:schemeClr val="dk1"/>
                          </a:solidFill>
                          <a:effectLst/>
                          <a:latin typeface="Klavika Regular" pitchFamily="34" charset="0"/>
                        </a:rPr>
                        <a:t> </a:t>
                      </a:r>
                      <a:r>
                        <a:rPr lang="en-US" sz="1100" b="0" i="0" u="none" strike="noStrike" baseline="0" dirty="0" smtClean="0">
                          <a:solidFill>
                            <a:schemeClr val="dk1"/>
                          </a:solidFill>
                          <a:effectLst/>
                          <a:latin typeface="Klavika Regular" pitchFamily="34" charset="0"/>
                        </a:rPr>
                        <a:t>Loop recording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off / 1 / 3 / 5 min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HDMI</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dirty="0" smtClean="0">
                          <a:solidFill>
                            <a:srgbClr val="000000"/>
                          </a:solidFill>
                          <a:effectLst/>
                          <a:latin typeface="Klavika Regular" pitchFamily="34" charset="0"/>
                        </a:rPr>
                        <a:t> Autostart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dirty="0" smtClean="0">
                          <a:solidFill>
                            <a:srgbClr val="000000"/>
                          </a:solidFill>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Motion detection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NTK96</a:t>
                      </a:r>
                      <a:r>
                        <a:rPr lang="en-US" sz="1100" b="1" i="0" u="none" strike="noStrike" dirty="0" smtClean="0">
                          <a:solidFill>
                            <a:srgbClr val="000000"/>
                          </a:solidFill>
                          <a:effectLst/>
                          <a:latin typeface="Klavika Regular" pitchFamily="34" charset="0"/>
                        </a:rPr>
                        <a:t>65</a:t>
                      </a:r>
                      <a:r>
                        <a:rPr lang="pl-PL" sz="1100" b="1" i="0" u="none" strike="noStrike" dirty="0" smtClean="0">
                          <a:solidFill>
                            <a:srgbClr val="000000"/>
                          </a:solidFill>
                          <a:effectLst/>
                          <a:latin typeface="Klavika Regular" pitchFamily="34" charset="0"/>
                        </a:rPr>
                        <a:t>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dirty="0" smtClean="0">
                          <a:solidFill>
                            <a:srgbClr val="000000"/>
                          </a:solidFill>
                          <a:effectLst/>
                          <a:latin typeface="Klavika Regular" pitchFamily="34" charset="0"/>
                        </a:rPr>
                        <a:t> G-Sensor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gridSpan="2">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err="1" smtClean="0">
                          <a:solidFill>
                            <a:srgbClr val="000000"/>
                          </a:solidFill>
                          <a:effectLst/>
                          <a:latin typeface="Klavika Regular" pitchFamily="34" charset="0"/>
                        </a:rPr>
                        <a:t>MicroSD</a:t>
                      </a:r>
                      <a:r>
                        <a:rPr lang="pl-PL" sz="1100" b="0" i="0" u="none" strike="noStrike" dirty="0" smtClean="0">
                          <a:solidFill>
                            <a:srgbClr val="000000"/>
                          </a:solidFill>
                          <a:effectLst/>
                          <a:latin typeface="Klavika Regular" pitchFamily="34" charset="0"/>
                        </a:rPr>
                        <a:t> </a:t>
                      </a:r>
                      <a:r>
                        <a:rPr lang="en-US" sz="1100" b="0" i="0" u="none" strike="noStrike" baseline="0" dirty="0" smtClean="0">
                          <a:solidFill>
                            <a:srgbClr val="000000"/>
                          </a:solidFill>
                          <a:effectLst/>
                          <a:latin typeface="Klavika Regular" pitchFamily="34" charset="0"/>
                        </a:rPr>
                        <a:t>up to </a:t>
                      </a:r>
                      <a:r>
                        <a:rPr lang="en-US" sz="1100" b="0" i="0" u="none" strike="noStrike" dirty="0" smtClean="0">
                          <a:solidFill>
                            <a:srgbClr val="000000"/>
                          </a:solidFill>
                          <a:effectLst/>
                          <a:latin typeface="Klavika Regular" pitchFamily="34" charset="0"/>
                        </a:rPr>
                        <a:t>32 GB</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gridSpan="2">
                  <a:txBody>
                    <a:bodyPr/>
                    <a:lstStyle/>
                    <a:p>
                      <a:pPr algn="l" fontAlgn="b"/>
                      <a:r>
                        <a:rPr lang="pl-PL" sz="1100" b="0" i="0" u="none" strike="noStrike" dirty="0" smtClean="0">
                          <a:solidFill>
                            <a:srgbClr val="000000"/>
                          </a:solidFill>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Video file format</a:t>
                      </a:r>
                      <a:r>
                        <a:rPr lang="en-US" sz="1100" b="0" i="0" u="none" strike="noStrike" baseline="0" dirty="0" smtClean="0">
                          <a:solidFill>
                            <a:srgbClr val="000000"/>
                          </a:solidFill>
                          <a:effectLst/>
                          <a:latin typeface="Klavika Regular" pitchFamily="34" charset="0"/>
                        </a:rPr>
                        <a:t>                                                  </a:t>
                      </a:r>
                      <a:r>
                        <a:rPr lang="en-US" sz="1100" b="1" i="0" u="none" strike="noStrike" baseline="0" dirty="0" smtClean="0">
                          <a:solidFill>
                            <a:srgbClr val="000000"/>
                          </a:solidFill>
                          <a:effectLst/>
                          <a:latin typeface="Klavika Regular" pitchFamily="34" charset="0"/>
                        </a:rPr>
                        <a:t>MOV</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u="none" strike="noStrike" dirty="0" smtClean="0">
                          <a:effectLst/>
                          <a:latin typeface="Klavika Regular" pitchFamily="34" charset="0"/>
                        </a:rPr>
                        <a:t> </a:t>
                      </a:r>
                      <a:r>
                        <a:rPr lang="en-US" sz="1100" dirty="0" smtClean="0">
                          <a:latin typeface="Klavika Regular" panose="020B0506040000020004" pitchFamily="34" charset="0"/>
                        </a:rPr>
                        <a:t>screen saver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100" b="1" u="none" strike="noStrike" dirty="0" smtClean="0">
                          <a:effectLst/>
                          <a:latin typeface="Klavika Regular" pitchFamily="34" charset="0"/>
                        </a:rPr>
                        <a:t>180</a:t>
                      </a:r>
                      <a:r>
                        <a:rPr lang="pl-PL" sz="1100" b="1" u="none" strike="noStrike" dirty="0" smtClean="0">
                          <a:effectLst/>
                          <a:latin typeface="Klavika Regular" pitchFamily="34" charset="0"/>
                        </a:rPr>
                        <a:t> </a:t>
                      </a:r>
                      <a:r>
                        <a:rPr lang="pl-PL" sz="1100" b="1" u="none" strike="noStrike" dirty="0" err="1" smtClean="0">
                          <a:effectLst/>
                          <a:latin typeface="Klavika Regular" pitchFamily="34" charset="0"/>
                        </a:rPr>
                        <a:t>mAh</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en-US" sz="1100" b="0" i="0" u="none" strike="noStrike" dirty="0" smtClean="0">
                          <a:solidFill>
                            <a:srgbClr val="000000"/>
                          </a:solidFill>
                          <a:effectLst/>
                          <a:latin typeface="Klavika Regular" pitchFamily="34" charset="0"/>
                        </a:rPr>
                        <a:t>Audio</a:t>
                      </a:r>
                      <a:r>
                        <a:rPr lang="en-US" sz="1100" b="0" i="0" u="none" strike="noStrike" baseline="0" dirty="0" smtClean="0">
                          <a:solidFill>
                            <a:srgbClr val="000000"/>
                          </a:solidFill>
                          <a:effectLst/>
                          <a:latin typeface="Klavika Regular" pitchFamily="34" charset="0"/>
                        </a:rPr>
                        <a:t> recording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000000"/>
                          </a:solidFill>
                          <a:effectLst/>
                          <a:latin typeface="Klavika Regular" pitchFamily="34" charset="0"/>
                        </a:rPr>
                        <a:t>YES</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77661">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Languages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s-ES" sz="1100" b="1" i="0" u="none" strike="noStrike" dirty="0" smtClean="0">
                          <a:solidFill>
                            <a:srgbClr val="000000"/>
                          </a:solidFill>
                          <a:effectLst/>
                          <a:latin typeface="Klavika Regular" pitchFamily="34" charset="0"/>
                        </a:rPr>
                        <a:t>EN, FR, ES, PT,DE, IT</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Color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42666">
                <a:tc>
                  <a:txBody>
                    <a:bodyPr/>
                    <a:lstStyle/>
                    <a:p>
                      <a:pPr algn="l" fontAlgn="b"/>
                      <a:r>
                        <a:rPr lang="pl-PL" sz="1100" b="0" i="0" u="none" strike="noStrike" dirty="0" smtClean="0">
                          <a:solidFill>
                            <a:srgbClr val="000000"/>
                          </a:solidFill>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Casing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en-US" sz="1100" u="none" strike="noStrike" baseline="0" dirty="0" smtClean="0">
                          <a:effectLst/>
                          <a:latin typeface="Klavika Regular" pitchFamily="34" charset="0"/>
                        </a:rPr>
                        <a:t>a camera</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smtClean="0">
                          <a:solidFill>
                            <a:srgbClr val="000000"/>
                          </a:solidFill>
                          <a:effectLst/>
                          <a:latin typeface="Klavika Regular" pitchFamily="34" charset="0"/>
                        </a:rPr>
                        <a:t>a </a:t>
                      </a:r>
                      <a:r>
                        <a:rPr lang="pl-PL" sz="1100" b="0" i="0" u="none" strike="noStrike" baseline="0" smtClean="0">
                          <a:solidFill>
                            <a:srgbClr val="000000"/>
                          </a:solidFill>
                          <a:effectLst/>
                          <a:latin typeface="Klavika Regular" pitchFamily="34" charset="0"/>
                        </a:rPr>
                        <a:t>USB</a:t>
                      </a:r>
                      <a:r>
                        <a:rPr lang="en-US" sz="1100" b="0" i="0" u="none" strike="noStrike" baseline="0" dirty="0" smtClean="0">
                          <a:solidFill>
                            <a:srgbClr val="000000"/>
                          </a:solidFill>
                          <a:effectLst/>
                          <a:latin typeface="Klavika Regular" pitchFamily="34" charset="0"/>
                        </a:rPr>
                        <a:t> 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a charger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a holder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c</a:t>
            </a:r>
            <a:r>
              <a:rPr lang="pl-PL" sz="4000" b="1" dirty="0" err="1" smtClean="0">
                <a:latin typeface="Klavika Regular" pitchFamily="34" charset="0"/>
              </a:rPr>
              <a:t>am</a:t>
            </a:r>
            <a:r>
              <a:rPr lang="pl-PL" sz="4000" dirty="0" err="1" smtClean="0">
                <a:latin typeface="Klavika Light" pitchFamily="34" charset="0"/>
              </a:rPr>
              <a:t>road</a:t>
            </a:r>
            <a:r>
              <a:rPr lang="pl-PL" sz="4000" dirty="0" smtClean="0">
                <a:latin typeface="Klavika Light" pitchFamily="34" charset="0"/>
              </a:rPr>
              <a:t> </a:t>
            </a:r>
            <a:r>
              <a:rPr lang="pl-PL" sz="4000" b="1" dirty="0" smtClean="0">
                <a:latin typeface="Klavika Regular" pitchFamily="34" charset="0"/>
              </a:rPr>
              <a:t>4.</a:t>
            </a:r>
            <a:r>
              <a:rPr lang="en-US" sz="4000" b="1" dirty="0" smtClean="0">
                <a:latin typeface="Klavika Regular" pitchFamily="34" charset="0"/>
              </a:rPr>
              <a:t>5</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en-US" sz="1200" dirty="0">
                <a:latin typeface="Klavika Regular" panose="020B0506040000020004" pitchFamily="34" charset="0"/>
              </a:rPr>
              <a:t>The camcorder </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3" name="Obraz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9012" y="2708919"/>
            <a:ext cx="1295039" cy="1827815"/>
          </a:xfrm>
          <a:prstGeom prst="rect">
            <a:avLst/>
          </a:prstGeom>
        </p:spPr>
      </p:pic>
      <p:pic>
        <p:nvPicPr>
          <p:cNvPr id="8" name="Obraz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6077" y="2164956"/>
            <a:ext cx="2425383" cy="1048020"/>
          </a:xfrm>
          <a:prstGeom prst="rect">
            <a:avLst/>
          </a:prstGeom>
        </p:spPr>
      </p:pic>
      <p:sp>
        <p:nvSpPr>
          <p:cNvPr id="25" name="Prostokąt 24"/>
          <p:cNvSpPr/>
          <p:nvPr/>
        </p:nvSpPr>
        <p:spPr>
          <a:xfrm>
            <a:off x="3131840" y="515198"/>
            <a:ext cx="646780" cy="369332"/>
          </a:xfrm>
          <a:prstGeom prst="rect">
            <a:avLst/>
          </a:prstGeom>
        </p:spPr>
        <p:txBody>
          <a:bodyPr wrap="none">
            <a:spAutoFit/>
          </a:bodyPr>
          <a:lstStyle/>
          <a:p>
            <a:r>
              <a:rPr lang="pl-PL" b="1" smtClean="0">
                <a:latin typeface="Klavika Regular" pitchFamily="34" charset="0"/>
              </a:rPr>
              <a:t>Info:</a:t>
            </a:r>
            <a:endParaRPr lang="pl-PL" b="1" dirty="0">
              <a:latin typeface="Klavika Regular" pitchFamily="34" charset="0"/>
            </a:endParaRPr>
          </a:p>
        </p:txBody>
      </p:sp>
      <p:sp>
        <p:nvSpPr>
          <p:cNvPr id="26" name="Prostokąt 25"/>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24" name="Obraz 2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504711" y="5043927"/>
            <a:ext cx="1233854" cy="775929"/>
          </a:xfrm>
          <a:prstGeom prst="rect">
            <a:avLst/>
          </a:prstGeom>
        </p:spPr>
      </p:pic>
      <p:pic>
        <p:nvPicPr>
          <p:cNvPr id="28" name="Obraz 2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16349" y="5120994"/>
            <a:ext cx="923925" cy="581025"/>
          </a:xfrm>
          <a:prstGeom prst="rect">
            <a:avLst/>
          </a:prstGeom>
        </p:spPr>
      </p:pic>
      <p:pic>
        <p:nvPicPr>
          <p:cNvPr id="29" name="Obraz 2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308437" y="5076370"/>
            <a:ext cx="1353099" cy="850918"/>
          </a:xfrm>
          <a:prstGeom prst="rect">
            <a:avLst/>
          </a:prstGeom>
        </p:spPr>
      </p:pic>
      <p:pic>
        <p:nvPicPr>
          <p:cNvPr id="30" name="Obraz 2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316549" y="5197737"/>
            <a:ext cx="923925" cy="581025"/>
          </a:xfrm>
          <a:prstGeom prst="rect">
            <a:avLst/>
          </a:prstGeom>
        </p:spPr>
      </p:pic>
    </p:spTree>
    <p:extLst>
      <p:ext uri="{BB962C8B-B14F-4D97-AF65-F5344CB8AC3E}">
        <p14:creationId xmlns:p14="http://schemas.microsoft.com/office/powerpoint/2010/main" val="42020360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ola\Documents\Zdjęcia z Fotoli\123RF\30698371_m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80512" cy="531841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32905" y="5330532"/>
            <a:ext cx="8759575" cy="1338828"/>
          </a:xfrm>
          <a:prstGeom prst="rect">
            <a:avLst/>
          </a:prstGeom>
          <a:noFill/>
        </p:spPr>
        <p:txBody>
          <a:bodyPr wrap="square" numCol="3" spcCol="360000" rtlCol="0">
            <a:spAutoFit/>
          </a:bodyPr>
          <a:lstStyle/>
          <a:p>
            <a:r>
              <a:rPr lang="en-US" sz="900" dirty="0">
                <a:latin typeface="Klavika Regular" pitchFamily="34" charset="0"/>
              </a:rPr>
              <a:t>The compact car DVR – </a:t>
            </a:r>
            <a:r>
              <a:rPr lang="en-US" sz="900" b="1" dirty="0" err="1">
                <a:latin typeface="Klavika Regular" pitchFamily="34" charset="0"/>
              </a:rPr>
              <a:t>Camroad</a:t>
            </a:r>
            <a:r>
              <a:rPr lang="en-US" sz="900" b="1" dirty="0">
                <a:latin typeface="Klavika Regular" pitchFamily="34" charset="0"/>
              </a:rPr>
              <a:t> 5.1 </a:t>
            </a:r>
            <a:r>
              <a:rPr lang="en-US" sz="900" dirty="0">
                <a:latin typeface="Klavika Regular" pitchFamily="34" charset="0"/>
              </a:rPr>
              <a:t>– is two cameras in one device. The DVR allows you to record your route and monitor reversing maneuvers without needing to rotate it.</a:t>
            </a:r>
          </a:p>
          <a:p>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Clear 2.7” LTPS display,</a:t>
            </a:r>
          </a:p>
          <a:p>
            <a:pPr marL="171450" indent="-171450">
              <a:buFont typeface="Arial" panose="020B0604020202020204" pitchFamily="34" charset="0"/>
              <a:buChar char="•"/>
            </a:pPr>
            <a:r>
              <a:rPr lang="en-US" sz="900" dirty="0">
                <a:latin typeface="Klavika Regular" pitchFamily="34" charset="0"/>
              </a:rPr>
              <a:t>Full HD 720p video recording and wide viewing angle (120 degrees)</a:t>
            </a:r>
          </a:p>
          <a:p>
            <a:pPr marL="171450" indent="-171450">
              <a:buFont typeface="Arial" panose="020B0604020202020204" pitchFamily="34" charset="0"/>
              <a:buChar char="•"/>
            </a:pPr>
            <a:r>
              <a:rPr lang="en-US" sz="900" dirty="0">
                <a:latin typeface="Klavika Regular" pitchFamily="34" charset="0"/>
              </a:rPr>
              <a:t>2 cameras included</a:t>
            </a:r>
          </a:p>
          <a:p>
            <a:pPr marL="171450" indent="-171450">
              <a:buFont typeface="Arial" panose="020B0604020202020204" pitchFamily="34" charset="0"/>
              <a:buChar char="•"/>
            </a:pPr>
            <a:r>
              <a:rPr lang="en-US" sz="900" dirty="0">
                <a:latin typeface="Klavika Regular" pitchFamily="34" charset="0"/>
              </a:rPr>
              <a:t>Built-in IR </a:t>
            </a:r>
            <a:r>
              <a:rPr lang="en-US" sz="900" dirty="0" smtClean="0">
                <a:latin typeface="Klavika Regular" pitchFamily="34" charset="0"/>
              </a:rPr>
              <a:t>LEDs</a:t>
            </a:r>
            <a:endParaRPr lang="pl-PL" sz="900" dirty="0" smtClean="0">
              <a:latin typeface="Klavika Regular" pitchFamily="34" charset="0"/>
            </a:endParaRPr>
          </a:p>
          <a:p>
            <a:pPr marL="171450" indent="-171450">
              <a:buFont typeface="Arial" panose="020B0604020202020204" pitchFamily="34" charset="0"/>
              <a:buChar char="•"/>
            </a:pPr>
            <a:endParaRPr lang="pl-PL" sz="900" dirty="0" smtClean="0">
              <a:latin typeface="Klavika Regular" pitchFamily="34" charset="0"/>
            </a:endParaRPr>
          </a:p>
          <a:p>
            <a:r>
              <a:rPr lang="en-US" sz="900" dirty="0" err="1" smtClean="0">
                <a:latin typeface="Klavika Regular" pitchFamily="34" charset="0"/>
              </a:rPr>
              <a:t>Camroad</a:t>
            </a:r>
            <a:r>
              <a:rPr lang="en-US" sz="900" dirty="0" smtClean="0">
                <a:latin typeface="Klavika Regular" pitchFamily="34" charset="0"/>
              </a:rPr>
              <a:t> </a:t>
            </a:r>
            <a:r>
              <a:rPr lang="en-US" sz="900" dirty="0">
                <a:latin typeface="Klavika Regular" pitchFamily="34" charset="0"/>
              </a:rPr>
              <a:t>5.1 performs great in every situation on the road. Built-in IR LEDs allow you to enjoy excellent recording quality also at night, during bad weather conditions and even in a low-visibility environment. With the </a:t>
            </a:r>
            <a:r>
              <a:rPr lang="en-US" sz="900" dirty="0" err="1">
                <a:latin typeface="Klavika Regular" pitchFamily="34" charset="0"/>
              </a:rPr>
              <a:t>autostart</a:t>
            </a:r>
            <a:r>
              <a:rPr lang="en-US" sz="900" dirty="0">
                <a:latin typeface="Klavika Regular" pitchFamily="34" charset="0"/>
              </a:rPr>
              <a:t> function the DVR automatically powers up the moment you start the ignition, while the built-in motion detector starts recording as soon as the camera detects motion (during stand-by mode), and stops it when the motion ceases. In the product box you will also find a glass holder and a car charger so that you do not have to worry about purchasing additional accessories. </a:t>
            </a:r>
            <a:r>
              <a:rPr lang="en-US" sz="900" dirty="0" err="1">
                <a:latin typeface="Klavika Regular" pitchFamily="34" charset="0"/>
              </a:rPr>
              <a:t>Camroad</a:t>
            </a:r>
            <a:r>
              <a:rPr lang="en-US" sz="900" dirty="0">
                <a:latin typeface="Klavika Regular" pitchFamily="34" charset="0"/>
              </a:rPr>
              <a:t> 5.1 can also serve as a computer webcam for taking photos and video calls. Take full advantage of the extensive range of </a:t>
            </a:r>
            <a:r>
              <a:rPr lang="en-US" sz="900" dirty="0" err="1">
                <a:latin typeface="Klavika Regular" pitchFamily="34" charset="0"/>
              </a:rPr>
              <a:t>Camroad</a:t>
            </a:r>
            <a:r>
              <a:rPr lang="en-US" sz="900" dirty="0">
                <a:latin typeface="Klavika Regular" pitchFamily="34" charset="0"/>
              </a:rPr>
              <a:t> 5.1's features.</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Light" pitchFamily="34" charset="0"/>
              </a:rPr>
              <a:t>road</a:t>
            </a:r>
            <a:r>
              <a:rPr lang="pl-PL" sz="4000" dirty="0" smtClean="0">
                <a:latin typeface="Klavika Regular" pitchFamily="34" charset="0"/>
              </a:rPr>
              <a:t> </a:t>
            </a:r>
            <a:r>
              <a:rPr lang="pl-PL" sz="4000" b="1" dirty="0">
                <a:latin typeface="Klavika Regular" pitchFamily="34" charset="0"/>
              </a:rPr>
              <a:t>5</a:t>
            </a:r>
            <a:r>
              <a:rPr lang="pl-PL" sz="4000" b="1" dirty="0" smtClean="0">
                <a:latin typeface="Klavika Regular" pitchFamily="34" charset="0"/>
              </a:rPr>
              <a:t>.1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a:latin typeface="Klavika Regular" pitchFamily="34" charset="0"/>
              </a:rPr>
              <a:t>car </a:t>
            </a:r>
            <a:r>
              <a:rPr lang="pl-PL" sz="1200" dirty="0" err="1">
                <a:latin typeface="Klavika Regular" pitchFamily="34" charset="0"/>
              </a:rPr>
              <a:t>camera</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a 1"/>
          <p:cNvGrpSpPr/>
          <p:nvPr/>
        </p:nvGrpSpPr>
        <p:grpSpPr>
          <a:xfrm>
            <a:off x="310655" y="1760833"/>
            <a:ext cx="5807931" cy="2774472"/>
            <a:chOff x="310655" y="1760833"/>
            <a:chExt cx="5807931" cy="2774472"/>
          </a:xfrm>
        </p:grpSpPr>
        <p:pic>
          <p:nvPicPr>
            <p:cNvPr id="1029" name="Picture 5" descr="D:\PRODUKTY\KAMERY SAMOCHODOWE\CamRoad 5.1\OV-Camroad-51(logo).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10655" y="1760833"/>
              <a:ext cx="3948518" cy="27744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PRODUKTY\KAMERY SAMOCHODOWE\CamRoad 5.1\OV-Camroad-51(logo).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01234" y="2819137"/>
              <a:ext cx="2117352" cy="17161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4877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0787" y="2564905"/>
            <a:ext cx="2804965"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764308740"/>
              </p:ext>
            </p:extLst>
          </p:nvPr>
        </p:nvGraphicFramePr>
        <p:xfrm>
          <a:off x="3059832" y="924600"/>
          <a:ext cx="2808312" cy="4157906"/>
        </p:xfrm>
        <a:graphic>
          <a:graphicData uri="http://schemas.openxmlformats.org/drawingml/2006/table">
            <a:tbl>
              <a:tblPr bandRow="1">
                <a:tableStyleId>{073A0DAA-6AF3-43AB-8588-CEC1D06C72B9}</a:tableStyleId>
              </a:tblPr>
              <a:tblGrid>
                <a:gridCol w="1753296"/>
                <a:gridCol w="1055016"/>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 LCD 2.7” LTPS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chemeClr val="dk1"/>
                          </a:solidFill>
                          <a:effectLst/>
                          <a:latin typeface="Klavika Regular" pitchFamily="34" charset="0"/>
                        </a:rPr>
                        <a:t>Viewing</a:t>
                      </a:r>
                      <a:r>
                        <a:rPr lang="pl-PL" sz="1100" b="0" i="0" u="none" strike="noStrike" dirty="0" smtClean="0">
                          <a:solidFill>
                            <a:schemeClr val="dk1"/>
                          </a:solidFill>
                          <a:effectLst/>
                          <a:latin typeface="Klavika Regular" pitchFamily="34" charset="0"/>
                        </a:rPr>
                        <a:t> </a:t>
                      </a:r>
                      <a:r>
                        <a:rPr lang="pl-PL" sz="1100" b="0" i="0" u="none" strike="noStrike" dirty="0" err="1" smtClean="0">
                          <a:solidFill>
                            <a:schemeClr val="dk1"/>
                          </a:solidFill>
                          <a:effectLst/>
                          <a:latin typeface="Klavika Regular" pitchFamily="34" charset="0"/>
                        </a:rPr>
                        <a:t>angle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900" b="1" u="none" strike="noStrike" dirty="0" smtClean="0">
                          <a:effectLst/>
                          <a:latin typeface="Klavika Regular" pitchFamily="34" charset="0"/>
                        </a:rPr>
                        <a:t>120/ 90 </a:t>
                      </a:r>
                      <a:r>
                        <a:rPr lang="pl-PL" sz="900" b="1" u="none" strike="noStrike" dirty="0" err="1" smtClean="0">
                          <a:effectLst/>
                          <a:latin typeface="Klavika Regular" pitchFamily="34" charset="0"/>
                        </a:rPr>
                        <a:t>degrees</a:t>
                      </a:r>
                      <a:endParaRPr lang="pl-PL" sz="6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VGA; 720P</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Pictures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nn-NO" sz="1100" b="1" i="0" u="none" strike="noStrike" dirty="0" smtClean="0">
                          <a:solidFill>
                            <a:srgbClr val="000000"/>
                          </a:solidFill>
                          <a:effectLst/>
                          <a:latin typeface="Klavika Regular" pitchFamily="34" charset="0"/>
                        </a:rPr>
                        <a:t>1M / 2M / 3M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Loop</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recording</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(off/5/2/1 min)</a:t>
                      </a:r>
                      <a:endParaRPr lang="pl-PL" sz="12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Screen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timeout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2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Night</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mode</a:t>
                      </a:r>
                      <a:r>
                        <a:rPr lang="pl-PL" sz="1100" b="0" i="0" u="none" strike="noStrike" dirty="0" smtClean="0">
                          <a:solidFill>
                            <a:srgbClr val="000000"/>
                          </a:solidFill>
                          <a:effectLst/>
                          <a:latin typeface="Klavika Regular" pitchFamily="34"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Autostart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Motion </a:t>
                      </a:r>
                      <a:r>
                        <a:rPr lang="pl-PL" sz="1100" b="0" i="0" u="none" strike="noStrike" dirty="0" err="1" smtClean="0">
                          <a:solidFill>
                            <a:srgbClr val="000000"/>
                          </a:solidFill>
                          <a:effectLst/>
                          <a:latin typeface="Klavika Regular" pitchFamily="34" charset="0"/>
                        </a:rPr>
                        <a:t>detect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Allwinner</a:t>
                      </a:r>
                      <a:r>
                        <a:rPr lang="pl-PL" sz="1100" b="1" i="0" u="none" strike="noStrike" dirty="0" smtClean="0">
                          <a:solidFill>
                            <a:srgbClr val="000000"/>
                          </a:solidFill>
                          <a:effectLst/>
                          <a:latin typeface="Klavika Regular" pitchFamily="34" charset="0"/>
                        </a:rPr>
                        <a:t> F20 + NT99141</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G-Sensor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MicroSD card support up to 32 GB</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least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class</a:t>
                      </a:r>
                      <a:r>
                        <a:rPr lang="pl-PL" sz="1100" b="0" i="0" u="none" strike="noStrike" baseline="0" dirty="0" smtClean="0">
                          <a:solidFill>
                            <a:srgbClr val="000000"/>
                          </a:solidFill>
                          <a:effectLst/>
                          <a:latin typeface="Klavika Regular" pitchFamily="34" charset="0"/>
                        </a:rPr>
                        <a:t> 6th</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PC </a:t>
                      </a:r>
                      <a:r>
                        <a:rPr lang="pl-PL" sz="1100" b="0" i="0" u="none" strike="noStrike" dirty="0" err="1" smtClean="0">
                          <a:solidFill>
                            <a:srgbClr val="000000"/>
                          </a:solidFill>
                          <a:effectLst/>
                          <a:latin typeface="Klavika Regular" pitchFamily="34" charset="0"/>
                        </a:rPr>
                        <a:t>camera</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function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300 </a:t>
                      </a:r>
                      <a:r>
                        <a:rPr lang="pl-PL" sz="1100" b="1" u="none" strike="noStrike" dirty="0" err="1" smtClean="0">
                          <a:effectLst/>
                          <a:latin typeface="Klavika Regular" pitchFamily="34" charset="0"/>
                        </a:rPr>
                        <a:t>mAh</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Operating </a:t>
                      </a:r>
                      <a:r>
                        <a:rPr lang="pl-PL" sz="1100" u="none" strike="noStrike" dirty="0" err="1" smtClean="0">
                          <a:effectLst/>
                          <a:latin typeface="Klavika Regular" pitchFamily="34" charset="0"/>
                        </a:rPr>
                        <a:t>temperature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900" b="1" i="0" u="none" strike="noStrike" dirty="0" smtClean="0">
                          <a:solidFill>
                            <a:srgbClr val="000000"/>
                          </a:solidFill>
                          <a:effectLst/>
                          <a:latin typeface="Klavika Regular" pitchFamily="34" charset="0"/>
                        </a:rPr>
                        <a:t>0° - 50° 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Casing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639206171"/>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Car </a:t>
                      </a:r>
                      <a:r>
                        <a:rPr lang="pl-PL" sz="1100" u="none" strike="noStrike" baseline="0" dirty="0" err="1" smtClean="0">
                          <a:effectLst/>
                          <a:latin typeface="Klavika Regular" pitchFamily="34" charset="0"/>
                        </a:rPr>
                        <a:t>charger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baseline="0" dirty="0" smtClean="0">
                          <a:solidFill>
                            <a:srgbClr val="000000"/>
                          </a:solidFill>
                          <a:effectLst/>
                          <a:latin typeface="Klavika Regular" pitchFamily="34" charset="0"/>
                        </a:rPr>
                        <a:t>USB </a:t>
                      </a:r>
                      <a:r>
                        <a:rPr lang="pl-PL" sz="1100" b="0" i="0" u="none" strike="noStrike" baseline="0" dirty="0" err="1" smtClean="0">
                          <a:solidFill>
                            <a:srgbClr val="000000"/>
                          </a:solidFill>
                          <a:effectLst/>
                          <a:latin typeface="Klavika Regular" pitchFamily="34" charset="0"/>
                        </a:rPr>
                        <a:t>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holder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fixing</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sticker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c</a:t>
            </a:r>
            <a:r>
              <a:rPr lang="pl-PL" sz="4000" b="1" dirty="0" err="1" smtClean="0">
                <a:latin typeface="Klavika Regular" pitchFamily="34" charset="0"/>
              </a:rPr>
              <a:t>am</a:t>
            </a:r>
            <a:r>
              <a:rPr lang="pl-PL" sz="4000" dirty="0" err="1" smtClean="0">
                <a:latin typeface="Klavika Light" pitchFamily="34" charset="0"/>
              </a:rPr>
              <a:t>road</a:t>
            </a:r>
            <a:r>
              <a:rPr lang="pl-PL" sz="4000" dirty="0" smtClean="0">
                <a:latin typeface="Klavika Light" pitchFamily="34" charset="0"/>
              </a:rPr>
              <a:t> </a:t>
            </a:r>
            <a:r>
              <a:rPr lang="pl-PL" sz="4000" b="1" dirty="0">
                <a:latin typeface="Klavika Regular" pitchFamily="34" charset="0"/>
              </a:rPr>
              <a:t>5</a:t>
            </a:r>
            <a:r>
              <a:rPr lang="pl-PL" sz="4000" b="1" dirty="0" smtClean="0">
                <a:latin typeface="Klavika Regular" pitchFamily="34" charset="0"/>
              </a:rPr>
              <a:t>.1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a:latin typeface="Klavika Regular" pitchFamily="34" charset="0"/>
              </a:rPr>
              <a:t>car </a:t>
            </a:r>
            <a:r>
              <a:rPr lang="pl-PL" sz="1200" dirty="0" err="1">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grpSp>
        <p:nvGrpSpPr>
          <p:cNvPr id="8" name="Grupa 7"/>
          <p:cNvGrpSpPr/>
          <p:nvPr/>
        </p:nvGrpSpPr>
        <p:grpSpPr>
          <a:xfrm>
            <a:off x="3165908" y="4797152"/>
            <a:ext cx="5726572" cy="757903"/>
            <a:chOff x="3165908" y="4839644"/>
            <a:chExt cx="5726572" cy="757903"/>
          </a:xfrm>
        </p:grpSpPr>
        <p:pic>
          <p:nvPicPr>
            <p:cNvPr id="2056" name="Picture 8"/>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165908" y="4919960"/>
              <a:ext cx="4923379" cy="59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120028" y="4839644"/>
              <a:ext cx="772452" cy="75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4" name="Picture 5" descr="D:\PRODUKTY\KAMERY SAMOCHODOWE\CamRoad 5.1\OV-Camroad-51(logo).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7725" y="1412776"/>
            <a:ext cx="2794089" cy="19632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PRODUKTY\KAMERY SAMOCHODOWE\CamRoad 5.1\OV-Camroad-51(logo).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26552" y="3645024"/>
            <a:ext cx="1797630" cy="14570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D:\PRODUKTY\KAMERY SAMOCHODOWE\CamRoad 5.1\OV-Camroad-51(logo).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283183" y="2583557"/>
            <a:ext cx="1713969" cy="12043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D:\PRODUKTY\KAMERY SAMOCHODOWE\CamRoad 5.1\OV-Camroad-51(logo).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879431" y="2754786"/>
            <a:ext cx="1102714" cy="89377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PRODUKTY\KAMERY SAMOCHODOWE\OV-CamRoad4.1\ładowarka.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378490" y="3456073"/>
            <a:ext cx="2549994" cy="115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1218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Jola\Documents\Zdjęcia z Fotoli\123RF\8344994_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835" y="0"/>
            <a:ext cx="9235007" cy="531841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32905" y="5445224"/>
            <a:ext cx="8759575" cy="923330"/>
          </a:xfrm>
          <a:prstGeom prst="rect">
            <a:avLst/>
          </a:prstGeom>
          <a:noFill/>
        </p:spPr>
        <p:txBody>
          <a:bodyPr wrap="square" numCol="3" spcCol="360000" rtlCol="0">
            <a:spAutoFit/>
          </a:bodyPr>
          <a:lstStyle/>
          <a:p>
            <a:r>
              <a:rPr lang="en-US" sz="900" dirty="0" smtClean="0">
                <a:latin typeface="Klavika Regular" pitchFamily="34" charset="0"/>
              </a:rPr>
              <a:t>With technically advanced system of 6 glass lenses, </a:t>
            </a:r>
            <a:r>
              <a:rPr lang="en-US" sz="900" b="1" dirty="0" err="1" smtClean="0">
                <a:latin typeface="Klavika Regular" pitchFamily="34" charset="0"/>
              </a:rPr>
              <a:t>CamRoad</a:t>
            </a:r>
            <a:r>
              <a:rPr lang="en-US" sz="900" b="1" dirty="0" smtClean="0">
                <a:latin typeface="Klavika Regular" pitchFamily="34" charset="0"/>
              </a:rPr>
              <a:t> 6.1 </a:t>
            </a:r>
            <a:r>
              <a:rPr lang="en-US" sz="900" dirty="0" smtClean="0">
                <a:latin typeface="Klavika Regular" pitchFamily="34" charset="0"/>
              </a:rPr>
              <a:t>records best quality movies (Full HD 1920 * 1080p at 30 fps!) at a very wide viewing angle (165°).</a:t>
            </a:r>
          </a:p>
          <a:p>
            <a:endParaRPr lang="en-US" sz="900" dirty="0" smtClean="0">
              <a:latin typeface="Klavika Regular" pitchFamily="34" charset="0"/>
            </a:endParaRPr>
          </a:p>
          <a:p>
            <a:pPr marL="171450" indent="-171450">
              <a:buFont typeface="Arial" panose="020B0604020202020204" pitchFamily="34" charset="0"/>
              <a:buChar char="•"/>
            </a:pPr>
            <a:r>
              <a:rPr lang="en-US" sz="900" dirty="0" smtClean="0">
                <a:latin typeface="Klavika Regular" pitchFamily="34" charset="0"/>
              </a:rPr>
              <a:t>Built-in GPS will accurately determine its position</a:t>
            </a:r>
          </a:p>
          <a:p>
            <a:pPr marL="171450" indent="-171450">
              <a:buFont typeface="Arial" panose="020B0604020202020204" pitchFamily="34" charset="0"/>
              <a:buChar char="•"/>
            </a:pPr>
            <a:r>
              <a:rPr lang="en-US" sz="900" dirty="0" smtClean="0">
                <a:latin typeface="Klavika Regular" pitchFamily="34" charset="0"/>
              </a:rPr>
              <a:t>WDR (Wide Dynamic Range) system will make no detail escapes the camera lens</a:t>
            </a:r>
            <a:endParaRPr lang="pl-PL" sz="900" dirty="0" smtClean="0">
              <a:latin typeface="Klavika Regular" pitchFamily="34" charset="0"/>
            </a:endParaRPr>
          </a:p>
          <a:p>
            <a:pPr marL="171450" indent="-171450">
              <a:buFont typeface="Arial" panose="020B0604020202020204" pitchFamily="34" charset="0"/>
              <a:buChar char="•"/>
            </a:pPr>
            <a:endParaRPr lang="pl-PL" sz="900" dirty="0" smtClean="0">
              <a:latin typeface="Klavika Regular" pitchFamily="34" charset="0"/>
            </a:endParaRPr>
          </a:p>
          <a:p>
            <a:r>
              <a:rPr lang="en-US" sz="900" dirty="0">
                <a:latin typeface="Klavika Regular" pitchFamily="34" charset="0"/>
              </a:rPr>
              <a:t>For </a:t>
            </a:r>
            <a:r>
              <a:rPr lang="en-US" sz="900" dirty="0" err="1">
                <a:latin typeface="Klavika Regular" pitchFamily="34" charset="0"/>
              </a:rPr>
              <a:t>CamRoad</a:t>
            </a:r>
            <a:r>
              <a:rPr lang="en-US" sz="900" dirty="0">
                <a:latin typeface="Klavika Regular" pitchFamily="34" charset="0"/>
              </a:rPr>
              <a:t> 6.1 speaks not only the quality of the recordings, but also modern technology. The camera starts recording immediately after turning on the ignition (</a:t>
            </a:r>
            <a:r>
              <a:rPr lang="en-US" sz="900" dirty="0" err="1">
                <a:latin typeface="Klavika Regular" pitchFamily="34" charset="0"/>
              </a:rPr>
              <a:t>autostart</a:t>
            </a:r>
            <a:r>
              <a:rPr lang="en-US" sz="900" dirty="0">
                <a:latin typeface="Klavika Regular" pitchFamily="34" charset="0"/>
              </a:rPr>
              <a:t> system). It has a motion detection system as well as a night mode ensuring high quality recordings also in poor lighting conditions. A built-in GPS module allows you to precisely determine the vehicle position on the map.</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Light" pitchFamily="34" charset="0"/>
              </a:rPr>
              <a:t>road</a:t>
            </a:r>
            <a:r>
              <a:rPr lang="pl-PL" sz="4000" dirty="0" smtClean="0">
                <a:latin typeface="Klavika Regular" pitchFamily="34" charset="0"/>
              </a:rPr>
              <a:t> </a:t>
            </a:r>
            <a:r>
              <a:rPr lang="pl-PL" sz="4000" b="1" dirty="0" smtClean="0">
                <a:latin typeface="Klavika Regular" pitchFamily="34" charset="0"/>
              </a:rPr>
              <a:t>6.1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a:latin typeface="Klavika Regular" pitchFamily="34" charset="0"/>
              </a:rPr>
              <a:t>car </a:t>
            </a:r>
            <a:r>
              <a:rPr lang="pl-PL" sz="1200" dirty="0" err="1">
                <a:latin typeface="Klavika Regular" pitchFamily="34" charset="0"/>
              </a:rPr>
              <a:t>camera</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PRODUKTY\KAMERY SAMOCHODOWE\CamRoad6.1\camroad61_LOGO\OV-CamRoad61_Box_FrontSide_silver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0232" y="1304620"/>
            <a:ext cx="4832248" cy="286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3063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0787" y="2564905"/>
            <a:ext cx="2804965"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D:\PRODUKTY\KAMERY SAMOCHODOWE\OV-CamRoad4.1\ładowark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44308" y="3501008"/>
            <a:ext cx="1584176" cy="11801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948057753"/>
              </p:ext>
            </p:extLst>
          </p:nvPr>
        </p:nvGraphicFramePr>
        <p:xfrm>
          <a:off x="3059832" y="924600"/>
          <a:ext cx="2808312" cy="4625805"/>
        </p:xfrm>
        <a:graphic>
          <a:graphicData uri="http://schemas.openxmlformats.org/drawingml/2006/table">
            <a:tbl>
              <a:tblPr bandRow="1">
                <a:tableStyleId>{073A0DAA-6AF3-43AB-8588-CEC1D06C72B9}</a:tableStyleId>
              </a:tblPr>
              <a:tblGrid>
                <a:gridCol w="1753296"/>
                <a:gridCol w="1055016"/>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 LCD 2.7” TFT</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chemeClr val="dk1"/>
                          </a:solidFill>
                          <a:effectLst/>
                          <a:latin typeface="Klavika Regular" pitchFamily="34" charset="0"/>
                        </a:rPr>
                        <a:t>Viewing</a:t>
                      </a:r>
                      <a:r>
                        <a:rPr lang="pl-PL" sz="1100" b="0" i="0" u="none" strike="noStrike" dirty="0" smtClean="0">
                          <a:solidFill>
                            <a:schemeClr val="dk1"/>
                          </a:solidFill>
                          <a:effectLst/>
                          <a:latin typeface="Klavika Regular" pitchFamily="34" charset="0"/>
                        </a:rPr>
                        <a:t> </a:t>
                      </a:r>
                      <a:r>
                        <a:rPr lang="pl-PL" sz="1100" b="0" i="0" u="none" strike="noStrike" dirty="0" err="1" smtClean="0">
                          <a:solidFill>
                            <a:schemeClr val="dk1"/>
                          </a:solidFill>
                          <a:effectLst/>
                          <a:latin typeface="Klavika Regular" pitchFamily="34" charset="0"/>
                        </a:rPr>
                        <a:t>angle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165 </a:t>
                      </a:r>
                      <a:r>
                        <a:rPr lang="pl-PL" sz="1100" b="1" u="none" strike="noStrike" dirty="0" err="1" smtClean="0">
                          <a:effectLst/>
                          <a:latin typeface="Klavika Regular" pitchFamily="34" charset="0"/>
                        </a:rPr>
                        <a:t>degrees</a:t>
                      </a:r>
                      <a:endParaRPr lang="pl-PL" sz="6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900" b="1" i="0" u="none" strike="noStrike" dirty="0" smtClean="0">
                          <a:solidFill>
                            <a:srgbClr val="000000"/>
                          </a:solidFill>
                          <a:effectLst/>
                          <a:latin typeface="Klavika Regular" pitchFamily="34" charset="0"/>
                        </a:rPr>
                        <a:t>Full HD 1920*1080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Frame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rate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30 </a:t>
                      </a:r>
                      <a:r>
                        <a:rPr lang="pl-PL" sz="1100" b="1" i="0" u="none" strike="noStrike" dirty="0" err="1" smtClean="0">
                          <a:solidFill>
                            <a:srgbClr val="000000"/>
                          </a:solidFill>
                          <a:effectLst/>
                          <a:latin typeface="Klavika Regular" pitchFamily="34" charset="0"/>
                        </a:rPr>
                        <a:t>fps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Pictures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nn-NO" sz="900" b="1" i="0" u="none" strike="noStrike" dirty="0" smtClean="0">
                          <a:solidFill>
                            <a:srgbClr val="000000"/>
                          </a:solidFill>
                          <a:effectLst/>
                          <a:latin typeface="Klavika Regular" pitchFamily="34" charset="0"/>
                        </a:rPr>
                        <a:t>12M / 10M / 8M / 5M / 3M / 2M / 1,3M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Loop</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recording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off / 2 / 3 / 5 min</a:t>
                      </a:r>
                      <a:endParaRPr lang="pl-PL" sz="12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Screen</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timeout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2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Night</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mode</a:t>
                      </a:r>
                      <a:r>
                        <a:rPr lang="pl-PL" sz="1100" b="0" i="0" u="none" strike="noStrike" dirty="0" smtClean="0">
                          <a:solidFill>
                            <a:srgbClr val="000000"/>
                          </a:solidFill>
                          <a:effectLst/>
                          <a:latin typeface="Klavika Regular" pitchFamily="34"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(WDR)</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Autostart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Motion </a:t>
                      </a:r>
                      <a:r>
                        <a:rPr lang="pl-PL" sz="1100" b="0" i="0" u="none" strike="noStrike" dirty="0" err="1" smtClean="0">
                          <a:solidFill>
                            <a:srgbClr val="000000"/>
                          </a:solidFill>
                          <a:effectLst/>
                          <a:latin typeface="Klavika Regular" pitchFamily="34" charset="0"/>
                        </a:rPr>
                        <a:t>detector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NTK 96650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G-Sensor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MicroSD card support up to 32 GB</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least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class</a:t>
                      </a:r>
                      <a:r>
                        <a:rPr lang="pl-PL" sz="1100" b="0" i="0" u="none" strike="noStrike" baseline="0" dirty="0" smtClean="0">
                          <a:solidFill>
                            <a:srgbClr val="000000"/>
                          </a:solidFill>
                          <a:effectLst/>
                          <a:latin typeface="Klavika Regular" pitchFamily="34" charset="0"/>
                        </a:rPr>
                        <a:t> 6th</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PC </a:t>
                      </a:r>
                      <a:r>
                        <a:rPr lang="pl-PL" sz="1100" b="0" i="0" u="none" strike="noStrike" dirty="0" err="1" smtClean="0">
                          <a:solidFill>
                            <a:srgbClr val="000000"/>
                          </a:solidFill>
                          <a:effectLst/>
                          <a:latin typeface="Klavika Regular" pitchFamily="34" charset="0"/>
                        </a:rPr>
                        <a:t>camera</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function</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Built</a:t>
                      </a:r>
                      <a:r>
                        <a:rPr lang="pl-PL" sz="1100" b="0" i="0" u="none" strike="noStrike" dirty="0" smtClean="0">
                          <a:solidFill>
                            <a:srgbClr val="000000"/>
                          </a:solidFill>
                          <a:effectLst/>
                          <a:latin typeface="Klavika Regular" pitchFamily="34" charset="0"/>
                        </a:rPr>
                        <a:t>-in </a:t>
                      </a:r>
                      <a:r>
                        <a:rPr lang="pl-PL" sz="1100" b="0" i="0" u="none" strike="noStrike" dirty="0" err="1" smtClean="0">
                          <a:solidFill>
                            <a:srgbClr val="000000"/>
                          </a:solidFill>
                          <a:effectLst/>
                          <a:latin typeface="Klavika Regular" pitchFamily="34" charset="0"/>
                        </a:rPr>
                        <a:t>microphone</a:t>
                      </a:r>
                      <a:r>
                        <a:rPr lang="pl-PL" sz="1100" b="0" i="0" u="none" strike="noStrike" dirty="0" smtClean="0">
                          <a:solidFill>
                            <a:srgbClr val="000000"/>
                          </a:solidFill>
                          <a:effectLst/>
                          <a:latin typeface="Klavika Regular" pitchFamily="34" charset="0"/>
                        </a:rPr>
                        <a:t>, speaker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320 </a:t>
                      </a:r>
                      <a:r>
                        <a:rPr lang="pl-PL" sz="1100" b="1" u="none" strike="noStrike" dirty="0" err="1" smtClean="0">
                          <a:effectLst/>
                          <a:latin typeface="Klavika Regular" pitchFamily="34" charset="0"/>
                        </a:rPr>
                        <a:t>mAh</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Operating </a:t>
                      </a:r>
                      <a:r>
                        <a:rPr lang="pl-PL" sz="1100" u="none" strike="noStrike" dirty="0" err="1" smtClean="0">
                          <a:effectLst/>
                          <a:latin typeface="Klavika Regular" pitchFamily="34" charset="0"/>
                        </a:rPr>
                        <a:t>temperature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900" b="1" i="0" u="none" strike="noStrike" dirty="0" smtClean="0">
                          <a:solidFill>
                            <a:srgbClr val="000000"/>
                          </a:solidFill>
                          <a:effectLst/>
                          <a:latin typeface="Klavika Regular" pitchFamily="34" charset="0"/>
                        </a:rPr>
                        <a:t>0° - 60° 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black</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silver</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Casing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metal</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43074254"/>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Car </a:t>
                      </a:r>
                      <a:r>
                        <a:rPr lang="pl-PL" sz="1100" u="none" strike="noStrike" baseline="0" dirty="0" err="1" smtClean="0">
                          <a:effectLst/>
                          <a:latin typeface="Klavika Regular" pitchFamily="34" charset="0"/>
                        </a:rPr>
                        <a:t>charger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baseline="0" dirty="0" smtClean="0">
                          <a:solidFill>
                            <a:srgbClr val="000000"/>
                          </a:solidFill>
                          <a:effectLst/>
                          <a:latin typeface="Klavika Regular" pitchFamily="34" charset="0"/>
                        </a:rPr>
                        <a:t>USB </a:t>
                      </a:r>
                      <a:r>
                        <a:rPr lang="pl-PL" sz="1100" b="0" i="0" u="none" strike="noStrike" baseline="0" dirty="0" err="1" smtClean="0">
                          <a:solidFill>
                            <a:srgbClr val="000000"/>
                          </a:solidFill>
                          <a:effectLst/>
                          <a:latin typeface="Klavika Regular" pitchFamily="34" charset="0"/>
                        </a:rPr>
                        <a:t>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holder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The handle on the glass GPS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c</a:t>
            </a:r>
            <a:r>
              <a:rPr lang="pl-PL" sz="4000" b="1" dirty="0" err="1" smtClean="0">
                <a:latin typeface="Klavika Regular" pitchFamily="34" charset="0"/>
              </a:rPr>
              <a:t>am</a:t>
            </a:r>
            <a:r>
              <a:rPr lang="pl-PL" sz="4000" dirty="0" err="1" smtClean="0">
                <a:latin typeface="Klavika Light" pitchFamily="34" charset="0"/>
              </a:rPr>
              <a:t>road</a:t>
            </a:r>
            <a:r>
              <a:rPr lang="pl-PL" sz="4000" dirty="0" smtClean="0">
                <a:latin typeface="Klavika Light" pitchFamily="34" charset="0"/>
              </a:rPr>
              <a:t> </a:t>
            </a:r>
            <a:r>
              <a:rPr lang="pl-PL" sz="4000" b="1" dirty="0" smtClean="0">
                <a:latin typeface="Klavika Regular" pitchFamily="34" charset="0"/>
              </a:rPr>
              <a:t>6.1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a:latin typeface="Klavika Regular" pitchFamily="34" charset="0"/>
              </a:rPr>
              <a:t>car </a:t>
            </a:r>
            <a:r>
              <a:rPr lang="pl-PL" sz="1200" dirty="0" err="1">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36" name="Picture 7" descr="D:\PRODUKTY\KAMERY SAMOCHODOWE\CamRoad6.1\camroad61_LOGO\OV-CamRoad61_Box_FrontSideBlack_logo.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6871" y="3501008"/>
            <a:ext cx="2654929" cy="15722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D:\PRODUKTY\KAMERY SAMOCHODOWE\CamRoad6.1\camroad61_LOGO\OV-CamRoad61_Box_FrontSide_silver_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6871" y="1554199"/>
            <a:ext cx="2654928" cy="15722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PRODUKTY\KAMERY SAMOCHODOWE\CamRoad6.1\OV-CamRoad_Box_BackSideGPS.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59152" y="2581764"/>
            <a:ext cx="1697224" cy="195534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56417" y="4954832"/>
            <a:ext cx="5980079" cy="5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3807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la\Documents\Zdjęcia z Fotoli\30447490_l(przeróbka)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
            <a:ext cx="9144002" cy="6619954"/>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1" y="5512722"/>
            <a:ext cx="7984987"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7342194" cy="769441"/>
          </a:xfrm>
          <a:prstGeom prst="rect">
            <a:avLst/>
          </a:prstGeom>
          <a:noFill/>
        </p:spPr>
        <p:txBody>
          <a:bodyPr wrap="square" rtlCol="0">
            <a:spAutoFit/>
          </a:bodyPr>
          <a:lstStyle/>
          <a:p>
            <a:r>
              <a:rPr lang="pl-PL" sz="4400" b="1" dirty="0" smtClean="0">
                <a:latin typeface="Klavika Light" pitchFamily="34" charset="0"/>
              </a:rPr>
              <a:t>07</a:t>
            </a:r>
            <a:r>
              <a:rPr lang="pl-PL" sz="4400" dirty="0" smtClean="0">
                <a:latin typeface="Klavika Light" pitchFamily="34" charset="0"/>
              </a:rPr>
              <a:t>. </a:t>
            </a:r>
            <a:r>
              <a:rPr lang="pl-PL" sz="4400" dirty="0" err="1" smtClean="0">
                <a:latin typeface="Klavika Light" pitchFamily="34" charset="0"/>
              </a:rPr>
              <a:t>watches</a:t>
            </a:r>
            <a:endParaRPr lang="pl-PL" sz="4400" b="1" dirty="0">
              <a:latin typeface="Klavika Regular" pitchFamily="34" charset="0"/>
            </a:endParaRPr>
          </a:p>
        </p:txBody>
      </p:sp>
    </p:spTree>
    <p:extLst>
      <p:ext uri="{BB962C8B-B14F-4D97-AF65-F5344CB8AC3E}">
        <p14:creationId xmlns:p14="http://schemas.microsoft.com/office/powerpoint/2010/main" val="34499341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la\Documents\Zdjęcia z Fotoli\36358378_l(przeróbka).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469"/>
          <a:stretch/>
        </p:blipFill>
        <p:spPr bwMode="auto">
          <a:xfrm>
            <a:off x="0" y="1"/>
            <a:ext cx="9199742" cy="531841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301208"/>
            <a:ext cx="8759575" cy="1569660"/>
          </a:xfrm>
          <a:prstGeom prst="rect">
            <a:avLst/>
          </a:prstGeom>
          <a:noFill/>
        </p:spPr>
        <p:txBody>
          <a:bodyPr wrap="square" numCol="3" spcCol="360000" rtlCol="0">
            <a:spAutoFit/>
          </a:bodyPr>
          <a:lstStyle/>
          <a:p>
            <a:r>
              <a:rPr lang="en-US" sz="800" dirty="0" err="1" smtClean="0">
                <a:latin typeface="Klavika Regular" pitchFamily="34" charset="0"/>
              </a:rPr>
              <a:t>Overmax</a:t>
            </a:r>
            <a:r>
              <a:rPr lang="en-US" sz="800" dirty="0" smtClean="0">
                <a:latin typeface="Klavika Regular" pitchFamily="34" charset="0"/>
              </a:rPr>
              <a:t> </a:t>
            </a:r>
            <a:r>
              <a:rPr lang="en-US" sz="800" b="1" dirty="0" smtClean="0">
                <a:latin typeface="Klavika Regular" pitchFamily="34" charset="0"/>
              </a:rPr>
              <a:t>Touch</a:t>
            </a:r>
            <a:r>
              <a:rPr lang="en-US" sz="800" dirty="0" smtClean="0">
                <a:latin typeface="Klavika Regular" pitchFamily="34" charset="0"/>
              </a:rPr>
              <a:t> is a smartwatch which enables to easily call and receive calls due to the wireless connection with the smartphone, but thanks to the built-it SIM card slot may be the phone itself. </a:t>
            </a:r>
            <a:r>
              <a:rPr lang="en-US" sz="800" dirty="0" err="1" smtClean="0">
                <a:latin typeface="Klavika Regular" pitchFamily="34" charset="0"/>
              </a:rPr>
              <a:t>Overmax</a:t>
            </a:r>
            <a:r>
              <a:rPr lang="en-US" sz="800" dirty="0" smtClean="0">
                <a:latin typeface="Klavika Regular" pitchFamily="34" charset="0"/>
              </a:rPr>
              <a:t> Touch allows the user comfortably and discreetly checking the notifications, calling, texting, searching the web and listening to the music. Built-in VGA 640x480 camera enables taking pictures and 1,54”screen with natural color mapping will make watching them a true pleasure. Thanks to the memory card reader there is a</a:t>
            </a:r>
            <a:endParaRPr lang="pl-PL" sz="800" dirty="0" smtClean="0">
              <a:latin typeface="Klavika Regular" pitchFamily="34" charset="0"/>
            </a:endParaRPr>
          </a:p>
          <a:p>
            <a:endParaRPr lang="pl-PL" sz="800" dirty="0">
              <a:latin typeface="Klavika Regular" pitchFamily="34" charset="0"/>
            </a:endParaRPr>
          </a:p>
          <a:p>
            <a:endParaRPr lang="pl-PL" sz="800" dirty="0" smtClean="0">
              <a:latin typeface="Klavika Regular" pitchFamily="34" charset="0"/>
            </a:endParaRPr>
          </a:p>
          <a:p>
            <a:endParaRPr lang="pl-PL" sz="800" dirty="0">
              <a:latin typeface="Klavika Regular" pitchFamily="34" charset="0"/>
            </a:endParaRPr>
          </a:p>
          <a:p>
            <a:r>
              <a:rPr lang="en-US" sz="800" dirty="0" smtClean="0">
                <a:latin typeface="Klavika Regular" pitchFamily="34" charset="0"/>
              </a:rPr>
              <a:t>possibility to enlarge the memory up to 32 GB, what will make </a:t>
            </a:r>
            <a:r>
              <a:rPr lang="en-US" sz="800" dirty="0" err="1" smtClean="0">
                <a:latin typeface="Klavika Regular" pitchFamily="34" charset="0"/>
              </a:rPr>
              <a:t>Overmax</a:t>
            </a:r>
            <a:r>
              <a:rPr lang="en-US" sz="800" dirty="0" smtClean="0">
                <a:latin typeface="Klavika Regular" pitchFamily="34" charset="0"/>
              </a:rPr>
              <a:t> Touch the perfect device to storage the library of favorite multimedia.</a:t>
            </a:r>
            <a:endParaRPr lang="pl-PL" sz="800" dirty="0" smtClean="0">
              <a:latin typeface="Klavika Regular" pitchFamily="34" charset="0"/>
            </a:endParaRPr>
          </a:p>
          <a:p>
            <a:endParaRPr lang="pl-PL" sz="800" dirty="0" smtClean="0">
              <a:latin typeface="Klavika Regular" pitchFamily="34" charset="0"/>
            </a:endParaRPr>
          </a:p>
          <a:p>
            <a:r>
              <a:rPr lang="en-US" sz="800" dirty="0" smtClean="0">
                <a:latin typeface="Klavika Regular" pitchFamily="34" charset="0"/>
              </a:rPr>
              <a:t>Dedicated </a:t>
            </a:r>
            <a:r>
              <a:rPr lang="en-US" sz="800" dirty="0" err="1">
                <a:latin typeface="Klavika Regular" pitchFamily="34" charset="0"/>
              </a:rPr>
              <a:t>Overmax</a:t>
            </a:r>
            <a:r>
              <a:rPr lang="en-US" sz="800" dirty="0">
                <a:latin typeface="Klavika Regular" pitchFamily="34" charset="0"/>
              </a:rPr>
              <a:t> Touch system will make executed applications work really smoothly. Smartwatch’s software was enriched with many useful applications. Remote Capture allows to navigate the phone’s camera, </a:t>
            </a:r>
            <a:r>
              <a:rPr lang="en-US" sz="800" dirty="0" err="1">
                <a:latin typeface="Klavika Regular" pitchFamily="34" charset="0"/>
              </a:rPr>
              <a:t>Antilost</a:t>
            </a:r>
            <a:r>
              <a:rPr lang="en-US" sz="800" dirty="0">
                <a:latin typeface="Klavika Regular" pitchFamily="34" charset="0"/>
              </a:rPr>
              <a:t> informs about too long distance between the user and the smartphone and </a:t>
            </a:r>
            <a:endParaRPr lang="pl-PL" sz="800" dirty="0" smtClean="0">
              <a:latin typeface="Klavika Regular" pitchFamily="34" charset="0"/>
            </a:endParaRPr>
          </a:p>
          <a:p>
            <a:endParaRPr lang="pl-PL" sz="800" dirty="0">
              <a:latin typeface="Klavika Regular" pitchFamily="34" charset="0"/>
            </a:endParaRPr>
          </a:p>
          <a:p>
            <a:endParaRPr lang="pl-PL" sz="800" dirty="0" smtClean="0">
              <a:latin typeface="Klavika Regular" pitchFamily="34" charset="0"/>
            </a:endParaRPr>
          </a:p>
          <a:p>
            <a:endParaRPr lang="pl-PL" sz="800" dirty="0">
              <a:latin typeface="Klavika Regular" pitchFamily="34" charset="0"/>
            </a:endParaRPr>
          </a:p>
          <a:p>
            <a:r>
              <a:rPr lang="en-US" sz="800" dirty="0" smtClean="0">
                <a:latin typeface="Klavika Regular" pitchFamily="34" charset="0"/>
              </a:rPr>
              <a:t>Looking </a:t>
            </a:r>
            <a:r>
              <a:rPr lang="en-US" sz="800" dirty="0">
                <a:latin typeface="Klavika Regular" pitchFamily="34" charset="0"/>
              </a:rPr>
              <a:t>Phone that helps finding the missing phone by setting off the audio signals. Sleep monitor enables monitor the sleep quality, Pedometer documents the amount of steps that the user have walked during the day and Sedentary Reminder takes care of people leading sedentary lifestyle by informing about necessary break or position switch. </a:t>
            </a:r>
            <a:r>
              <a:rPr lang="en-US" sz="800" dirty="0" err="1">
                <a:latin typeface="Klavika Regular" pitchFamily="34" charset="0"/>
              </a:rPr>
              <a:t>Overmax</a:t>
            </a:r>
            <a:r>
              <a:rPr lang="en-US" sz="800" dirty="0">
                <a:latin typeface="Klavika Regular" pitchFamily="34" charset="0"/>
              </a:rPr>
              <a:t> Touch is also equipped in applications that make desk work easier such as: voice recorder, calendar, calculator or alarm clock.</a:t>
            </a:r>
            <a:endParaRPr lang="pl-PL" sz="8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touch</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Smartwatch</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625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RODUKTY\SMARTFONY\Vertis4501 you\Zdjęcia\4501YOU_oryginal\Fotolia_68806949_M(przeróbka)4501you.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370" y="0"/>
            <a:ext cx="9179646" cy="530120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89240"/>
            <a:ext cx="8759575" cy="1200329"/>
          </a:xfrm>
          <a:prstGeom prst="rect">
            <a:avLst/>
          </a:prstGeom>
          <a:noFill/>
        </p:spPr>
        <p:txBody>
          <a:bodyPr wrap="square" numCol="3" spcCol="360000" rtlCol="0">
            <a:spAutoFit/>
          </a:bodyPr>
          <a:lstStyle/>
          <a:p>
            <a:r>
              <a:rPr lang="en-US" sz="900" b="1" dirty="0">
                <a:latin typeface="Klavika Regular" pitchFamily="34" charset="0"/>
              </a:rPr>
              <a:t>Vertis 4501 You </a:t>
            </a:r>
            <a:r>
              <a:rPr lang="en-US" sz="900" dirty="0">
                <a:latin typeface="Klavika Regular" pitchFamily="34" charset="0"/>
              </a:rPr>
              <a:t>is a stylish smartphone for those who appreciate both the functionality and the modern design. Equipped with </a:t>
            </a:r>
            <a:r>
              <a:rPr lang="en-US" sz="900" b="1" dirty="0">
                <a:latin typeface="Klavika Regular" pitchFamily="34" charset="0"/>
              </a:rPr>
              <a:t>two cameras </a:t>
            </a:r>
            <a:r>
              <a:rPr lang="en-US" sz="900" dirty="0">
                <a:latin typeface="Klavika Regular" pitchFamily="34" charset="0"/>
              </a:rPr>
              <a:t>allows you to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capture </a:t>
            </a:r>
            <a:r>
              <a:rPr lang="en-US" sz="900" dirty="0">
                <a:latin typeface="Klavika Regular" pitchFamily="34" charset="0"/>
              </a:rPr>
              <a:t>important moments and video conferencing with loved ones or colleagues. </a:t>
            </a:r>
            <a:r>
              <a:rPr lang="en-US" sz="900" b="1" dirty="0">
                <a:latin typeface="Klavika Regular" pitchFamily="34" charset="0"/>
              </a:rPr>
              <a:t>Built-in 3G modem and </a:t>
            </a:r>
            <a:r>
              <a:rPr lang="en-US" sz="900" b="1" dirty="0" err="1">
                <a:latin typeface="Klavika Regular" pitchFamily="34" charset="0"/>
              </a:rPr>
              <a:t>WiFi</a:t>
            </a:r>
            <a:r>
              <a:rPr lang="en-US" sz="900" b="1" dirty="0">
                <a:latin typeface="Klavika Regular" pitchFamily="34" charset="0"/>
              </a:rPr>
              <a:t> </a:t>
            </a:r>
            <a:r>
              <a:rPr lang="en-US" sz="900" dirty="0">
                <a:latin typeface="Klavika Regular" pitchFamily="34" charset="0"/>
              </a:rPr>
              <a:t>provide access to the Internet at any moment,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and </a:t>
            </a:r>
            <a:r>
              <a:rPr lang="en-US" sz="900" dirty="0">
                <a:latin typeface="Klavika Regular" pitchFamily="34" charset="0"/>
              </a:rPr>
              <a:t>thanks to the </a:t>
            </a:r>
            <a:r>
              <a:rPr lang="en-US" sz="900" b="1" dirty="0">
                <a:latin typeface="Klavika Regular" pitchFamily="34" charset="0"/>
              </a:rPr>
              <a:t>4,5” screen and compact size</a:t>
            </a:r>
            <a:r>
              <a:rPr lang="en-US" sz="900" dirty="0">
                <a:latin typeface="Klavika Regular" pitchFamily="34" charset="0"/>
              </a:rPr>
              <a:t>, the smartphone lives firmly in your hand.</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4501</a:t>
            </a:r>
            <a:r>
              <a:rPr lang="pl-PL" sz="4000" dirty="0" smtClean="0">
                <a:latin typeface="Klavika Regular" pitchFamily="34" charset="0"/>
              </a:rPr>
              <a:t> </a:t>
            </a:r>
            <a:r>
              <a:rPr lang="pl-PL" sz="4000" b="1" dirty="0" err="1" smtClean="0">
                <a:latin typeface="Klavika Regular" pitchFamily="34" charset="0"/>
              </a:rPr>
              <a:t>you</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smartphone 4,5”</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567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564904"/>
            <a:ext cx="2804965" cy="218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188657663"/>
              </p:ext>
            </p:extLst>
          </p:nvPr>
        </p:nvGraphicFramePr>
        <p:xfrm>
          <a:off x="3016216" y="928464"/>
          <a:ext cx="3031947" cy="4116727"/>
        </p:xfrm>
        <a:graphic>
          <a:graphicData uri="http://schemas.openxmlformats.org/drawingml/2006/table">
            <a:tbl>
              <a:tblPr bandRow="1">
                <a:tableStyleId>{073A0DAA-6AF3-43AB-8588-CEC1D06C72B9}</a:tableStyleId>
              </a:tblPr>
              <a:tblGrid>
                <a:gridCol w="2048835"/>
                <a:gridCol w="983112"/>
              </a:tblGrid>
              <a:tr h="92027">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Dedicated</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Overmax</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Touch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chemeClr val="dk1"/>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VGA 640 x 480</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240 x 240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1.54”</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en-US" sz="1100" u="none" strike="noStrike" dirty="0" smtClean="0">
                          <a:effectLst/>
                          <a:latin typeface="Klavika Regular" pitchFamily="34" charset="0"/>
                        </a:rPr>
                        <a:t>Memory card reader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32 GB</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SIM </a:t>
                      </a:r>
                      <a:r>
                        <a:rPr lang="pl-PL" sz="1100" b="0" i="0" u="none" strike="noStrike" dirty="0" err="1" smtClean="0">
                          <a:solidFill>
                            <a:srgbClr val="000000"/>
                          </a:solidFill>
                          <a:effectLst/>
                          <a:latin typeface="Klavika Regular" pitchFamily="34" charset="0"/>
                        </a:rPr>
                        <a:t>card</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reader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Bluetooth</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Profiles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5</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Possibility to choose one out of 3 graphic motives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Possibility to change the smartwatch’s dial out of 3 </a:t>
                      </a:r>
                      <a:endParaRPr lang="pl-PL" sz="1100" b="0" i="0" u="none" strike="noStrike" dirty="0" smtClean="0">
                        <a:solidFill>
                          <a:srgbClr val="000000"/>
                        </a:solidFill>
                        <a:effectLst/>
                        <a:latin typeface="Klavika Regular" pitchFamily="34" charset="0"/>
                      </a:endParaRPr>
                    </a:p>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modern and classic propositions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380</a:t>
                      </a:r>
                      <a:r>
                        <a:rPr lang="pl-PL" sz="1100" b="1" i="0" u="none" strike="noStrike" baseline="0" dirty="0" smtClean="0">
                          <a:solidFill>
                            <a:srgbClr val="000000"/>
                          </a:solidFill>
                          <a:effectLst/>
                          <a:latin typeface="Klavika Regular" pitchFamily="34" charset="0"/>
                        </a:rPr>
                        <a:t> </a:t>
                      </a:r>
                      <a:r>
                        <a:rPr lang="pl-PL" sz="1100" b="1" i="0" u="none" strike="noStrike" baseline="0" dirty="0" err="1" smtClean="0">
                          <a:solidFill>
                            <a:srgbClr val="000000"/>
                          </a:solidFill>
                          <a:effectLst/>
                          <a:latin typeface="Klavika Regular" pitchFamily="34" charset="0"/>
                        </a:rPr>
                        <a:t>mAh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r>
                        <a:rPr lang="pl-PL" sz="1100" b="1" i="0" u="none" strike="noStrike" baseline="0" dirty="0" smtClean="0">
                          <a:solidFill>
                            <a:srgbClr val="000000"/>
                          </a:solidFill>
                          <a:effectLst/>
                          <a:latin typeface="Klavika Regular" pitchFamily="34" charset="0"/>
                        </a:rPr>
                        <a:t> -</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silver</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302307797"/>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charger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baseline="0" dirty="0" smtClean="0">
                          <a:solidFill>
                            <a:srgbClr val="000000"/>
                          </a:solidFill>
                          <a:effectLst/>
                          <a:latin typeface="Klavika Regular" pitchFamily="34" charset="0"/>
                        </a:rPr>
                        <a:t>USB </a:t>
                      </a:r>
                      <a:r>
                        <a:rPr lang="pl-PL" sz="1100" b="0" i="0" u="none" strike="noStrike" baseline="0" dirty="0" err="1" smtClean="0">
                          <a:solidFill>
                            <a:srgbClr val="000000"/>
                          </a:solidFill>
                          <a:effectLst/>
                          <a:latin typeface="Klavika Regular" pitchFamily="34" charset="0"/>
                        </a:rPr>
                        <a:t>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Protective</a:t>
                      </a:r>
                      <a:r>
                        <a:rPr lang="pl-PL" sz="1100" u="none" strike="noStrike" dirty="0" smtClean="0">
                          <a:effectLst/>
                          <a:latin typeface="Klavika Regular" pitchFamily="34" charset="0"/>
                        </a:rPr>
                        <a:t> film</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user</a:t>
                      </a:r>
                      <a:r>
                        <a:rPr lang="pl-PL" sz="1100" u="none" strike="noStrike" dirty="0" smtClean="0">
                          <a:effectLst/>
                          <a:latin typeface="Klavika Regular" pitchFamily="34" charset="0"/>
                        </a:rPr>
                        <a:t> manual</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smtClean="0">
                <a:latin typeface="Klavika Regular" pitchFamily="34" charset="0"/>
              </a:rPr>
              <a:t>touch</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Smartwatch</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8" name="Obraz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84754">
            <a:off x="303823" y="1875980"/>
            <a:ext cx="2417800" cy="2361493"/>
          </a:xfrm>
          <a:prstGeom prst="rect">
            <a:avLst/>
          </a:prstGeom>
        </p:spPr>
      </p:pic>
      <p:pic>
        <p:nvPicPr>
          <p:cNvPr id="12" name="Obraz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59832" y="4867418"/>
            <a:ext cx="5976664" cy="433790"/>
          </a:xfrm>
          <a:prstGeom prst="rect">
            <a:avLst/>
          </a:prstGeom>
        </p:spPr>
      </p:pic>
      <p:pic>
        <p:nvPicPr>
          <p:cNvPr id="11" name="Obraz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76256" y="2665673"/>
            <a:ext cx="1409233" cy="2002172"/>
          </a:xfrm>
          <a:prstGeom prst="rect">
            <a:avLst/>
          </a:prstGeom>
        </p:spPr>
      </p:pic>
    </p:spTree>
    <p:extLst>
      <p:ext uri="{BB962C8B-B14F-4D97-AF65-F5344CB8AC3E}">
        <p14:creationId xmlns:p14="http://schemas.microsoft.com/office/powerpoint/2010/main" val="5768837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la\Documents\Zdjęcia z Fotoli\36358378_l(przeróbka)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56879" cy="531841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373216"/>
            <a:ext cx="8905359" cy="1656184"/>
          </a:xfrm>
          <a:prstGeom prst="rect">
            <a:avLst/>
          </a:prstGeom>
          <a:noFill/>
        </p:spPr>
        <p:txBody>
          <a:bodyPr wrap="square" numCol="3" spcCol="360000" rtlCol="0">
            <a:spAutoFit/>
          </a:bodyPr>
          <a:lstStyle/>
          <a:p>
            <a:r>
              <a:rPr lang="en-US" sz="900" dirty="0">
                <a:latin typeface="Klavika Regular" panose="020B0506040000020004" pitchFamily="34" charset="0"/>
              </a:rPr>
              <a:t>The </a:t>
            </a:r>
            <a:r>
              <a:rPr lang="en-US" sz="900" b="1" dirty="0">
                <a:latin typeface="Klavika Regular" panose="020B0506040000020004" pitchFamily="34" charset="0"/>
              </a:rPr>
              <a:t>Touch 1.1 </a:t>
            </a:r>
            <a:r>
              <a:rPr lang="en-US" sz="900" dirty="0">
                <a:latin typeface="Klavika Regular" panose="020B0506040000020004" pitchFamily="34" charset="0"/>
              </a:rPr>
              <a:t>smartwatch is a perfect choice for all fans of electronic devices!   Not only does it show you current date and time, but it also makes your everyday life easier. </a:t>
            </a:r>
            <a:endParaRPr lang="pl-PL" sz="900" dirty="0">
              <a:latin typeface="Klavika Regular" panose="020B0506040000020004" pitchFamily="34" charset="0"/>
            </a:endParaRPr>
          </a:p>
          <a:p>
            <a:pPr lvl="0"/>
            <a:r>
              <a:rPr lang="en-US" sz="900" dirty="0">
                <a:latin typeface="Klavika Regular" panose="020B0506040000020004" pitchFamily="34" charset="0"/>
              </a:rPr>
              <a:t>Thanks to the touch screen and a wide range of applications you will be able to use 100% of its features and capabilities! </a:t>
            </a:r>
            <a:endParaRPr lang="pl-PL" sz="900" dirty="0">
              <a:latin typeface="Klavika Regular" panose="020B0506040000020004" pitchFamily="34" charset="0"/>
            </a:endParaRPr>
          </a:p>
          <a:p>
            <a:pPr lvl="0"/>
            <a:r>
              <a:rPr lang="en-US" sz="900" dirty="0" smtClean="0">
                <a:latin typeface="Klavika Regular" panose="020B0506040000020004" pitchFamily="34" charset="0"/>
              </a:rPr>
              <a:t>Now</a:t>
            </a:r>
            <a:r>
              <a:rPr lang="en-US" sz="900" dirty="0">
                <a:latin typeface="Klavika Regular" panose="020B0506040000020004" pitchFamily="34" charset="0"/>
              </a:rPr>
              <a:t>, you can get your message and call </a:t>
            </a:r>
            <a:endParaRPr lang="pl-PL" sz="900" dirty="0" smtClean="0">
              <a:latin typeface="Klavika Regular" panose="020B0506040000020004" pitchFamily="34" charset="0"/>
            </a:endParaRPr>
          </a:p>
          <a:p>
            <a:pPr lvl="0"/>
            <a:endParaRPr lang="pl-PL" sz="900" dirty="0">
              <a:latin typeface="Klavika Regular" panose="020B0506040000020004" pitchFamily="34" charset="0"/>
            </a:endParaRPr>
          </a:p>
          <a:p>
            <a:pPr lvl="0"/>
            <a:endParaRPr lang="pl-PL" sz="900" dirty="0" smtClean="0">
              <a:latin typeface="Klavika Regular" panose="020B0506040000020004" pitchFamily="34" charset="0"/>
            </a:endParaRPr>
          </a:p>
          <a:p>
            <a:pPr lvl="0"/>
            <a:endParaRPr lang="pl-PL" sz="900" dirty="0">
              <a:latin typeface="Klavika Regular" panose="020B0506040000020004" pitchFamily="34" charset="0"/>
            </a:endParaRPr>
          </a:p>
          <a:p>
            <a:pPr lvl="0"/>
            <a:r>
              <a:rPr lang="en-US" sz="900" dirty="0" smtClean="0">
                <a:latin typeface="Klavika Regular" panose="020B0506040000020004" pitchFamily="34" charset="0"/>
              </a:rPr>
              <a:t>notifications </a:t>
            </a:r>
            <a:r>
              <a:rPr lang="en-US" sz="900" dirty="0">
                <a:latin typeface="Klavika Regular" panose="020B0506040000020004" pitchFamily="34" charset="0"/>
              </a:rPr>
              <a:t>directly on your Touch 1.1! You don't have to check your smartphone all the time anymore in order not to miss anything important. </a:t>
            </a:r>
            <a:endParaRPr lang="pl-PL" sz="900" dirty="0">
              <a:latin typeface="Klavika Regular" panose="020B0506040000020004" pitchFamily="34" charset="0"/>
            </a:endParaRPr>
          </a:p>
          <a:p>
            <a:r>
              <a:rPr lang="en-US" sz="900" dirty="0">
                <a:latin typeface="Klavika Regular" panose="020B0506040000020004" pitchFamily="34" charset="0"/>
              </a:rPr>
              <a:t>Not only does Touch 1.1 show you current date and time, but it also measures your activity and allows you to see phone notifications. Now, every time you get a message or a call, you can also receive a notification on your smartwatch. No longer must you </a:t>
            </a:r>
            <a:endParaRPr lang="pl-PL" sz="900" dirty="0" smtClean="0">
              <a:latin typeface="Klavika Regular" panose="020B0506040000020004" pitchFamily="34" charset="0"/>
            </a:endParaRPr>
          </a:p>
          <a:p>
            <a:endParaRPr lang="pl-PL" sz="900" dirty="0">
              <a:latin typeface="Klavika Regular" panose="020B0506040000020004" pitchFamily="34" charset="0"/>
            </a:endParaRPr>
          </a:p>
          <a:p>
            <a:endParaRPr lang="pl-PL" sz="900" dirty="0" smtClean="0">
              <a:latin typeface="Klavika Regular" panose="020B0506040000020004" pitchFamily="34" charset="0"/>
            </a:endParaRPr>
          </a:p>
          <a:p>
            <a:endParaRPr lang="pl-PL" sz="900" dirty="0">
              <a:latin typeface="Klavika Regular" panose="020B0506040000020004" pitchFamily="34" charset="0"/>
            </a:endParaRPr>
          </a:p>
          <a:p>
            <a:r>
              <a:rPr lang="en-US" sz="900" dirty="0" smtClean="0">
                <a:latin typeface="Klavika Regular" panose="020B0506040000020004" pitchFamily="34" charset="0"/>
              </a:rPr>
              <a:t>check </a:t>
            </a:r>
            <a:r>
              <a:rPr lang="en-US" sz="900" dirty="0">
                <a:latin typeface="Klavika Regular" panose="020B0506040000020004" pitchFamily="34" charset="0"/>
              </a:rPr>
              <a:t>your phone in order not to miss anything. </a:t>
            </a:r>
            <a:r>
              <a:rPr lang="pl-PL" sz="900" dirty="0" smtClean="0">
                <a:latin typeface="Klavika Regular" panose="020B0506040000020004" pitchFamily="34" charset="0"/>
              </a:rPr>
              <a:t> </a:t>
            </a:r>
          </a:p>
          <a:p>
            <a:r>
              <a:rPr lang="en-US" sz="900" dirty="0" smtClean="0">
                <a:latin typeface="Klavika Regular" panose="020B0506040000020004" pitchFamily="34" charset="0"/>
              </a:rPr>
              <a:t>What </a:t>
            </a:r>
            <a:r>
              <a:rPr lang="en-US" sz="900" dirty="0">
                <a:latin typeface="Klavika Regular" panose="020B0506040000020004" pitchFamily="34" charset="0"/>
              </a:rPr>
              <a:t>is more, now you can measure the number of </a:t>
            </a:r>
            <a:endParaRPr lang="pl-PL" sz="900" dirty="0" smtClean="0">
              <a:latin typeface="Klavika Regular" panose="020B0506040000020004" pitchFamily="34" charset="0"/>
            </a:endParaRPr>
          </a:p>
          <a:p>
            <a:r>
              <a:rPr lang="en-US" sz="900" dirty="0" smtClean="0">
                <a:latin typeface="Klavika Regular" panose="020B0506040000020004" pitchFamily="34" charset="0"/>
              </a:rPr>
              <a:t>steps </a:t>
            </a:r>
            <a:r>
              <a:rPr lang="en-US" sz="900" dirty="0">
                <a:latin typeface="Klavika Regular" panose="020B0506040000020004" pitchFamily="34" charset="0"/>
              </a:rPr>
              <a:t>you take daily, and the covered distance </a:t>
            </a:r>
            <a:r>
              <a:rPr lang="en-US" sz="900" dirty="0" smtClean="0">
                <a:latin typeface="Klavika Regular" panose="020B0506040000020004" pitchFamily="34" charset="0"/>
              </a:rPr>
              <a:t>– all </a:t>
            </a:r>
            <a:r>
              <a:rPr lang="en-US" sz="900" dirty="0">
                <a:latin typeface="Klavika Regular" panose="020B0506040000020004" pitchFamily="34" charset="0"/>
              </a:rPr>
              <a:t>of these with the automatic conversion to the number of burned calories. Modern design ensures that the watch is ideally suited for both sport and business purposes. </a:t>
            </a:r>
            <a:endParaRPr lang="pl-PL" sz="900" dirty="0">
              <a:latin typeface="Klavika Regular" panose="020B0506040000020004" pitchFamily="34" charset="0"/>
            </a:endParaRPr>
          </a:p>
          <a:p>
            <a:endParaRPr lang="pl-PL" sz="900" dirty="0">
              <a:latin typeface="Klavika Regular" panose="020B0506040000020004" pitchFamily="34" charset="0"/>
            </a:endParaRPr>
          </a:p>
          <a:p>
            <a:endParaRPr lang="pl-PL" sz="900" dirty="0">
              <a:effectLst/>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a:latin typeface="Klavika Regular" pitchFamily="34" charset="0"/>
              </a:rPr>
              <a:t>t</a:t>
            </a:r>
            <a:r>
              <a:rPr lang="pl-PL" sz="4000" b="1" dirty="0" err="1" smtClean="0">
                <a:latin typeface="Klavika Regular" pitchFamily="34" charset="0"/>
              </a:rPr>
              <a:t>ouch</a:t>
            </a:r>
            <a:r>
              <a:rPr lang="pl-PL" sz="4000" b="1" dirty="0" smtClean="0">
                <a:latin typeface="Klavika Regular" pitchFamily="34" charset="0"/>
              </a:rPr>
              <a:t> 1.1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Smartwatch</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RODUKTY\WSZYSTKO\Touch 1.1\OV-Touch-1.1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0759" y="838531"/>
            <a:ext cx="2190053" cy="435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5298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529097295"/>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Smartwach</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baseline="0" dirty="0" smtClean="0">
                          <a:solidFill>
                            <a:srgbClr val="000000"/>
                          </a:solidFill>
                          <a:effectLst/>
                          <a:latin typeface="Klavika Regular" pitchFamily="34" charset="0"/>
                        </a:rPr>
                        <a:t> USB Cable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0787" y="2564904"/>
            <a:ext cx="2804965" cy="218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t</a:t>
            </a:r>
            <a:r>
              <a:rPr lang="pl-PL" sz="4000" b="1" dirty="0" err="1" smtClean="0">
                <a:latin typeface="Klavika Regular" pitchFamily="34" charset="0"/>
              </a:rPr>
              <a:t>ouch</a:t>
            </a:r>
            <a:r>
              <a:rPr lang="pl-PL" sz="4000" b="1" dirty="0" smtClean="0">
                <a:latin typeface="Klavika Regular" pitchFamily="34" charset="0"/>
              </a:rPr>
              <a:t> 1.1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Smartwatch</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grpSp>
        <p:nvGrpSpPr>
          <p:cNvPr id="8" name="Grupa 7"/>
          <p:cNvGrpSpPr/>
          <p:nvPr/>
        </p:nvGrpSpPr>
        <p:grpSpPr>
          <a:xfrm>
            <a:off x="5940152" y="5056851"/>
            <a:ext cx="2946890" cy="455871"/>
            <a:chOff x="3786356" y="4845337"/>
            <a:chExt cx="2946890" cy="455871"/>
          </a:xfrm>
        </p:grpSpPr>
        <p:pic>
          <p:nvPicPr>
            <p:cNvPr id="12" name="Obraz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86356" y="4867418"/>
              <a:ext cx="1295783" cy="433790"/>
            </a:xfrm>
            <a:prstGeom prst="rect">
              <a:avLst/>
            </a:prstGeom>
          </p:spPr>
        </p:pic>
        <p:pic>
          <p:nvPicPr>
            <p:cNvPr id="23" name="Obraz 2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09618" y="4845337"/>
              <a:ext cx="1323628" cy="433790"/>
            </a:xfrm>
            <a:prstGeom prst="rect">
              <a:avLst/>
            </a:prstGeom>
          </p:spPr>
        </p:pic>
      </p:grpSp>
      <p:pic>
        <p:nvPicPr>
          <p:cNvPr id="1026" name="Picture 2" descr="D:\PRODUKTY\WSZYSTKO\Touch 1.1\touch_04.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9512" y="1625215"/>
            <a:ext cx="2549824" cy="31295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PRODUKTY\WSZYSTKO\Touch 1.1\touch_0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54809" y="2816249"/>
            <a:ext cx="1739037" cy="16871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ela 24"/>
          <p:cNvGraphicFramePr>
            <a:graphicFrameLocks noGrp="1"/>
          </p:cNvGraphicFramePr>
          <p:nvPr>
            <p:extLst>
              <p:ext uri="{D42A27DB-BD31-4B8C-83A1-F6EECF244321}">
                <p14:modId xmlns:p14="http://schemas.microsoft.com/office/powerpoint/2010/main" val="2809079486"/>
              </p:ext>
            </p:extLst>
          </p:nvPr>
        </p:nvGraphicFramePr>
        <p:xfrm>
          <a:off x="3016216" y="928464"/>
          <a:ext cx="2951617" cy="3535547"/>
        </p:xfrm>
        <a:graphic>
          <a:graphicData uri="http://schemas.openxmlformats.org/drawingml/2006/table">
            <a:tbl>
              <a:tblPr bandRow="1">
                <a:tableStyleId>{073A0DAA-6AF3-43AB-8588-CEC1D06C72B9}</a:tableStyleId>
              </a:tblPr>
              <a:tblGrid>
                <a:gridCol w="1865065"/>
                <a:gridCol w="1086552"/>
              </a:tblGrid>
              <a:tr h="92027">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0" i="0" u="none" strike="noStrike" dirty="0" smtClean="0">
                          <a:solidFill>
                            <a:srgbClr val="000000"/>
                          </a:solidFill>
                          <a:effectLst/>
                          <a:latin typeface="Klavika Regular" pitchFamily="34" charset="0"/>
                        </a:rPr>
                        <a:t>Overmax </a:t>
                      </a:r>
                      <a:r>
                        <a:rPr lang="pl-PL" sz="1100" b="0" i="0" u="none" strike="noStrike" dirty="0" err="1" smtClean="0">
                          <a:solidFill>
                            <a:srgbClr val="000000"/>
                          </a:solidFill>
                          <a:effectLst/>
                          <a:latin typeface="Klavika Regular" pitchFamily="34" charset="0"/>
                        </a:rPr>
                        <a:t>Touch</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smtClean="0">
                          <a:solidFill>
                            <a:schemeClr val="dk1"/>
                          </a:solidFill>
                          <a:effectLst/>
                          <a:latin typeface="Klavika Regular" pitchFamily="34" charset="0"/>
                        </a:rPr>
                        <a:t>CPU</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MTKMT2501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Screen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type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TFT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size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0" i="0" u="none" strike="noStrike" dirty="0" smtClean="0">
                          <a:solidFill>
                            <a:srgbClr val="000000"/>
                          </a:solidFill>
                          <a:effectLst/>
                          <a:latin typeface="Klavika Regular" pitchFamily="34" charset="0"/>
                        </a:rPr>
                        <a:t>1,54”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0" i="0" u="none" strike="noStrike" dirty="0" smtClean="0">
                          <a:solidFill>
                            <a:srgbClr val="000000"/>
                          </a:solidFill>
                          <a:effectLst/>
                          <a:latin typeface="Klavika Regular" pitchFamily="34" charset="0"/>
                        </a:rPr>
                        <a:t>240x240</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0" i="0" u="none" strike="noStrike" dirty="0" smtClean="0">
                          <a:solidFill>
                            <a:srgbClr val="000000"/>
                          </a:solidFill>
                          <a:effectLst/>
                          <a:latin typeface="Klavika Regular" pitchFamily="34" charset="0"/>
                        </a:rPr>
                        <a:t>512 MB</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0" i="0" u="none" strike="noStrike" dirty="0" smtClean="0">
                          <a:solidFill>
                            <a:srgbClr val="000000"/>
                          </a:solidFill>
                          <a:effectLst/>
                          <a:latin typeface="Klavika Regular" pitchFamily="34" charset="0"/>
                        </a:rPr>
                        <a:t>230</a:t>
                      </a:r>
                      <a:r>
                        <a:rPr lang="pl-PL" sz="1100" b="0" i="0" u="none" strike="noStrike" baseline="0" dirty="0" smtClean="0">
                          <a:solidFill>
                            <a:srgbClr val="000000"/>
                          </a:solidFill>
                          <a:effectLst/>
                          <a:latin typeface="Klavika Regular" pitchFamily="34" charset="0"/>
                        </a:rPr>
                        <a:t> mAh</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Working</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time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0" i="0" u="none" strike="noStrike" dirty="0" err="1" smtClean="0">
                          <a:solidFill>
                            <a:srgbClr val="000000"/>
                          </a:solidFill>
                          <a:effectLst/>
                          <a:latin typeface="Klavika Regular" pitchFamily="34" charset="0"/>
                        </a:rPr>
                        <a:t>Up</a:t>
                      </a:r>
                      <a:r>
                        <a:rPr lang="pl-PL" sz="1100" b="0" i="0" u="none" strike="noStrike" dirty="0" smtClean="0">
                          <a:solidFill>
                            <a:srgbClr val="000000"/>
                          </a:solidFill>
                          <a:effectLst/>
                          <a:latin typeface="Klavika Regular" pitchFamily="34" charset="0"/>
                        </a:rPr>
                        <a:t> to 3</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days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Antilost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pl-PL"/>
                    </a:p>
                  </a:txBody>
                  <a:tcPr/>
                </a:tc>
              </a:tr>
              <a:tr h="184054">
                <a:tc gridSpan="2">
                  <a:txBody>
                    <a:bodyPr/>
                    <a:lstStyle/>
                    <a:p>
                      <a:pPr algn="l" fontAlgn="b"/>
                      <a:r>
                        <a:rPr lang="pl-PL" sz="1100" b="0" i="0" u="none" strike="noStrike" dirty="0" smtClean="0">
                          <a:solidFill>
                            <a:srgbClr val="000000"/>
                          </a:solidFill>
                          <a:effectLst/>
                          <a:latin typeface="Klavika Regular" pitchFamily="34" charset="0"/>
                        </a:rPr>
                        <a:t> Alarm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pl-PL"/>
                    </a:p>
                  </a:txBody>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Sleep</a:t>
                      </a:r>
                      <a:r>
                        <a:rPr lang="pl-PL" sz="1100" b="0" i="0" u="none" strike="noStrike" baseline="0" dirty="0" smtClean="0">
                          <a:solidFill>
                            <a:srgbClr val="000000"/>
                          </a:solidFill>
                          <a:effectLst/>
                          <a:latin typeface="Klavika Regular" pitchFamily="34" charset="0"/>
                        </a:rPr>
                        <a:t> monitor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pl-PL"/>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Pedometer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Steps</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distance</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calories</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439836">
                <a:tc>
                  <a:txBody>
                    <a:bodyPr/>
                    <a:lstStyle/>
                    <a:p>
                      <a:pPr lvl="0" algn="l" fontAlgn="b"/>
                      <a:r>
                        <a:rPr lang="pl-PL" sz="1100" b="0" i="0" u="none" strike="noStrike" dirty="0" smtClean="0">
                          <a:solidFill>
                            <a:srgbClr val="000000"/>
                          </a:solidFill>
                          <a:effectLst/>
                          <a:latin typeface="Klavika Regular" pitchFamily="34" charset="0"/>
                        </a:rPr>
                        <a:t> Smartphone</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notifications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000" b="1" i="0" u="none" strike="noStrike" dirty="0" smtClean="0">
                          <a:solidFill>
                            <a:srgbClr val="000000"/>
                          </a:solidFill>
                          <a:effectLst/>
                          <a:latin typeface="Klavika Regular" pitchFamily="34" charset="0"/>
                        </a:rPr>
                        <a:t>SMS, e-mail, Skype, </a:t>
                      </a:r>
                      <a:r>
                        <a:rPr lang="pl-PL" sz="1000" b="1" i="0" u="none" strike="noStrike" dirty="0" err="1" smtClean="0">
                          <a:solidFill>
                            <a:srgbClr val="000000"/>
                          </a:solidFill>
                          <a:effectLst/>
                          <a:latin typeface="Klavika Regular" pitchFamily="34" charset="0"/>
                        </a:rPr>
                        <a:t>Whastapp</a:t>
                      </a:r>
                      <a:r>
                        <a:rPr lang="pl-PL" sz="1000" b="1" i="0" u="none" strike="noStrike" dirty="0" smtClean="0">
                          <a:solidFill>
                            <a:srgbClr val="000000"/>
                          </a:solidFill>
                          <a:effectLst/>
                          <a:latin typeface="Klavika Regular" pitchFamily="34" charset="0"/>
                        </a:rPr>
                        <a:t>, </a:t>
                      </a:r>
                      <a:r>
                        <a:rPr lang="pl-PL" sz="1000" b="1" i="0" u="none" strike="noStrike" dirty="0" err="1" smtClean="0">
                          <a:solidFill>
                            <a:srgbClr val="000000"/>
                          </a:solidFill>
                          <a:effectLst/>
                          <a:latin typeface="Klavika Regular" pitchFamily="34" charset="0"/>
                        </a:rPr>
                        <a:t>connection</a:t>
                      </a:r>
                      <a:endParaRPr lang="pl-PL" sz="14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Call </a:t>
                      </a:r>
                      <a:r>
                        <a:rPr lang="pl-PL" sz="1100" b="0" i="0" u="none" strike="noStrike" dirty="0" err="1" smtClean="0">
                          <a:solidFill>
                            <a:srgbClr val="000000"/>
                          </a:solidFill>
                          <a:effectLst/>
                          <a:latin typeface="Klavika Regular" pitchFamily="34" charset="0"/>
                        </a:rPr>
                        <a:t>logs</a:t>
                      </a:r>
                      <a:r>
                        <a:rPr lang="pl-PL" sz="1100" b="0" i="0" u="none" strike="noStrike" dirty="0" smtClean="0">
                          <a:solidFill>
                            <a:srgbClr val="000000"/>
                          </a:solidFill>
                          <a:effectLst/>
                          <a:latin typeface="Klavika Regular" pitchFamily="34" charset="0"/>
                        </a:rPr>
                        <a:t> and </a:t>
                      </a:r>
                      <a:r>
                        <a:rPr lang="pl-PL" sz="1100" b="0" i="0" u="none" strike="noStrike" dirty="0" err="1" smtClean="0">
                          <a:solidFill>
                            <a:srgbClr val="000000"/>
                          </a:solidFill>
                          <a:effectLst/>
                          <a:latin typeface="Klavika Regular" pitchFamily="34" charset="0"/>
                        </a:rPr>
                        <a:t>Contacts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pl-PL"/>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0" i="0" u="none" strike="noStrike" dirty="0" smtClean="0">
                          <a:solidFill>
                            <a:srgbClr val="000000"/>
                          </a:solidFill>
                          <a:effectLst/>
                          <a:latin typeface="Klavika Regular" pitchFamily="34" charset="0"/>
                        </a:rPr>
                        <a:t>Silver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7735950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5016"/>
          <a:stretch/>
        </p:blipFill>
        <p:spPr bwMode="auto">
          <a:xfrm>
            <a:off x="-9300" y="0"/>
            <a:ext cx="9153299" cy="531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49883" y="5535037"/>
            <a:ext cx="8759575" cy="923330"/>
          </a:xfrm>
          <a:prstGeom prst="rect">
            <a:avLst/>
          </a:prstGeom>
          <a:noFill/>
        </p:spPr>
        <p:txBody>
          <a:bodyPr wrap="square" numCol="3" spcCol="360000" rtlCol="0">
            <a:spAutoFit/>
          </a:bodyPr>
          <a:lstStyle/>
          <a:p>
            <a:r>
              <a:rPr lang="en-US" sz="900" dirty="0">
                <a:latin typeface="Klavika Regular" pitchFamily="34" charset="0"/>
              </a:rPr>
              <a:t>The smartwatches, </a:t>
            </a:r>
            <a:r>
              <a:rPr lang="en-US" sz="900" b="1" dirty="0">
                <a:latin typeface="Klavika Regular" pitchFamily="34" charset="0"/>
              </a:rPr>
              <a:t>such as Touch 2.1</a:t>
            </a:r>
            <a:r>
              <a:rPr lang="en-US" sz="900" dirty="0">
                <a:latin typeface="Klavika Regular" pitchFamily="34" charset="0"/>
              </a:rPr>
              <a:t>, are a revolution in the world of mobile devices! Touch 2.1 is not just a watch, it is much more than that... First of all, when you pair it with a smartphone you can use it to see message and call notifications or check the</a:t>
            </a:r>
            <a:r>
              <a:rPr lang="en-US" sz="900" b="1" dirty="0">
                <a:latin typeface="Klavika Regular" pitchFamily="34" charset="0"/>
              </a:rPr>
              <a:t> call logs</a:t>
            </a:r>
            <a:r>
              <a:rPr lang="en-US" sz="900" dirty="0">
                <a:latin typeface="Klavika Regular" pitchFamily="34" charset="0"/>
              </a:rPr>
              <a:t> and </a:t>
            </a:r>
            <a:r>
              <a:rPr lang="en-US" sz="900" b="1" dirty="0">
                <a:latin typeface="Klavika Regular" pitchFamily="34" charset="0"/>
              </a:rPr>
              <a:t>contact list</a:t>
            </a:r>
            <a:r>
              <a:rPr lang="en-US" sz="900" dirty="0">
                <a:latin typeface="Klavika Regular" pitchFamily="34" charset="0"/>
              </a:rPr>
              <a:t>. The data access is very simple and convenient due to the </a:t>
            </a:r>
            <a:r>
              <a:rPr lang="en-US" sz="900" b="1" dirty="0">
                <a:latin typeface="Klavika Regular" pitchFamily="34" charset="0"/>
              </a:rPr>
              <a:t>TFT 1.56-inch</a:t>
            </a:r>
            <a:r>
              <a:rPr lang="en-US" sz="900" dirty="0">
                <a:latin typeface="Klavika Regular" pitchFamily="34" charset="0"/>
              </a:rPr>
              <a:t> touch screen. The </a:t>
            </a:r>
            <a:r>
              <a:rPr lang="en-US" sz="900" b="1" dirty="0">
                <a:latin typeface="Klavika Regular" pitchFamily="34" charset="0"/>
              </a:rPr>
              <a:t>350 </a:t>
            </a:r>
            <a:r>
              <a:rPr lang="en-US" sz="900" b="1" dirty="0" err="1">
                <a:latin typeface="Klavika Regular" pitchFamily="34" charset="0"/>
              </a:rPr>
              <a:t>mAh</a:t>
            </a:r>
            <a:r>
              <a:rPr lang="en-US" sz="900" dirty="0">
                <a:latin typeface="Klavika Regular" pitchFamily="34" charset="0"/>
              </a:rPr>
              <a:t> battery allows you to use your Touch 2.1 for up to </a:t>
            </a:r>
            <a:r>
              <a:rPr lang="en-US" sz="900" b="1" dirty="0">
                <a:latin typeface="Klavika Regular" pitchFamily="34" charset="0"/>
              </a:rPr>
              <a:t>3 days</a:t>
            </a:r>
            <a:r>
              <a:rPr lang="en-US" sz="900" dirty="0">
                <a:latin typeface="Klavika Regular" pitchFamily="34" charset="0"/>
              </a:rPr>
              <a:t> on a single charge! One of the most useful additional features is a camera with a resolution of </a:t>
            </a:r>
            <a:r>
              <a:rPr lang="en-US" sz="900" b="1" dirty="0">
                <a:latin typeface="Klavika Regular" pitchFamily="34" charset="0"/>
              </a:rPr>
              <a:t>1.3 </a:t>
            </a:r>
            <a:r>
              <a:rPr lang="en-US" sz="900" b="1" dirty="0" err="1">
                <a:latin typeface="Klavika Regular" pitchFamily="34" charset="0"/>
              </a:rPr>
              <a:t>MPx</a:t>
            </a:r>
            <a:r>
              <a:rPr lang="en-US" sz="900" dirty="0">
                <a:latin typeface="Klavika Regular" pitchFamily="34" charset="0"/>
              </a:rPr>
              <a:t>. Touch 2.1 is also</a:t>
            </a:r>
            <a:r>
              <a:rPr lang="en-US" sz="900" b="1" dirty="0">
                <a:latin typeface="Klavika Regular" pitchFamily="34" charset="0"/>
              </a:rPr>
              <a:t> waterproof </a:t>
            </a:r>
            <a:r>
              <a:rPr lang="en-US" sz="900" dirty="0">
                <a:latin typeface="Klavika Regular" pitchFamily="34" charset="0"/>
              </a:rPr>
              <a:t> – </a:t>
            </a:r>
            <a:r>
              <a:rPr lang="en-US" sz="900" b="1" dirty="0">
                <a:latin typeface="Klavika Regular" pitchFamily="34" charset="0"/>
              </a:rPr>
              <a:t>IP67</a:t>
            </a:r>
            <a:r>
              <a:rPr lang="en-US" sz="900" dirty="0">
                <a:latin typeface="Klavika Regular" pitchFamily="34" charset="0"/>
              </a:rPr>
              <a:t> certification ensures you can immerse it in water up to </a:t>
            </a:r>
            <a:r>
              <a:rPr lang="en-US" sz="900" b="1" dirty="0">
                <a:latin typeface="Klavika Regular" pitchFamily="34" charset="0"/>
              </a:rPr>
              <a:t>10 </a:t>
            </a:r>
            <a:r>
              <a:rPr lang="en-US" sz="900" b="1" dirty="0" err="1">
                <a:latin typeface="Klavika Regular" pitchFamily="34" charset="0"/>
              </a:rPr>
              <a:t>metres</a:t>
            </a:r>
            <a:r>
              <a:rPr lang="en-US" sz="900" dirty="0">
                <a:latin typeface="Klavika Regular" pitchFamily="34" charset="0"/>
              </a:rPr>
              <a:t> deep! The device has a </a:t>
            </a:r>
            <a:r>
              <a:rPr lang="en-US" sz="900" dirty="0" err="1">
                <a:latin typeface="Klavika Regular" pitchFamily="34" charset="0"/>
              </a:rPr>
              <a:t>microSIM</a:t>
            </a:r>
            <a:r>
              <a:rPr lang="en-US" sz="900" dirty="0">
                <a:latin typeface="Klavika Regular" pitchFamily="34" charset="0"/>
              </a:rPr>
              <a:t> card slot and standard wearables' features such as a </a:t>
            </a:r>
            <a:r>
              <a:rPr lang="en-US" sz="900" b="1" dirty="0">
                <a:latin typeface="Klavika Regular" pitchFamily="34" charset="0"/>
              </a:rPr>
              <a:t>pedometer, alarm clock </a:t>
            </a:r>
            <a:r>
              <a:rPr lang="en-US" sz="900" dirty="0">
                <a:latin typeface="Klavika Regular" pitchFamily="34" charset="0"/>
              </a:rPr>
              <a:t>or a </a:t>
            </a:r>
            <a:r>
              <a:rPr lang="en-US" sz="900" b="1" dirty="0">
                <a:latin typeface="Klavika Regular" pitchFamily="34" charset="0"/>
              </a:rPr>
              <a:t>calendar</a:t>
            </a:r>
            <a:r>
              <a:rPr lang="en-US" sz="900" dirty="0">
                <a:latin typeface="Klavika Regular" pitchFamily="34" charset="0"/>
              </a:rPr>
              <a:t>. A standard charger has been replaced by a special charging clip, so that the watch has literally no inputs. </a:t>
            </a:r>
            <a:endParaRPr lang="pl-PL" sz="900" dirty="0">
              <a:latin typeface="Klavika Regular" pitchFamily="34" charset="0"/>
            </a:endParaRPr>
          </a:p>
          <a:p>
            <a:endParaRPr lang="en-US" sz="900" dirty="0">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touch</a:t>
            </a:r>
            <a:r>
              <a:rPr lang="pl-PL" sz="4000" dirty="0" smtClean="0">
                <a:latin typeface="Klavika Regular" pitchFamily="34" charset="0"/>
              </a:rPr>
              <a:t> </a:t>
            </a:r>
            <a:r>
              <a:rPr lang="pl-PL" sz="4000" b="1" dirty="0" smtClean="0">
                <a:latin typeface="Klavika Regular" pitchFamily="34" charset="0"/>
              </a:rPr>
              <a:t>2.</a:t>
            </a:r>
            <a:r>
              <a:rPr lang="pl-PL" sz="4000" b="1" dirty="0">
                <a:latin typeface="Klavika Regular" pitchFamily="34" charset="0"/>
              </a:rPr>
              <a:t>1</a:t>
            </a: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Smartwatch</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21"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8143" y="1355374"/>
            <a:ext cx="2622595" cy="3647533"/>
          </a:xfrm>
          <a:prstGeom prst="rect">
            <a:avLst/>
          </a:prstGeom>
        </p:spPr>
      </p:pic>
    </p:spTree>
    <p:extLst>
      <p:ext uri="{BB962C8B-B14F-4D97-AF65-F5344CB8AC3E}">
        <p14:creationId xmlns:p14="http://schemas.microsoft.com/office/powerpoint/2010/main" val="9317962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59832" y="924600"/>
          <a:ext cx="2808312" cy="4454228"/>
        </p:xfrm>
        <a:graphic>
          <a:graphicData uri="http://schemas.openxmlformats.org/drawingml/2006/table">
            <a:tbl>
              <a:tblPr bandRow="1">
                <a:tableStyleId>{073A0DAA-6AF3-43AB-8588-CEC1D06C72B9}</a:tableStyleId>
              </a:tblPr>
              <a:tblGrid>
                <a:gridCol w="1753296"/>
                <a:gridCol w="1055016"/>
              </a:tblGrid>
              <a:tr h="189001">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Overmax</a:t>
                      </a:r>
                      <a:r>
                        <a:rPr lang="pl-PL" sz="1100" b="1" i="0" u="none" strike="noStrike" baseline="0" dirty="0" smtClean="0">
                          <a:solidFill>
                            <a:srgbClr val="000000"/>
                          </a:solidFill>
                          <a:effectLst/>
                          <a:latin typeface="Klavika Regular" pitchFamily="34" charset="0"/>
                        </a:rPr>
                        <a:t> </a:t>
                      </a:r>
                      <a:r>
                        <a:rPr lang="pl-PL" sz="1100" b="1" i="0" u="none" strike="noStrike" baseline="0" dirty="0" err="1" smtClean="0">
                          <a:solidFill>
                            <a:srgbClr val="000000"/>
                          </a:solidFill>
                          <a:effectLst/>
                          <a:latin typeface="Klavika Regular" pitchFamily="34" charset="0"/>
                        </a:rPr>
                        <a:t>Touch</a:t>
                      </a:r>
                      <a:r>
                        <a:rPr lang="pl-PL" sz="1100" b="1" i="0" u="none" strike="noStrike" dirty="0" smtClean="0">
                          <a:solidFill>
                            <a:srgbClr val="000000"/>
                          </a:solidFill>
                          <a:effectLst/>
                          <a:latin typeface="Klavika Regular" pitchFamily="34" charset="0"/>
                        </a:rPr>
                        <a:t>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9001">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smtClean="0">
                          <a:solidFill>
                            <a:schemeClr val="dk1"/>
                          </a:solidFill>
                          <a:effectLst/>
                          <a:latin typeface="Klavika Regular" pitchFamily="34" charset="0"/>
                        </a:rPr>
                        <a:t>CPU</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chemeClr val="dk1"/>
                          </a:solidFill>
                          <a:effectLst/>
                          <a:latin typeface="Klavika Regular" pitchFamily="34" charset="0"/>
                        </a:rPr>
                        <a:t>MTK6260A</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type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TFT</a:t>
                      </a:r>
                      <a:r>
                        <a:rPr lang="pl-PL" sz="1100" b="1" i="0" u="none" strike="noStrike" baseline="0" dirty="0" smtClean="0">
                          <a:solidFill>
                            <a:srgbClr val="000000"/>
                          </a:solidFill>
                          <a:effectLst/>
                          <a:latin typeface="Klavika Regular" pitchFamily="34" charset="0"/>
                        </a:rPr>
                        <a:t> </a:t>
                      </a:r>
                      <a:r>
                        <a:rPr lang="pl-PL" sz="1100" b="1" i="0" u="none" strike="noStrike" baseline="0" dirty="0" err="1" smtClean="0">
                          <a:solidFill>
                            <a:srgbClr val="000000"/>
                          </a:solidFill>
                          <a:effectLst/>
                          <a:latin typeface="Klavika Regular" pitchFamily="34" charset="0"/>
                        </a:rPr>
                        <a:t>touch</a:t>
                      </a:r>
                      <a:r>
                        <a:rPr lang="pl-PL" sz="1100" b="1" i="0" u="none" strike="noStrike" baseline="0" dirty="0" smtClean="0">
                          <a:solidFill>
                            <a:srgbClr val="000000"/>
                          </a:solidFill>
                          <a:effectLst/>
                          <a:latin typeface="Klavika Regular" pitchFamily="34" charset="0"/>
                        </a:rPr>
                        <a:t> </a:t>
                      </a:r>
                      <a:r>
                        <a:rPr lang="pl-PL" sz="1100" b="1" i="0" u="none" strike="noStrike" baseline="0" dirty="0" err="1" smtClean="0">
                          <a:solidFill>
                            <a:srgbClr val="000000"/>
                          </a:solidFill>
                          <a:effectLst/>
                          <a:latin typeface="Klavika Regular" pitchFamily="34" charset="0"/>
                        </a:rPr>
                        <a:t>screen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size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1.56”</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nn-NO" sz="900" b="1" i="0" u="none" strike="noStrike" dirty="0" smtClean="0">
                          <a:solidFill>
                            <a:srgbClr val="000000"/>
                          </a:solidFill>
                          <a:effectLst/>
                          <a:latin typeface="Klavika Regular" pitchFamily="34" charset="0"/>
                        </a:rPr>
                        <a:t> 1,3</a:t>
                      </a:r>
                      <a:r>
                        <a:rPr lang="pl-PL" sz="900" b="1" i="0" u="none" strike="noStrike" dirty="0" smtClean="0">
                          <a:solidFill>
                            <a:srgbClr val="000000"/>
                          </a:solidFill>
                          <a:effectLst/>
                          <a:latin typeface="Klavika Regular" pitchFamily="34" charset="0"/>
                        </a:rPr>
                        <a:t> </a:t>
                      </a:r>
                      <a:r>
                        <a:rPr lang="nn-NO" sz="900" b="1" i="0" u="none" strike="noStrike" dirty="0" smtClean="0">
                          <a:solidFill>
                            <a:srgbClr val="000000"/>
                          </a:solidFill>
                          <a:effectLst/>
                          <a:latin typeface="Klavika Regular" pitchFamily="34" charset="0"/>
                        </a:rPr>
                        <a:t>M</a:t>
                      </a:r>
                      <a:r>
                        <a:rPr lang="pl-PL" sz="900" b="1" i="0" u="none" strike="noStrike" dirty="0" err="1" smtClean="0">
                          <a:solidFill>
                            <a:srgbClr val="000000"/>
                          </a:solidFill>
                          <a:effectLst/>
                          <a:latin typeface="Klavika Regular" pitchFamily="34" charset="0"/>
                        </a:rPr>
                        <a:t>px</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baseline="0" dirty="0" smtClean="0">
                          <a:solidFill>
                            <a:schemeClr val="dk1"/>
                          </a:solidFill>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000" b="1" i="0" u="none" strike="noStrike" dirty="0" smtClean="0">
                          <a:solidFill>
                            <a:srgbClr val="000000"/>
                          </a:solidFill>
                          <a:effectLst/>
                          <a:latin typeface="Klavika Regular" pitchFamily="34" charset="0"/>
                        </a:rPr>
                        <a:t>240x240</a:t>
                      </a:r>
                      <a:endParaRPr lang="pl-PL" sz="12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dirty="0" smtClean="0">
                          <a:solidFill>
                            <a:srgbClr val="000000"/>
                          </a:solidFill>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256</a:t>
                      </a:r>
                      <a:r>
                        <a:rPr lang="pl-PL" sz="1100" b="1" i="0" u="none" strike="noStrike" baseline="0" dirty="0" smtClean="0">
                          <a:solidFill>
                            <a:srgbClr val="000000"/>
                          </a:solidFill>
                          <a:effectLst/>
                          <a:latin typeface="Klavika Regular" pitchFamily="34" charset="0"/>
                        </a:rPr>
                        <a:t> MB</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dirty="0" smtClean="0">
                          <a:solidFill>
                            <a:srgbClr val="000000"/>
                          </a:solidFill>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350</a:t>
                      </a:r>
                      <a:r>
                        <a:rPr lang="pl-PL" sz="1100" b="1" i="0" u="none" strike="noStrike" baseline="0" dirty="0" smtClean="0">
                          <a:solidFill>
                            <a:srgbClr val="000000"/>
                          </a:solidFill>
                          <a:effectLst/>
                          <a:latin typeface="Klavika Regular" pitchFamily="34" charset="0"/>
                        </a:rPr>
                        <a:t> </a:t>
                      </a:r>
                      <a:r>
                        <a:rPr lang="pl-PL" sz="1100" b="1" i="0" u="none" strike="noStrike" baseline="0" dirty="0" err="1" smtClean="0">
                          <a:solidFill>
                            <a:srgbClr val="000000"/>
                          </a:solidFill>
                          <a:effectLst/>
                          <a:latin typeface="Klavika Regular" pitchFamily="34" charset="0"/>
                        </a:rPr>
                        <a:t>mAh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microSIM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67841">
                <a:tc>
                  <a:txBody>
                    <a:bodyPr/>
                    <a:lstStyle/>
                    <a:p>
                      <a:pPr algn="l" fontAlgn="b"/>
                      <a:r>
                        <a:rPr lang="pl-PL" sz="1100" b="0" i="0" u="none" strike="noStrike" dirty="0" smtClean="0">
                          <a:solidFill>
                            <a:srgbClr val="000000"/>
                          </a:solidFill>
                          <a:effectLst/>
                          <a:latin typeface="Klavika Regular" pitchFamily="34" charset="0"/>
                        </a:rPr>
                        <a:t> Waterproof</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 IP67 </a:t>
                      </a:r>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10 </a:t>
                      </a:r>
                      <a:r>
                        <a:rPr lang="pl-PL" sz="1100" b="1" i="0" u="none" strike="noStrike" dirty="0" err="1" smtClean="0">
                          <a:solidFill>
                            <a:srgbClr val="000000"/>
                          </a:solidFill>
                          <a:effectLst/>
                          <a:latin typeface="Klavika Regular" pitchFamily="34" charset="0"/>
                        </a:rPr>
                        <a:t>meters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dirty="0" smtClean="0">
                          <a:solidFill>
                            <a:srgbClr val="000000"/>
                          </a:solidFill>
                          <a:effectLst/>
                          <a:latin typeface="Klavika Regular" pitchFamily="34" charset="0"/>
                        </a:rPr>
                        <a:t> Bluetooth</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r>
                        <a:rPr lang="pl-PL" sz="1100" b="1" i="0" u="none" strike="noStrike" baseline="0" dirty="0" smtClean="0">
                          <a:solidFill>
                            <a:srgbClr val="000000"/>
                          </a:solidFill>
                          <a:effectLst/>
                          <a:latin typeface="Klavika Regular" pitchFamily="34" charset="0"/>
                        </a:rPr>
                        <a:t> 0.3</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dirty="0" smtClean="0">
                          <a:solidFill>
                            <a:srgbClr val="000000"/>
                          </a:solidFill>
                          <a:effectLst/>
                          <a:latin typeface="Klavika Regular" pitchFamily="34" charset="0"/>
                        </a:rPr>
                        <a:t> Card</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reader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 </a:t>
                      </a:r>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8GB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46681">
                <a:tc>
                  <a:txBody>
                    <a:bodyPr/>
                    <a:lstStyle/>
                    <a:p>
                      <a:pPr algn="l" fontAlgn="b"/>
                      <a:r>
                        <a:rPr lang="pl-PL" sz="1100" b="0" i="0" u="none" strike="noStrike" baseline="0" dirty="0" err="1" smtClean="0">
                          <a:solidFill>
                            <a:srgbClr val="000000"/>
                          </a:solidFill>
                          <a:effectLst/>
                          <a:latin typeface="Klavika Regular" pitchFamily="34" charset="0"/>
                        </a:rPr>
                        <a:t>Pedometer</a:t>
                      </a:r>
                      <a:r>
                        <a:rPr lang="en-US" sz="1100" b="0" i="0" u="none" strike="noStrike" baseline="0" dirty="0" smtClean="0">
                          <a:solidFill>
                            <a:srgbClr val="000000"/>
                          </a:solidFill>
                          <a:effectLst/>
                          <a:latin typeface="Klavika Regular" pitchFamily="34" charset="0"/>
                        </a:rPr>
                        <a:t>                                       </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 </a:t>
                      </a:r>
                      <a:r>
                        <a:rPr lang="pl-PL" sz="1100" b="1" i="0" u="none" strike="noStrike" dirty="0" err="1" smtClean="0">
                          <a:solidFill>
                            <a:srgbClr val="000000"/>
                          </a:solidFill>
                          <a:effectLst/>
                          <a:latin typeface="Klavika Regular" pitchFamily="34" charset="0"/>
                        </a:rPr>
                        <a:t>steps,time</a:t>
                      </a:r>
                      <a:r>
                        <a:rPr lang="pl-PL" sz="1100" b="1" i="0" u="none" strike="noStrike" dirty="0" smtClean="0">
                          <a:solidFill>
                            <a:srgbClr val="000000"/>
                          </a:solidFill>
                          <a:effectLst/>
                          <a:latin typeface="Klavika Regular" pitchFamily="34" charset="0"/>
                        </a:rPr>
                        <a:t>,</a:t>
                      </a:r>
                    </a:p>
                    <a:p>
                      <a:pPr algn="r" fontAlgn="b"/>
                      <a:r>
                        <a:rPr lang="pl-PL" sz="1100" b="1" i="0" u="none" strike="noStrike" dirty="0" err="1" smtClean="0">
                          <a:solidFill>
                            <a:srgbClr val="000000"/>
                          </a:solidFill>
                          <a:effectLst/>
                          <a:latin typeface="Klavika Regular" pitchFamily="34" charset="0"/>
                        </a:rPr>
                        <a:t>calories</a:t>
                      </a:r>
                      <a:r>
                        <a:rPr lang="pl-PL" sz="1100" b="1" i="0" u="none" strike="noStrike" dirty="0" smtClean="0">
                          <a:solidFill>
                            <a:srgbClr val="000000"/>
                          </a:solidFill>
                          <a:effectLst/>
                          <a:latin typeface="Klavika Regular" pitchFamily="34" charset="0"/>
                        </a:rPr>
                        <a:t>, pace, </a:t>
                      </a:r>
                      <a:r>
                        <a:rPr lang="pl-PL" sz="1100" b="1" i="0" u="none" strike="noStrike" dirty="0" err="1" smtClean="0">
                          <a:solidFill>
                            <a:srgbClr val="000000"/>
                          </a:solidFill>
                          <a:effectLst/>
                          <a:latin typeface="Klavika Regular" pitchFamily="34" charset="0"/>
                        </a:rPr>
                        <a:t>distance</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u="none" strike="noStrike" dirty="0" smtClean="0">
                          <a:effectLst/>
                          <a:latin typeface="Klavika Regular" pitchFamily="34" charset="0"/>
                        </a:rPr>
                        <a:t> Message</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notifications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Antilost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Yes</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6350">
                <a:tc>
                  <a:txBody>
                    <a:bodyPr/>
                    <a:lstStyle/>
                    <a:p>
                      <a:pPr algn="l" fontAlgn="b"/>
                      <a:r>
                        <a:rPr lang="pl-PL" sz="1100" b="0" i="0" u="none" strike="noStrike" dirty="0" err="1" smtClean="0">
                          <a:solidFill>
                            <a:srgbClr val="000000"/>
                          </a:solidFill>
                          <a:effectLst/>
                          <a:latin typeface="Klavika Regular" pitchFamily="34" charset="0"/>
                        </a:rPr>
                        <a:t>Contact</a:t>
                      </a:r>
                      <a:r>
                        <a:rPr lang="pl-PL" sz="1100" b="0" i="0" u="none" strike="noStrike" dirty="0" smtClean="0">
                          <a:solidFill>
                            <a:srgbClr val="000000"/>
                          </a:solidFill>
                          <a:effectLst/>
                          <a:latin typeface="Klavika Regular" pitchFamily="34" charset="0"/>
                        </a:rPr>
                        <a:t> list and </a:t>
                      </a:r>
                      <a:r>
                        <a:rPr lang="pl-PL" sz="1100" b="0" i="0" u="none" strike="noStrike" dirty="0" err="1" smtClean="0">
                          <a:solidFill>
                            <a:srgbClr val="000000"/>
                          </a:solidFill>
                          <a:effectLst/>
                          <a:latin typeface="Klavika Regular" pitchFamily="34" charset="0"/>
                        </a:rPr>
                        <a:t>call</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logs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Yes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67841">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Casing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Plastic and </a:t>
                      </a:r>
                      <a:r>
                        <a:rPr lang="pl-PL" sz="1100" b="1" i="0" u="none" strike="noStrike" dirty="0" err="1" smtClean="0">
                          <a:solidFill>
                            <a:srgbClr val="000000"/>
                          </a:solidFill>
                          <a:effectLst/>
                          <a:latin typeface="Klavika Regular" pitchFamily="34" charset="0"/>
                        </a:rPr>
                        <a:t>aluminum</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1275792"/>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Touch</a:t>
                      </a:r>
                      <a:r>
                        <a:rPr lang="pl-PL" sz="1100" u="none" strike="noStrike" baseline="0" dirty="0" smtClean="0">
                          <a:effectLst/>
                          <a:latin typeface="Klavika Regular" pitchFamily="34" charset="0"/>
                        </a:rPr>
                        <a:t> 2.1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Cable + </a:t>
                      </a:r>
                      <a:r>
                        <a:rPr lang="pl-PL" sz="1100" b="0" i="0" u="none" strike="noStrike" dirty="0" err="1" smtClean="0">
                          <a:solidFill>
                            <a:srgbClr val="000000"/>
                          </a:solidFill>
                          <a:effectLst/>
                          <a:latin typeface="Klavika Regular" pitchFamily="34" charset="0"/>
                        </a:rPr>
                        <a:t>charging</a:t>
                      </a:r>
                      <a:r>
                        <a:rPr lang="pl-PL" sz="1100" b="0" i="0" u="none" strike="noStrike" dirty="0" smtClean="0">
                          <a:solidFill>
                            <a:srgbClr val="000000"/>
                          </a:solidFill>
                          <a:effectLst/>
                          <a:latin typeface="Klavika Regular" pitchFamily="34" charset="0"/>
                        </a:rPr>
                        <a:t> clip</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Screwdriver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smtClean="0">
                <a:latin typeface="Klavika Regular" pitchFamily="34" charset="0"/>
              </a:rPr>
              <a:t>touch</a:t>
            </a:r>
            <a:r>
              <a:rPr lang="pl-PL" sz="4000" dirty="0" smtClean="0">
                <a:latin typeface="Klavika Light" pitchFamily="34" charset="0"/>
              </a:rPr>
              <a:t> </a:t>
            </a:r>
            <a:r>
              <a:rPr lang="pl-PL" sz="4000" b="1" dirty="0" smtClean="0">
                <a:latin typeface="Klavika Regular" pitchFamily="34" charset="0"/>
              </a:rPr>
              <a:t>2.</a:t>
            </a:r>
            <a:r>
              <a:rPr lang="pl-PL" sz="4000" b="1" dirty="0">
                <a:latin typeface="Klavika Regular" pitchFamily="34" charset="0"/>
              </a:rPr>
              <a:t>1</a:t>
            </a: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smtClean="0">
                <a:latin typeface="Klavika Regular" pitchFamily="34" charset="0"/>
              </a:rPr>
              <a:t>Smartwatch</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1" name="Obraz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0968" y="1772816"/>
            <a:ext cx="1507603" cy="2096790"/>
          </a:xfrm>
          <a:prstGeom prst="rect">
            <a:avLst/>
          </a:prstGeom>
        </p:spPr>
      </p:pic>
      <p:pic>
        <p:nvPicPr>
          <p:cNvPr id="12" name="Obraz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1323" y="2204864"/>
            <a:ext cx="2899454" cy="2276872"/>
          </a:xfrm>
          <a:prstGeom prst="rect">
            <a:avLst/>
          </a:prstGeom>
        </p:spPr>
      </p:pic>
      <p:pic>
        <p:nvPicPr>
          <p:cNvPr id="14" name="Obraz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44208" y="4481736"/>
            <a:ext cx="2102226" cy="515308"/>
          </a:xfrm>
          <a:prstGeom prst="rect">
            <a:avLst/>
          </a:prstGeom>
        </p:spPr>
      </p:pic>
    </p:spTree>
    <p:extLst>
      <p:ext uri="{BB962C8B-B14F-4D97-AF65-F5344CB8AC3E}">
        <p14:creationId xmlns:p14="http://schemas.microsoft.com/office/powerpoint/2010/main" val="128764689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ola\Documents\Zdjęcia z Fotoli\Fotolia_82559226_S(touchGO).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3999" cy="531841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318419"/>
            <a:ext cx="8759575" cy="1692771"/>
          </a:xfrm>
          <a:prstGeom prst="rect">
            <a:avLst/>
          </a:prstGeom>
          <a:noFill/>
        </p:spPr>
        <p:txBody>
          <a:bodyPr wrap="square" numCol="3" spcCol="360000" rtlCol="0">
            <a:spAutoFit/>
          </a:bodyPr>
          <a:lstStyle/>
          <a:p>
            <a:r>
              <a:rPr lang="en-US" sz="800" dirty="0" err="1">
                <a:latin typeface="Klavika Regular" pitchFamily="34" charset="0"/>
              </a:rPr>
              <a:t>Overmax</a:t>
            </a:r>
            <a:r>
              <a:rPr lang="en-US" sz="800" dirty="0">
                <a:latin typeface="Klavika Regular" pitchFamily="34" charset="0"/>
              </a:rPr>
              <a:t> </a:t>
            </a:r>
            <a:r>
              <a:rPr lang="en-US" sz="800" b="1" dirty="0">
                <a:latin typeface="Klavika Regular" pitchFamily="34" charset="0"/>
              </a:rPr>
              <a:t>Touch Go </a:t>
            </a:r>
            <a:r>
              <a:rPr lang="en-US" sz="800" dirty="0">
                <a:latin typeface="Klavika Regular" pitchFamily="34" charset="0"/>
              </a:rPr>
              <a:t>is a band dedicated to people who lead an active lifestyle. It allows not only to monitor physical activity, but shows notifications from smartphone such as calls or text messages. Thanks to implemented 0,91” screen made in OLED technology, the band will perform greatly in all conditions and the content displayed on it, in white </a:t>
            </a:r>
            <a:r>
              <a:rPr lang="en-US" sz="800" dirty="0" err="1">
                <a:latin typeface="Klavika Regular" pitchFamily="34" charset="0"/>
              </a:rPr>
              <a:t>colour</a:t>
            </a:r>
            <a:r>
              <a:rPr lang="en-US" sz="800" dirty="0">
                <a:latin typeface="Klavika Regular" pitchFamily="34" charset="0"/>
              </a:rPr>
              <a:t>, will be perfectly visible even in bright sun. Touch Go is equipped in manual function button, that will make band service easy even during physical activities. Touch Go will register users activities, and </a:t>
            </a:r>
            <a:endParaRPr lang="pl-PL" sz="800" dirty="0" smtClean="0">
              <a:latin typeface="Klavika Regular" pitchFamily="34" charset="0"/>
            </a:endParaRPr>
          </a:p>
          <a:p>
            <a:endParaRPr lang="pl-PL" sz="800" dirty="0">
              <a:latin typeface="Klavika Regular" pitchFamily="34" charset="0"/>
            </a:endParaRPr>
          </a:p>
          <a:p>
            <a:endParaRPr lang="pl-PL" sz="800" dirty="0" smtClean="0">
              <a:latin typeface="Klavika Regular" pitchFamily="34" charset="0"/>
            </a:endParaRPr>
          </a:p>
          <a:p>
            <a:endParaRPr lang="pl-PL" sz="800" dirty="0">
              <a:latin typeface="Klavika Regular" pitchFamily="34" charset="0"/>
            </a:endParaRPr>
          </a:p>
          <a:p>
            <a:endParaRPr lang="pl-PL" sz="800" dirty="0" smtClean="0">
              <a:latin typeface="Klavika Regular" pitchFamily="34" charset="0"/>
            </a:endParaRPr>
          </a:p>
          <a:p>
            <a:r>
              <a:rPr lang="en-US" sz="800" dirty="0" smtClean="0">
                <a:latin typeface="Klavika Regular" pitchFamily="34" charset="0"/>
              </a:rPr>
              <a:t>after </a:t>
            </a:r>
            <a:r>
              <a:rPr lang="en-US" sz="800" dirty="0">
                <a:latin typeface="Klavika Regular" pitchFamily="34" charset="0"/>
              </a:rPr>
              <a:t>filling the memory, new performance will be automatically overwritten – thanks to that, after the synchronization with the dedicated application there is no need to delete the previous activity data. </a:t>
            </a:r>
            <a:endParaRPr lang="pl-PL" sz="800" dirty="0" smtClean="0">
              <a:latin typeface="Klavika Regular" pitchFamily="34" charset="0"/>
            </a:endParaRPr>
          </a:p>
          <a:p>
            <a:r>
              <a:rPr lang="en-US" sz="800" dirty="0" smtClean="0">
                <a:latin typeface="Klavika Regular" pitchFamily="34" charset="0"/>
              </a:rPr>
              <a:t>Touch </a:t>
            </a:r>
            <a:r>
              <a:rPr lang="en-US" sz="800" dirty="0">
                <a:latin typeface="Klavika Regular" pitchFamily="34" charset="0"/>
              </a:rPr>
              <a:t>Go is equipped in easy interface allowing an intuitive device service and many applications essential in day-to-day activities. Pedometer will count steps made during the day, moreover Sleep Monitor will register the amount and quality of the sleep hours. Remote Shutter will enable taking photos </a:t>
            </a:r>
            <a:endParaRPr lang="pl-PL" sz="800" dirty="0" smtClean="0">
              <a:latin typeface="Klavika Regular" pitchFamily="34" charset="0"/>
            </a:endParaRPr>
          </a:p>
          <a:p>
            <a:endParaRPr lang="pl-PL" sz="800" dirty="0">
              <a:latin typeface="Klavika Regular" pitchFamily="34" charset="0"/>
            </a:endParaRPr>
          </a:p>
          <a:p>
            <a:endParaRPr lang="pl-PL" sz="800" dirty="0" smtClean="0">
              <a:latin typeface="Klavika Regular" pitchFamily="34" charset="0"/>
            </a:endParaRPr>
          </a:p>
          <a:p>
            <a:endParaRPr lang="pl-PL" sz="800" dirty="0">
              <a:latin typeface="Klavika Regular" pitchFamily="34" charset="0"/>
            </a:endParaRPr>
          </a:p>
          <a:p>
            <a:endParaRPr lang="pl-PL" sz="800" dirty="0" smtClean="0">
              <a:latin typeface="Klavika Regular" pitchFamily="34" charset="0"/>
            </a:endParaRPr>
          </a:p>
          <a:p>
            <a:r>
              <a:rPr lang="en-US" sz="800" dirty="0" smtClean="0">
                <a:latin typeface="Klavika Regular" pitchFamily="34" charset="0"/>
              </a:rPr>
              <a:t>through </a:t>
            </a:r>
            <a:r>
              <a:rPr lang="en-US" sz="800" dirty="0">
                <a:latin typeface="Klavika Regular" pitchFamily="34" charset="0"/>
              </a:rPr>
              <a:t>the smartphone or tablet set nearby the user. Furthermore, </a:t>
            </a:r>
            <a:r>
              <a:rPr lang="en-US" sz="800" dirty="0" err="1">
                <a:latin typeface="Klavika Regular" pitchFamily="34" charset="0"/>
              </a:rPr>
              <a:t>Overmax</a:t>
            </a:r>
            <a:r>
              <a:rPr lang="en-US" sz="800" dirty="0">
                <a:latin typeface="Klavika Regular" pitchFamily="34" charset="0"/>
              </a:rPr>
              <a:t> Touch Go has the counter for burned calories and made distance, it also allows to navigate the music in the phone. The band has as well </a:t>
            </a:r>
            <a:r>
              <a:rPr lang="en-US" sz="800" dirty="0" err="1">
                <a:latin typeface="Klavika Regular" pitchFamily="34" charset="0"/>
              </a:rPr>
              <a:t>Antilost</a:t>
            </a:r>
            <a:r>
              <a:rPr lang="en-US" sz="800" dirty="0">
                <a:latin typeface="Klavika Regular" pitchFamily="34" charset="0"/>
              </a:rPr>
              <a:t> function which helps finding your smartphone fast. </a:t>
            </a:r>
            <a:endParaRPr lang="pl-PL" sz="8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touch</a:t>
            </a:r>
            <a:r>
              <a:rPr lang="pl-PL" sz="4000" dirty="0" err="1" smtClean="0">
                <a:latin typeface="Klavika Light" pitchFamily="34" charset="0"/>
              </a:rPr>
              <a:t>go</a:t>
            </a:r>
            <a:endParaRPr lang="pl-PL" sz="4000" dirty="0">
              <a:latin typeface="Klavika Light"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Smartband</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3510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6176" y="2607295"/>
            <a:ext cx="2804965" cy="218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616936966"/>
              </p:ext>
            </p:extLst>
          </p:nvPr>
        </p:nvGraphicFramePr>
        <p:xfrm>
          <a:off x="3016216" y="928464"/>
          <a:ext cx="3031947" cy="3059009"/>
        </p:xfrm>
        <a:graphic>
          <a:graphicData uri="http://schemas.openxmlformats.org/drawingml/2006/table">
            <a:tbl>
              <a:tblPr bandRow="1">
                <a:tableStyleId>{073A0DAA-6AF3-43AB-8588-CEC1D06C72B9}</a:tableStyleId>
              </a:tblPr>
              <a:tblGrid>
                <a:gridCol w="2048835"/>
                <a:gridCol w="983112"/>
              </a:tblGrid>
              <a:tr h="92027">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Dedicated</a:t>
                      </a:r>
                      <a:r>
                        <a:rPr lang="pl-PL" sz="1100" b="1" i="0" u="none" strike="noStrike" dirty="0" smtClean="0">
                          <a:solidFill>
                            <a:srgbClr val="000000"/>
                          </a:solidFill>
                          <a:effectLst/>
                          <a:latin typeface="Klavika Regular" pitchFamily="34" charset="0"/>
                        </a:rPr>
                        <a:t> Overmax </a:t>
                      </a:r>
                      <a:r>
                        <a:rPr lang="pl-PL" sz="1100" b="1" i="0" u="none" strike="noStrike" dirty="0" err="1" smtClean="0">
                          <a:solidFill>
                            <a:srgbClr val="000000"/>
                          </a:solidFill>
                          <a:effectLst/>
                          <a:latin typeface="Klavika Regular" pitchFamily="34" charset="0"/>
                        </a:rPr>
                        <a:t>Touch</a:t>
                      </a:r>
                      <a:r>
                        <a:rPr lang="pl-PL" sz="1100" b="1" i="0" u="none" strike="noStrike" dirty="0" smtClean="0">
                          <a:solidFill>
                            <a:srgbClr val="000000"/>
                          </a:solidFill>
                          <a:effectLst/>
                          <a:latin typeface="Klavika Regular" pitchFamily="34" charset="0"/>
                        </a:rPr>
                        <a:t> Go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smtClean="0">
                          <a:solidFill>
                            <a:schemeClr val="dk1"/>
                          </a:solidFill>
                          <a:effectLst/>
                          <a:latin typeface="Klavika Regular" pitchFamily="34" charset="0"/>
                        </a:rPr>
                        <a:t>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128</a:t>
                      </a:r>
                      <a:r>
                        <a:rPr lang="pl-PL" sz="1100" b="1" u="none" strike="noStrike" baseline="0" dirty="0" smtClean="0">
                          <a:effectLst/>
                          <a:latin typeface="Klavika Regular" pitchFamily="34" charset="0"/>
                        </a:rPr>
                        <a:t> x 32</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0.91” OLED</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Bluetooth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micro USB</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pl-PL" sz="1100" b="0" i="0" kern="1200" dirty="0" smtClean="0">
                          <a:solidFill>
                            <a:schemeClr val="dk1"/>
                          </a:solidFill>
                          <a:effectLst/>
                          <a:latin typeface="Klavika Regular" pitchFamily="34" charset="0"/>
                          <a:ea typeface="+mn-ea"/>
                          <a:cs typeface="+mn-cs"/>
                        </a:rPr>
                        <a:t>Memory: 128 KB </a:t>
                      </a:r>
                      <a:endParaRPr lang="pl-PL" sz="8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80 </a:t>
                      </a:r>
                      <a:r>
                        <a:rPr lang="pl-PL" sz="1100" b="1" i="0" u="none" strike="noStrike" dirty="0" err="1" smtClean="0">
                          <a:solidFill>
                            <a:srgbClr val="000000"/>
                          </a:solidFill>
                          <a:effectLst/>
                          <a:latin typeface="Klavika Regular" pitchFamily="34" charset="0"/>
                        </a:rPr>
                        <a:t>mAh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000000"/>
                          </a:solidFill>
                          <a:effectLst/>
                          <a:latin typeface="Klavika Regular" pitchFamily="34" charset="0"/>
                        </a:rPr>
                        <a:t>(black, blue, orange)</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1588693123"/>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en-US" sz="1100" u="none" strike="noStrike" baseline="0" dirty="0" smtClean="0">
                          <a:effectLst/>
                          <a:latin typeface="Klavika Regular" pitchFamily="34" charset="0"/>
                        </a:rPr>
                        <a:t>3 renewable straps (black, blue, orange)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baseline="0" dirty="0" smtClean="0">
                          <a:solidFill>
                            <a:srgbClr val="000000"/>
                          </a:solidFill>
                          <a:effectLst/>
                          <a:latin typeface="Klavika Regular" pitchFamily="34" charset="0"/>
                        </a:rPr>
                        <a:t>USB </a:t>
                      </a:r>
                      <a:r>
                        <a:rPr lang="pl-PL" sz="1100" b="0" i="0" u="none" strike="noStrike" baseline="0" dirty="0" err="1" smtClean="0">
                          <a:solidFill>
                            <a:srgbClr val="000000"/>
                          </a:solidFill>
                          <a:effectLst/>
                          <a:latin typeface="Klavika Regular" pitchFamily="34" charset="0"/>
                        </a:rPr>
                        <a:t>cable</a:t>
                      </a:r>
                      <a:endParaRPr lang="pl-PL" sz="1100" b="0" i="0" u="none" strike="noStrike" baseline="0"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smtClean="0">
                <a:latin typeface="Klavika Regular" pitchFamily="34" charset="0"/>
              </a:rPr>
              <a:t>touch</a:t>
            </a:r>
            <a:r>
              <a:rPr lang="pl-PL" sz="4000" dirty="0" err="1" smtClean="0">
                <a:latin typeface="Klavika Light" pitchFamily="34" charset="0"/>
              </a:rPr>
              <a:t>go</a:t>
            </a:r>
            <a:endParaRPr lang="pl-PL" sz="4000" dirty="0">
              <a:latin typeface="Klavika Light"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smtClean="0">
                <a:latin typeface="Klavika Regular" pitchFamily="34" charset="0"/>
              </a:rPr>
              <a:t>Smartband</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4" name="Obraz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387" y="2043056"/>
            <a:ext cx="2710903" cy="1901520"/>
          </a:xfrm>
          <a:prstGeom prst="rect">
            <a:avLst/>
          </a:prstGeom>
        </p:spPr>
      </p:pic>
      <p:pic>
        <p:nvPicPr>
          <p:cNvPr id="8" name="Obraz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48195" y="4869160"/>
            <a:ext cx="4997790" cy="477706"/>
          </a:xfrm>
          <a:prstGeom prst="rect">
            <a:avLst/>
          </a:prstGeom>
        </p:spPr>
      </p:pic>
    </p:spTree>
    <p:extLst>
      <p:ext uri="{BB962C8B-B14F-4D97-AF65-F5344CB8AC3E}">
        <p14:creationId xmlns:p14="http://schemas.microsoft.com/office/powerpoint/2010/main" val="33570059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PRODUKTY\WSZYSTKO\TouchGo 2.1\Fotolia_69943550_L_TouchGo2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56879" cy="5318419"/>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397023"/>
            <a:ext cx="8759575" cy="1200329"/>
          </a:xfrm>
          <a:prstGeom prst="rect">
            <a:avLst/>
          </a:prstGeom>
          <a:noFill/>
        </p:spPr>
        <p:txBody>
          <a:bodyPr wrap="square" numCol="3" spcCol="360000" rtlCol="0">
            <a:spAutoFit/>
          </a:bodyPr>
          <a:lstStyle/>
          <a:p>
            <a:r>
              <a:rPr lang="en-US" sz="800" dirty="0" err="1">
                <a:latin typeface="Klavika Regular" panose="020B0506040000020004" pitchFamily="34" charset="0"/>
              </a:rPr>
              <a:t>Smartband</a:t>
            </a:r>
            <a:r>
              <a:rPr lang="en-US" sz="800" dirty="0">
                <a:latin typeface="Klavika Regular" panose="020B0506040000020004" pitchFamily="34" charset="0"/>
              </a:rPr>
              <a:t> Touch Go 2.1 is an excellent choice for all those active people who are looking for a comfortable smart wrist with a variety of sports features</a:t>
            </a:r>
            <a:r>
              <a:rPr lang="en-US" sz="800" dirty="0" smtClean="0">
                <a:latin typeface="Klavika Regular" panose="020B0506040000020004" pitchFamily="34" charset="0"/>
              </a:rPr>
              <a:t>.</a:t>
            </a:r>
            <a:r>
              <a:rPr lang="pl-PL" sz="800" dirty="0" smtClean="0">
                <a:latin typeface="Klavika Regular" panose="020B0506040000020004" pitchFamily="34" charset="0"/>
              </a:rPr>
              <a:t> </a:t>
            </a:r>
            <a:r>
              <a:rPr lang="en-US" sz="800" dirty="0">
                <a:latin typeface="Klavika Regular" panose="020B0506040000020004" pitchFamily="34" charset="0"/>
              </a:rPr>
              <a:t> The touch screen and a wide range of useful functions of Touch Go 2.1 allow you to take full advantage of its capabilities! </a:t>
            </a:r>
            <a:r>
              <a:rPr lang="en-US" sz="800" dirty="0" smtClean="0">
                <a:latin typeface="Klavika Regular" panose="020B0506040000020004" pitchFamily="34" charset="0"/>
              </a:rPr>
              <a:t>Now</a:t>
            </a:r>
            <a:r>
              <a:rPr lang="en-US" sz="800" dirty="0">
                <a:latin typeface="Klavika Regular" panose="020B0506040000020004" pitchFamily="34" charset="0"/>
              </a:rPr>
              <a:t>, you can get your message and call notifications directly on your Touch 1.1 even when you are exercising! You don't have to check your smartphone all the time anymore in order not to miss anything important.</a:t>
            </a:r>
            <a:r>
              <a:rPr lang="pl-PL" sz="800" dirty="0">
                <a:latin typeface="Klavika Regular" panose="020B0506040000020004" pitchFamily="34" charset="0"/>
              </a:rPr>
              <a:t> </a:t>
            </a:r>
            <a:r>
              <a:rPr lang="en-US" sz="800" dirty="0">
                <a:latin typeface="Klavika Regular" panose="020B0506040000020004" pitchFamily="34" charset="0"/>
              </a:rPr>
              <a:t>Touch Go 2.1 is not only basic sports band features such as a pedometer or a calorie counter. Touch Go 2.1 is much more than that! Thanks to the water-resistant design (up to 1 meter deep) you can freely use it while training in the pool. The </a:t>
            </a:r>
            <a:r>
              <a:rPr lang="en-US" sz="800" dirty="0" err="1">
                <a:latin typeface="Klavika Regular" panose="020B0506040000020004" pitchFamily="34" charset="0"/>
              </a:rPr>
              <a:t>smartband</a:t>
            </a:r>
            <a:r>
              <a:rPr lang="en-US" sz="800" dirty="0">
                <a:latin typeface="Klavika Regular" panose="020B0506040000020004" pitchFamily="34" charset="0"/>
              </a:rPr>
              <a:t> will also notify you about new messages and calls received on your smartphone. What is more, some operating systems and smartphones support the feature that allows you to see the content of the message or the name of the caller directly on your </a:t>
            </a:r>
            <a:r>
              <a:rPr lang="en-US" sz="800" dirty="0" err="1">
                <a:latin typeface="Klavika Regular" panose="020B0506040000020004" pitchFamily="34" charset="0"/>
              </a:rPr>
              <a:t>smartband</a:t>
            </a:r>
            <a:r>
              <a:rPr lang="en-US" sz="800" dirty="0">
                <a:latin typeface="Klavika Regular" panose="020B0506040000020004" pitchFamily="34" charset="0"/>
              </a:rPr>
              <a:t>.  The touch screen ensures quick and convenient operation. When paired with a smartphone, Touch Go 2.1 also enables you to control the camera shutter. You can also use it as an alarm clock or a sleep monitor, and, thanks to the anti-lost you will never lose your smartphone anymore. </a:t>
            </a:r>
            <a:endParaRPr lang="pl-PL" sz="800" dirty="0">
              <a:latin typeface="Klavika Regular" panose="020B0506040000020004" pitchFamily="34" charset="0"/>
            </a:endParaRPr>
          </a:p>
          <a:p>
            <a:pPr lvl="0"/>
            <a:endParaRPr lang="pl-PL" sz="800" dirty="0">
              <a:latin typeface="Klavika Regular" panose="020B0506040000020004" pitchFamily="34" charset="0"/>
            </a:endParaRPr>
          </a:p>
          <a:p>
            <a:pPr lvl="0"/>
            <a:endParaRPr lang="pl-PL" sz="800" dirty="0">
              <a:effectLst/>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a:latin typeface="Klavika Regular" pitchFamily="34" charset="0"/>
              </a:rPr>
              <a:t>t</a:t>
            </a:r>
            <a:r>
              <a:rPr lang="pl-PL" sz="4000" b="1" dirty="0" err="1" smtClean="0">
                <a:latin typeface="Klavika Regular" pitchFamily="34" charset="0"/>
              </a:rPr>
              <a:t>ouch</a:t>
            </a:r>
            <a:r>
              <a:rPr lang="pl-PL" sz="4000" dirty="0" err="1" smtClean="0">
                <a:latin typeface="Klavika Light" pitchFamily="34" charset="0"/>
              </a:rPr>
              <a:t>go</a:t>
            </a:r>
            <a:r>
              <a:rPr lang="pl-PL" sz="4000" dirty="0" smtClean="0">
                <a:latin typeface="Klavika Light" pitchFamily="34" charset="0"/>
              </a:rPr>
              <a:t> </a:t>
            </a:r>
            <a:r>
              <a:rPr lang="pl-PL" sz="4000" b="1" dirty="0" smtClean="0">
                <a:latin typeface="Klavika Light" pitchFamily="34" charset="0"/>
              </a:rPr>
              <a:t>2.1</a:t>
            </a:r>
            <a:endParaRPr lang="pl-PL" sz="4000" b="1" dirty="0">
              <a:latin typeface="Klavika Light"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smtClean="0">
                <a:latin typeface="Klavika Regular" pitchFamily="34" charset="0"/>
              </a:rPr>
              <a:t>Smartband</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PRODUKTY\WSZYSTKO\TouchGo 2.1\TouchGo21_PR\touchGo21_02_PR.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265488" y="3466824"/>
            <a:ext cx="4366422" cy="1707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D:\PRODUKTY\WSZYSTKO\TouchGo 2.1\TouchGo21_PR\touchGo21_02_PR.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557041" y="6048056"/>
            <a:ext cx="1263431" cy="54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5073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16217" y="928464"/>
          <a:ext cx="2923936" cy="2700726"/>
        </p:xfrm>
        <a:graphic>
          <a:graphicData uri="http://schemas.openxmlformats.org/drawingml/2006/table">
            <a:tbl>
              <a:tblPr bandRow="1">
                <a:tableStyleId>{073A0DAA-6AF3-43AB-8588-CEC1D06C72B9}</a:tableStyleId>
              </a:tblPr>
              <a:tblGrid>
                <a:gridCol w="1975847"/>
                <a:gridCol w="948089"/>
              </a:tblGrid>
              <a:tr h="92027">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Dedicated</a:t>
                      </a:r>
                      <a:r>
                        <a:rPr lang="pl-PL" sz="1100" b="1" i="0" u="none" strike="noStrike" dirty="0" smtClean="0">
                          <a:solidFill>
                            <a:srgbClr val="000000"/>
                          </a:solidFill>
                          <a:effectLst/>
                          <a:latin typeface="Klavika Regular" pitchFamily="34" charset="0"/>
                        </a:rPr>
                        <a:t> Overmax </a:t>
                      </a:r>
                      <a:r>
                        <a:rPr lang="pl-PL" sz="1100" b="1" i="0" u="none" strike="noStrike" dirty="0" err="1" smtClean="0">
                          <a:solidFill>
                            <a:srgbClr val="000000"/>
                          </a:solidFill>
                          <a:effectLst/>
                          <a:latin typeface="Klavika Regular" pitchFamily="34" charset="0"/>
                        </a:rPr>
                        <a:t>Touch</a:t>
                      </a:r>
                      <a:r>
                        <a:rPr lang="pl-PL" sz="1100" b="1" i="0" u="none" strike="noStrike" dirty="0" smtClean="0">
                          <a:solidFill>
                            <a:srgbClr val="000000"/>
                          </a:solidFill>
                          <a:effectLst/>
                          <a:latin typeface="Klavika Regular" pitchFamily="34" charset="0"/>
                        </a:rPr>
                        <a:t> Go2.1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920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type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OLED</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920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Screen</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size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0.91”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smtClean="0">
                          <a:solidFill>
                            <a:schemeClr val="dk1"/>
                          </a:solidFill>
                          <a:effectLst/>
                          <a:latin typeface="Klavika Regular" pitchFamily="34" charset="0"/>
                        </a:rPr>
                        <a:t>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128</a:t>
                      </a:r>
                      <a:r>
                        <a:rPr lang="pl-PL" sz="1100" b="1" u="none" strike="noStrike" baseline="0" dirty="0" smtClean="0">
                          <a:effectLst/>
                          <a:latin typeface="Klavika Regular" pitchFamily="34" charset="0"/>
                        </a:rPr>
                        <a:t> x 64</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b="0" i="0" u="none" strike="noStrike" dirty="0" smtClean="0">
                          <a:solidFill>
                            <a:srgbClr val="000000"/>
                          </a:solidFill>
                          <a:effectLst/>
                          <a:latin typeface="Klavika Regular" pitchFamily="34" charset="0"/>
                        </a:rPr>
                        <a:t>Battery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Li-on 75 mAh</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kern="1200" dirty="0" err="1" smtClean="0">
                          <a:solidFill>
                            <a:schemeClr val="dk1"/>
                          </a:solidFill>
                          <a:effectLst/>
                          <a:latin typeface="Klavika Regular" pitchFamily="34" charset="0"/>
                          <a:ea typeface="+mn-ea"/>
                          <a:cs typeface="+mn-cs"/>
                        </a:rPr>
                        <a:t>Working</a:t>
                      </a:r>
                      <a:r>
                        <a:rPr lang="pl-PL" sz="1100" b="0" i="0" u="none" strike="noStrike" kern="1200" baseline="0" dirty="0" smtClean="0">
                          <a:solidFill>
                            <a:schemeClr val="dk1"/>
                          </a:solidFill>
                          <a:effectLst/>
                          <a:latin typeface="Klavika Regular" pitchFamily="34" charset="0"/>
                          <a:ea typeface="+mn-ea"/>
                          <a:cs typeface="+mn-cs"/>
                        </a:rPr>
                        <a:t> </a:t>
                      </a:r>
                      <a:r>
                        <a:rPr lang="pl-PL" sz="1100" b="0" i="0" u="none" strike="noStrike" kern="1200" baseline="0" dirty="0" err="1" smtClean="0">
                          <a:solidFill>
                            <a:schemeClr val="dk1"/>
                          </a:solidFill>
                          <a:effectLst/>
                          <a:latin typeface="Klavika Regular" pitchFamily="34" charset="0"/>
                          <a:ea typeface="+mn-ea"/>
                          <a:cs typeface="+mn-cs"/>
                        </a:rPr>
                        <a:t>time</a:t>
                      </a:r>
                      <a:r>
                        <a:rPr lang="pl-PL" sz="1100" b="0" i="0" u="none" strike="noStrike" kern="1200" baseline="0" dirty="0" smtClean="0">
                          <a:solidFill>
                            <a:schemeClr val="dk1"/>
                          </a:solidFill>
                          <a:effectLst/>
                          <a:latin typeface="Klavika Regular" pitchFamily="34" charset="0"/>
                          <a:ea typeface="+mn-ea"/>
                          <a:cs typeface="+mn-cs"/>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l-PL" sz="1100" b="1" i="0" u="none" strike="noStrike" kern="1200" cap="none" spc="0" normalizeH="0" baseline="0" noProof="0" dirty="0" err="1" smtClean="0">
                          <a:ln>
                            <a:noFill/>
                          </a:ln>
                          <a:solidFill>
                            <a:prstClr val="black"/>
                          </a:solidFill>
                          <a:effectLst/>
                          <a:uLnTx/>
                          <a:uFillTx/>
                          <a:latin typeface="Klavika Regular" pitchFamily="34" charset="0"/>
                          <a:ea typeface="+mn-ea"/>
                          <a:cs typeface="+mn-cs"/>
                        </a:rPr>
                        <a:t>up</a:t>
                      </a:r>
                      <a:r>
                        <a:rPr kumimoji="0" lang="pl-PL" sz="1100" b="1" i="0" u="none" strike="noStrike" kern="1200" cap="none" spc="0" normalizeH="0" baseline="0" noProof="0" dirty="0" smtClean="0">
                          <a:ln>
                            <a:noFill/>
                          </a:ln>
                          <a:solidFill>
                            <a:prstClr val="black"/>
                          </a:solidFill>
                          <a:effectLst/>
                          <a:uLnTx/>
                          <a:uFillTx/>
                          <a:latin typeface="Klavika Regular" pitchFamily="34" charset="0"/>
                          <a:ea typeface="+mn-ea"/>
                          <a:cs typeface="+mn-cs"/>
                        </a:rPr>
                        <a:t> to 7 </a:t>
                      </a:r>
                      <a:r>
                        <a:rPr kumimoji="0" lang="pl-PL" sz="1100" b="1" i="0" u="none" strike="noStrike" kern="1200" cap="none" spc="0" normalizeH="0" baseline="0" noProof="0" dirty="0" err="1" smtClean="0">
                          <a:ln>
                            <a:noFill/>
                          </a:ln>
                          <a:solidFill>
                            <a:prstClr val="black"/>
                          </a:solidFill>
                          <a:effectLst/>
                          <a:uLnTx/>
                          <a:uFillTx/>
                          <a:latin typeface="Klavika Regular" pitchFamily="34" charset="0"/>
                          <a:ea typeface="+mn-ea"/>
                          <a:cs typeface="+mn-cs"/>
                        </a:rPr>
                        <a:t>days</a:t>
                      </a:r>
                      <a:endParaRPr kumimoji="0" lang="pl-PL" sz="800" b="1" i="0" u="none" strike="noStrike" kern="1200" cap="none" spc="0" normalizeH="0" baseline="0" noProof="0" dirty="0" smtClean="0">
                        <a:ln>
                          <a:noFill/>
                        </a:ln>
                        <a:solidFill>
                          <a:srgbClr val="000000"/>
                        </a:solidFill>
                        <a:effectLst/>
                        <a:uLnTx/>
                        <a:uFillTx/>
                        <a:latin typeface="Klavika Regular" pitchFamily="34" charset="0"/>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Bluetooth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354">
                <a:tc>
                  <a:txBody>
                    <a:bodyPr/>
                    <a:lstStyle/>
                    <a:p>
                      <a:pPr algn="l" fontAlgn="b"/>
                      <a:r>
                        <a:rPr lang="pl-PL" sz="1100" b="0" i="0" u="none" strike="noStrike" dirty="0" smtClean="0">
                          <a:solidFill>
                            <a:srgbClr val="000000"/>
                          </a:solidFill>
                          <a:effectLst/>
                          <a:latin typeface="Klavika Regular" pitchFamily="34" charset="0"/>
                        </a:rPr>
                        <a:t> USB</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IP67</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YES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Housing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smtClean="0">
                          <a:solidFill>
                            <a:srgbClr val="000000"/>
                          </a:solidFill>
                          <a:effectLst/>
                          <a:latin typeface="Klavika Regular" pitchFamily="34" charset="0"/>
                        </a:rPr>
                        <a:t>Color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308879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2  </a:t>
                      </a:r>
                      <a:r>
                        <a:rPr lang="pl-PL" sz="1100" u="none" strike="noStrike" baseline="0" dirty="0" err="1" smtClean="0">
                          <a:effectLst/>
                          <a:latin typeface="Klavika Regular" pitchFamily="34" charset="0"/>
                        </a:rPr>
                        <a:t>spare</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bracelets</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green</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orange</a:t>
                      </a:r>
                      <a:r>
                        <a:rPr lang="pl-PL" sz="1100" u="none" strike="noStrike" baseline="0" dirty="0" smtClean="0">
                          <a:effectLst/>
                          <a:latin typeface="Klavika Regular" pitchFamily="34" charset="0"/>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manual</a:t>
                      </a:r>
                      <a:endParaRPr lang="pl-PL" sz="1100" b="0" i="0" u="none" strike="noStrike" baseline="0"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a:t>
                      </a:r>
                      <a:r>
                        <a:rPr lang="pl-PL" sz="1200" b="1" u="none" strike="noStrike" baseline="0" dirty="0" smtClean="0">
                          <a:effectLst/>
                          <a:latin typeface="Klavika Regular" pitchFamily="34" charset="0"/>
                        </a:rPr>
                        <a:t>Info:</a:t>
                      </a:r>
                      <a:endParaRPr lang="pl-PL" sz="1100" b="1"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Charging</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directly</a:t>
                      </a:r>
                      <a:r>
                        <a:rPr lang="pl-PL" sz="1100" u="none" strike="noStrike" dirty="0" smtClean="0">
                          <a:effectLst/>
                          <a:latin typeface="Klavika Regular" pitchFamily="34" charset="0"/>
                        </a:rPr>
                        <a:t> from the USB PC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Waking</a:t>
                      </a:r>
                      <a:r>
                        <a:rPr lang="pl-PL" sz="1100" u="none" strike="noStrike" dirty="0" smtClean="0">
                          <a:effectLst/>
                          <a:latin typeface="Klavika Regular" pitchFamily="34" charset="0"/>
                        </a:rPr>
                        <a:t> with  the </a:t>
                      </a:r>
                      <a:r>
                        <a:rPr lang="pl-PL" sz="1100" u="none" strike="noStrike" dirty="0" err="1" smtClean="0">
                          <a:effectLst/>
                          <a:latin typeface="Klavika Regular" pitchFamily="34" charset="0"/>
                        </a:rPr>
                        <a:t>hand</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moove</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Function</a:t>
                      </a:r>
                      <a:r>
                        <a:rPr lang="pl-PL" sz="1100" b="0" i="0" u="none" strike="noStrike" dirty="0" smtClean="0">
                          <a:solidFill>
                            <a:srgbClr val="000000"/>
                          </a:solidFill>
                          <a:effectLst/>
                          <a:latin typeface="Klavika Regular" pitchFamily="34" charset="0"/>
                        </a:rPr>
                        <a:t> to </a:t>
                      </a:r>
                      <a:r>
                        <a:rPr lang="pl-PL" sz="1100" b="0" i="0" u="none" strike="noStrike" dirty="0" err="1" smtClean="0">
                          <a:solidFill>
                            <a:srgbClr val="000000"/>
                          </a:solidFill>
                          <a:effectLst/>
                          <a:latin typeface="Klavika Regular" pitchFamily="34" charset="0"/>
                        </a:rPr>
                        <a:t>see</a:t>
                      </a:r>
                      <a:r>
                        <a:rPr lang="pl-PL" sz="1100" b="0" i="0" u="none" strike="noStrike" dirty="0" smtClean="0">
                          <a:solidFill>
                            <a:srgbClr val="000000"/>
                          </a:solidFill>
                          <a:effectLst/>
                          <a:latin typeface="Klavika Regular" pitchFamily="34" charset="0"/>
                        </a:rPr>
                        <a:t> the </a:t>
                      </a:r>
                      <a:r>
                        <a:rPr lang="pl-PL" sz="1100" b="0" i="0" u="none" strike="noStrike" dirty="0" err="1" smtClean="0">
                          <a:solidFill>
                            <a:srgbClr val="000000"/>
                          </a:solidFill>
                          <a:effectLst/>
                          <a:latin typeface="Klavika Regular" pitchFamily="34" charset="0"/>
                        </a:rPr>
                        <a:t>caller</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name</a:t>
                      </a:r>
                      <a:r>
                        <a:rPr lang="pl-PL" sz="1100" b="0" i="0" u="none" strike="noStrike" baseline="0"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Function</a:t>
                      </a:r>
                      <a:r>
                        <a:rPr lang="pl-PL" sz="1100" b="0" i="0" u="none" strike="noStrike" baseline="0" dirty="0" smtClean="0">
                          <a:solidFill>
                            <a:srgbClr val="000000"/>
                          </a:solidFill>
                          <a:effectLst/>
                          <a:latin typeface="Klavika Regular" pitchFamily="34" charset="0"/>
                        </a:rPr>
                        <a:t> to </a:t>
                      </a:r>
                      <a:r>
                        <a:rPr lang="pl-PL" sz="1100" b="0" i="0" u="none" strike="noStrike" baseline="0" dirty="0" err="1" smtClean="0">
                          <a:solidFill>
                            <a:srgbClr val="000000"/>
                          </a:solidFill>
                          <a:effectLst/>
                          <a:latin typeface="Klavika Regular" pitchFamily="34" charset="0"/>
                        </a:rPr>
                        <a:t>see</a:t>
                      </a:r>
                      <a:r>
                        <a:rPr lang="pl-PL" sz="1100" b="0" i="0" u="none" strike="noStrike" baseline="0" dirty="0" smtClean="0">
                          <a:solidFill>
                            <a:srgbClr val="000000"/>
                          </a:solidFill>
                          <a:effectLst/>
                          <a:latin typeface="Klavika Regular" pitchFamily="34" charset="0"/>
                        </a:rPr>
                        <a:t> the </a:t>
                      </a:r>
                      <a:r>
                        <a:rPr lang="pl-PL" sz="1100" b="0" i="0" u="none" strike="noStrike" baseline="0" dirty="0" err="1" smtClean="0">
                          <a:solidFill>
                            <a:srgbClr val="000000"/>
                          </a:solidFill>
                          <a:effectLst/>
                          <a:latin typeface="Klavika Regular" pitchFamily="34" charset="0"/>
                        </a:rPr>
                        <a:t>message</a:t>
                      </a:r>
                      <a:r>
                        <a:rPr lang="pl-PL" sz="1100" b="0" i="0" u="none" strike="noStrike" baseline="0" dirty="0" smtClean="0">
                          <a:solidFill>
                            <a:srgbClr val="000000"/>
                          </a:solidFill>
                          <a:effectLst/>
                          <a:latin typeface="Klavika Regular" pitchFamily="34" charset="0"/>
                        </a:rPr>
                        <a:t> and </a:t>
                      </a:r>
                      <a:r>
                        <a:rPr lang="pl-PL" sz="1100" b="0" i="0" u="none" strike="noStrike" baseline="0" dirty="0" err="1" smtClean="0">
                          <a:solidFill>
                            <a:srgbClr val="000000"/>
                          </a:solidFill>
                          <a:effectLst/>
                          <a:latin typeface="Klavika Regular" pitchFamily="34" charset="0"/>
                        </a:rPr>
                        <a:t>notification</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Alarm</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clock</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err="1" smtClean="0">
                          <a:effectLst/>
                          <a:latin typeface="Klavika Regular" pitchFamily="34" charset="0"/>
                        </a:rPr>
                        <a:t>Deddicated</a:t>
                      </a:r>
                      <a:r>
                        <a:rPr lang="pl-PL" sz="1100" u="none" strike="noStrike" baseline="0" dirty="0" smtClean="0">
                          <a:effectLst/>
                          <a:latin typeface="Klavika Regular" pitchFamily="34" charset="0"/>
                        </a:rPr>
                        <a:t> mobile </a:t>
                      </a:r>
                      <a:r>
                        <a:rPr lang="pl-PL" sz="1100" u="none" strike="noStrike" baseline="0" dirty="0" err="1" smtClean="0">
                          <a:effectLst/>
                          <a:latin typeface="Klavika Regular" pitchFamily="34" charset="0"/>
                        </a:rPr>
                        <a:t>app</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Shows</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date</a:t>
                      </a:r>
                      <a:r>
                        <a:rPr lang="pl-PL" sz="1100" u="none" strike="noStrike" baseline="0" dirty="0" smtClean="0">
                          <a:effectLst/>
                          <a:latin typeface="Klavika Regular" pitchFamily="34" charset="0"/>
                        </a:rPr>
                        <a:t> and </a:t>
                      </a:r>
                      <a:r>
                        <a:rPr lang="pl-PL" sz="1100" u="none" strike="noStrike" baseline="0" dirty="0" err="1" smtClean="0">
                          <a:effectLst/>
                          <a:latin typeface="Klavika Regular" pitchFamily="34" charset="0"/>
                        </a:rPr>
                        <a:t>time</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Pedometer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steps</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distance</a:t>
                      </a:r>
                      <a:r>
                        <a:rPr lang="pl-PL" sz="1100" u="none" strike="noStrike" dirty="0" smtClean="0">
                          <a:effectLst/>
                          <a:latin typeface="Klavika Regular" pitchFamily="34" charset="0"/>
                        </a:rPr>
                        <a:t>,</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calories</a:t>
                      </a:r>
                      <a:r>
                        <a:rPr lang="pl-PL" sz="1100" u="none" strike="noStrike" baseline="0" dirty="0" smtClean="0">
                          <a:effectLst/>
                          <a:latin typeface="Klavika Regular" pitchFamily="34" charset="0"/>
                        </a:rPr>
                        <a:t>)</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Sleep</a:t>
                      </a:r>
                      <a:r>
                        <a:rPr lang="pl-PL" sz="1100" u="none" strike="noStrike" dirty="0" smtClean="0">
                          <a:effectLst/>
                          <a:latin typeface="Klavika Regular" pitchFamily="34" charset="0"/>
                        </a:rPr>
                        <a:t> monitor and </a:t>
                      </a:r>
                      <a:r>
                        <a:rPr lang="pl-PL" sz="1100" u="none" strike="noStrike" dirty="0" err="1" smtClean="0">
                          <a:effectLst/>
                          <a:latin typeface="Klavika Regular" pitchFamily="34" charset="0"/>
                        </a:rPr>
                        <a:t>sleep</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reminder</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Sedentary</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reminder</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Antilost</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Notification</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ledlight</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t</a:t>
            </a:r>
            <a:r>
              <a:rPr lang="pl-PL" sz="4000" b="1" dirty="0" err="1" smtClean="0">
                <a:latin typeface="Klavika Regular" pitchFamily="34" charset="0"/>
              </a:rPr>
              <a:t>ouch</a:t>
            </a:r>
            <a:r>
              <a:rPr lang="pl-PL" sz="4000" dirty="0" err="1" smtClean="0">
                <a:latin typeface="Klavika Light" pitchFamily="34" charset="0"/>
              </a:rPr>
              <a:t>go</a:t>
            </a:r>
            <a:r>
              <a:rPr lang="pl-PL" sz="4000" dirty="0" smtClean="0">
                <a:latin typeface="Klavika Light" pitchFamily="34" charset="0"/>
              </a:rPr>
              <a:t> </a:t>
            </a:r>
            <a:r>
              <a:rPr lang="pl-PL" sz="4000" b="1" dirty="0" smtClean="0">
                <a:latin typeface="Klavika Light" pitchFamily="34" charset="0"/>
              </a:rPr>
              <a:t>2.1</a:t>
            </a:r>
            <a:endParaRPr lang="pl-PL" sz="4000" b="1" dirty="0">
              <a:latin typeface="Klavika Light"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smtClean="0">
                <a:latin typeface="Klavika Regular" pitchFamily="34" charset="0"/>
              </a:rPr>
              <a:t>Smartband</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050" name="Picture 2" descr="D:\PRODUKTY\WSZYSTKO\TouchGo 2.1\TouchGo21_PR\touchGo21_03_P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773" y="1412776"/>
            <a:ext cx="3313984" cy="20740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PRODUKTY\WSZYSTKO\TouchGo 2.1\TouchGo21_PR\touchGo21_02_PR.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14300" y="3486777"/>
            <a:ext cx="3246140" cy="2199245"/>
          </a:xfrm>
          <a:prstGeom prst="rect">
            <a:avLst/>
          </a:prstGeom>
          <a:noFill/>
          <a:extLst>
            <a:ext uri="{909E8E84-426E-40DD-AFC4-6F175D3DCCD1}">
              <a14:hiddenFill xmlns:a14="http://schemas.microsoft.com/office/drawing/2010/main">
                <a:solidFill>
                  <a:srgbClr val="FFFFFF"/>
                </a:solidFill>
              </a14:hiddenFill>
            </a:ext>
          </a:extLst>
        </p:spPr>
      </p:pic>
      <p:pic>
        <p:nvPicPr>
          <p:cNvPr id="20" name="Obraz 1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48195" y="4725144"/>
            <a:ext cx="4997790" cy="477706"/>
          </a:xfrm>
          <a:prstGeom prst="rect">
            <a:avLst/>
          </a:prstGeom>
        </p:spPr>
      </p:pic>
    </p:spTree>
    <p:extLst>
      <p:ext uri="{BB962C8B-B14F-4D97-AF65-F5344CB8AC3E}">
        <p14:creationId xmlns:p14="http://schemas.microsoft.com/office/powerpoint/2010/main" val="25981058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la\Documents\Zdjęcia z Fotoli\Fotolia_82407949_L(przeróbka).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56880" cy="683539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1" y="5512722"/>
            <a:ext cx="7984987"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7342194" cy="769441"/>
          </a:xfrm>
          <a:prstGeom prst="rect">
            <a:avLst/>
          </a:prstGeom>
          <a:noFill/>
        </p:spPr>
        <p:txBody>
          <a:bodyPr wrap="square" rtlCol="0">
            <a:spAutoFit/>
          </a:bodyPr>
          <a:lstStyle/>
          <a:p>
            <a:r>
              <a:rPr lang="pl-PL" sz="4400" b="1" dirty="0" smtClean="0">
                <a:latin typeface="Klavika Light" pitchFamily="34" charset="0"/>
              </a:rPr>
              <a:t>08</a:t>
            </a:r>
            <a:r>
              <a:rPr lang="pl-PL" sz="4400" dirty="0" smtClean="0">
                <a:latin typeface="Klavika Light" pitchFamily="34" charset="0"/>
              </a:rPr>
              <a:t>. audio</a:t>
            </a:r>
            <a:endParaRPr lang="pl-PL" sz="4400" b="1" dirty="0">
              <a:latin typeface="Klavika Regular" pitchFamily="34" charset="0"/>
            </a:endParaRPr>
          </a:p>
        </p:txBody>
      </p:sp>
    </p:spTree>
    <p:extLst>
      <p:ext uri="{BB962C8B-B14F-4D97-AF65-F5344CB8AC3E}">
        <p14:creationId xmlns:p14="http://schemas.microsoft.com/office/powerpoint/2010/main" val="2613149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811033508"/>
              </p:ext>
            </p:extLst>
          </p:nvPr>
        </p:nvGraphicFramePr>
        <p:xfrm>
          <a:off x="3031162" y="928465"/>
          <a:ext cx="2865652" cy="3293282"/>
        </p:xfrm>
        <a:graphic>
          <a:graphicData uri="http://schemas.openxmlformats.org/drawingml/2006/table">
            <a:tbl>
              <a:tblPr bandRow="1">
                <a:tableStyleId>{073A0DAA-6AF3-43AB-8588-CEC1D06C72B9}</a:tableStyleId>
              </a:tblPr>
              <a:tblGrid>
                <a:gridCol w="1789095"/>
                <a:gridCol w="1076557"/>
              </a:tblGrid>
              <a:tr h="188442">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4.5”  IPS</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baseline="0" dirty="0" smtClean="0">
                          <a:effectLst/>
                          <a:latin typeface="Klavika Regular" pitchFamily="34" charset="0"/>
                        </a:rPr>
                        <a:t> </a:t>
                      </a:r>
                      <a:r>
                        <a:rPr lang="pl-PL" sz="1100" u="none" strike="noStrike" dirty="0" smtClean="0">
                          <a:effectLst/>
                          <a:latin typeface="Klavika Regular" pitchFamily="34" charset="0"/>
                        </a:rPr>
                        <a:t>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512 MB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5.0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Front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1.3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a:t>
                      </a:r>
                      <a:r>
                        <a:rPr lang="pl-PL" sz="1100" b="1" i="0" u="none" strike="noStrike" baseline="0" dirty="0" smtClean="0">
                          <a:solidFill>
                            <a:srgbClr val="000000"/>
                          </a:solidFill>
                          <a:effectLst/>
                          <a:latin typeface="Klavika Regular" pitchFamily="34" charset="0"/>
                        </a:rPr>
                        <a:t> x 1.0 GHz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 6572 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a:t>
                      </a:r>
                      <a:r>
                        <a:rPr lang="en-US" sz="1100" u="none" strike="noStrike" dirty="0" err="1" smtClean="0">
                          <a:effectLst/>
                          <a:latin typeface="Klavika Regular" pitchFamily="34" charset="0"/>
                        </a:rPr>
                        <a:t>icroSD</a:t>
                      </a:r>
                      <a:r>
                        <a:rPr lang="en-US" sz="1100" u="none" strike="noStrike" dirty="0" smtClean="0">
                          <a:effectLst/>
                          <a:latin typeface="Klavika Regular" pitchFamily="34" charset="0"/>
                        </a:rPr>
                        <a:t> card reader</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2000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GPS,</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 Bluetooth</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Micro USB, Mini Jack</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809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Modem 3G</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 900/2100MHz</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22720962"/>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Smartphone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case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headphones</a:t>
                      </a:r>
                      <a:endParaRPr lang="pl-PL" sz="1100"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protecting</a:t>
                      </a:r>
                      <a:r>
                        <a:rPr lang="pl-PL" sz="1100" u="none" strike="noStrike" baseline="0" dirty="0" smtClean="0">
                          <a:effectLst/>
                          <a:latin typeface="Klavika Regular" pitchFamily="34" charset="0"/>
                        </a:rPr>
                        <a:t> film</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Additional</a:t>
                      </a:r>
                      <a:r>
                        <a:rPr lang="pl-PL" sz="1100" b="0" i="0" u="none" strike="noStrike" dirty="0" smtClean="0">
                          <a:solidFill>
                            <a:srgbClr val="000000"/>
                          </a:solidFill>
                          <a:effectLst/>
                          <a:latin typeface="Klavika Regular" pitchFamily="34" charset="0"/>
                        </a:rPr>
                        <a:t> 2000 </a:t>
                      </a:r>
                      <a:r>
                        <a:rPr lang="pl-PL" sz="1100" b="0" i="0" u="none" strike="noStrike" dirty="0" err="1" smtClean="0">
                          <a:solidFill>
                            <a:srgbClr val="000000"/>
                          </a:solidFill>
                          <a:effectLst/>
                          <a:latin typeface="Klavika Regular" pitchFamily="34" charset="0"/>
                        </a:rPr>
                        <a:t>mAh</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battery</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51355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sp>
        <p:nvSpPr>
          <p:cNvPr id="20" name="pole tekstowe 19"/>
          <p:cNvSpPr txBox="1"/>
          <p:nvPr/>
        </p:nvSpPr>
        <p:spPr>
          <a:xfrm>
            <a:off x="-718467" y="4534020"/>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4501</a:t>
            </a:r>
            <a:r>
              <a:rPr lang="pl-PL" sz="2400" dirty="0" smtClean="0">
                <a:latin typeface="Klavika Regular" pitchFamily="34" charset="0"/>
              </a:rPr>
              <a:t> </a:t>
            </a:r>
            <a:r>
              <a:rPr lang="pl-PL" sz="2400" b="1" dirty="0" err="1" smtClean="0">
                <a:latin typeface="Klavika Regular" pitchFamily="34" charset="0"/>
              </a:rPr>
              <a:t>you</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88224" y="5062360"/>
            <a:ext cx="676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89712"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D:\PRODUKTY\SMARTFONY\Vertis4501 you\Zdjęcia\4501YOU_oryginal\4501you_etui.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14595" y="2864987"/>
            <a:ext cx="1185756" cy="1827719"/>
          </a:xfrm>
          <a:prstGeom prst="rect">
            <a:avLst/>
          </a:prstGeom>
          <a:noFill/>
          <a:extLst>
            <a:ext uri="{909E8E84-426E-40DD-AFC4-6F175D3DCCD1}">
              <a14:hiddenFill xmlns:a14="http://schemas.microsoft.com/office/drawing/2010/main">
                <a:solidFill>
                  <a:srgbClr val="FFFFFF"/>
                </a:solidFill>
              </a14:hiddenFill>
            </a:ext>
          </a:extLst>
        </p:spPr>
      </p:pic>
      <p:pic>
        <p:nvPicPr>
          <p:cNvPr id="24" name="Obraz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6155" y="1293660"/>
            <a:ext cx="2195990" cy="3240360"/>
          </a:xfrm>
          <a:prstGeom prst="rect">
            <a:avLst/>
          </a:prstGeom>
        </p:spPr>
      </p:pic>
      <p:pic>
        <p:nvPicPr>
          <p:cNvPr id="4098" name="Picture 2" descr="D:\PRODUKTY\SMARTFONY\Vertis4501 you\4501you_folia.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71846" y="2708920"/>
            <a:ext cx="1338607" cy="20131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PRODUKTY\SMARTFONY\Vertis4501 you\4501you_bateria.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868144" y="3314080"/>
            <a:ext cx="1395420" cy="13342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915816" y="5009928"/>
            <a:ext cx="805780" cy="43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953017" y="5033415"/>
            <a:ext cx="269194" cy="45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499992" y="5036891"/>
            <a:ext cx="363981" cy="468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7"/>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152248"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9814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ermax\Produkty\AUDIO\ActiveSound-1.1\10473225_xl.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33706" cy="5331609"/>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16146"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24490"/>
            <a:ext cx="8759575" cy="784830"/>
          </a:xfrm>
          <a:prstGeom prst="rect">
            <a:avLst/>
          </a:prstGeom>
          <a:noFill/>
        </p:spPr>
        <p:txBody>
          <a:bodyPr wrap="square" numCol="3" spcCol="360000" rtlCol="0">
            <a:spAutoFit/>
          </a:bodyPr>
          <a:lstStyle/>
          <a:p>
            <a:r>
              <a:rPr lang="en-US" sz="900" dirty="0" err="1"/>
              <a:t>ActiveSound</a:t>
            </a:r>
            <a:r>
              <a:rPr lang="en-US" sz="900" dirty="0"/>
              <a:t> 1.1 wireless headphones are an excellent choice for athletes and all those active people who cannot imagine doing their exercises without music.  The built-in </a:t>
            </a:r>
            <a:r>
              <a:rPr lang="en-US" sz="900" b="1" dirty="0"/>
              <a:t>MP3/WMA</a:t>
            </a:r>
            <a:r>
              <a:rPr lang="en-US" sz="900" dirty="0"/>
              <a:t> player and </a:t>
            </a:r>
            <a:r>
              <a:rPr lang="en-US" sz="900" b="1" dirty="0"/>
              <a:t>4GB</a:t>
            </a:r>
            <a:r>
              <a:rPr lang="en-US" sz="900" dirty="0"/>
              <a:t> of storage space allow you to store music files directly in the device. The durable battery ensures up to </a:t>
            </a:r>
            <a:r>
              <a:rPr lang="en-US" sz="900" b="1" dirty="0"/>
              <a:t>10 hours of continuous music playing</a:t>
            </a:r>
            <a:r>
              <a:rPr lang="en-US" sz="900" dirty="0"/>
              <a:t>. </a:t>
            </a:r>
            <a:r>
              <a:rPr lang="en-US" sz="900" dirty="0" err="1"/>
              <a:t>ActiveSound</a:t>
            </a:r>
            <a:r>
              <a:rPr lang="en-US" sz="900" dirty="0"/>
              <a:t> 1.1 headphones with </a:t>
            </a:r>
            <a:r>
              <a:rPr lang="en-US" sz="900" b="1" dirty="0"/>
              <a:t>IPX8 certificate</a:t>
            </a:r>
            <a:r>
              <a:rPr lang="en-US" sz="900" dirty="0"/>
              <a:t> are waterproof, so you can safely use them also under water. </a:t>
            </a:r>
            <a:r>
              <a:rPr lang="en-US" sz="900" b="1" dirty="0"/>
              <a:t>The output power of 5 </a:t>
            </a:r>
            <a:r>
              <a:rPr lang="en-US" sz="900" b="1" dirty="0" err="1"/>
              <a:t>mW</a:t>
            </a:r>
            <a:r>
              <a:rPr lang="en-US" sz="900" b="1" dirty="0"/>
              <a:t> and frequency response of 20Hz-20KHz ensure clear and powerful sound even under water.</a:t>
            </a:r>
            <a:r>
              <a:rPr lang="en-US" sz="900" dirty="0"/>
              <a:t> </a:t>
            </a:r>
            <a:r>
              <a:rPr lang="en-US" sz="900" b="1" dirty="0"/>
              <a:t>The set includes additional connectors</a:t>
            </a:r>
            <a:r>
              <a:rPr lang="en-US" sz="900" dirty="0"/>
              <a:t> in a variety of sizes, both for surface and </a:t>
            </a:r>
            <a:r>
              <a:rPr lang="en-US" sz="900" b="1" dirty="0"/>
              <a:t>underwater</a:t>
            </a:r>
            <a:r>
              <a:rPr lang="en-US" sz="900" dirty="0"/>
              <a:t> purposes.</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active</a:t>
            </a:r>
            <a:r>
              <a:rPr lang="pl-PL" sz="4000" dirty="0" err="1" smtClean="0">
                <a:latin typeface="Klavika Light" pitchFamily="34" charset="0"/>
              </a:rPr>
              <a:t>sound</a:t>
            </a:r>
            <a:r>
              <a:rPr lang="pl-PL" sz="4000" dirty="0" smtClean="0">
                <a:latin typeface="Klavika Regular" pitchFamily="34" charset="0"/>
              </a:rPr>
              <a:t> </a:t>
            </a:r>
            <a:r>
              <a:rPr lang="pl-PL" sz="4000" b="1" dirty="0" smtClean="0">
                <a:latin typeface="Klavika Regular" pitchFamily="34" charset="0"/>
              </a:rPr>
              <a:t>1.1</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sport waterproof mp3 </a:t>
            </a:r>
            <a:r>
              <a:rPr lang="pl-PL" sz="1200" dirty="0" err="1" smtClean="0">
                <a:latin typeface="Klavika Regular" pitchFamily="34" charset="0"/>
              </a:rPr>
              <a:t>headset</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Overmax\Produkty\AUDIO\ActiveSound-1.1\Zdjęcia\OV-ActiveSound-11_FrontSide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0678" y="2665054"/>
            <a:ext cx="3686181" cy="248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4551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Prostokąt 10"/>
          <p:cNvSpPr/>
          <p:nvPr/>
        </p:nvSpPr>
        <p:spPr>
          <a:xfrm>
            <a:off x="3611020" y="5716042"/>
            <a:ext cx="1126535" cy="974696"/>
          </a:xfrm>
          <a:custGeom>
            <a:avLst/>
            <a:gdLst>
              <a:gd name="connsiteX0" fmla="*/ 0 w 788783"/>
              <a:gd name="connsiteY0" fmla="*/ 0 h 1065312"/>
              <a:gd name="connsiteX1" fmla="*/ 788783 w 788783"/>
              <a:gd name="connsiteY1" fmla="*/ 0 h 1065312"/>
              <a:gd name="connsiteX2" fmla="*/ 788783 w 788783"/>
              <a:gd name="connsiteY2" fmla="*/ 1065312 h 1065312"/>
              <a:gd name="connsiteX3" fmla="*/ 0 w 788783"/>
              <a:gd name="connsiteY3" fmla="*/ 1065312 h 1065312"/>
              <a:gd name="connsiteX4" fmla="*/ 0 w 788783"/>
              <a:gd name="connsiteY4" fmla="*/ 0 h 1065312"/>
              <a:gd name="connsiteX0" fmla="*/ 0 w 1126535"/>
              <a:gd name="connsiteY0" fmla="*/ 16476 h 1081788"/>
              <a:gd name="connsiteX1" fmla="*/ 1126535 w 1126535"/>
              <a:gd name="connsiteY1" fmla="*/ 0 h 1081788"/>
              <a:gd name="connsiteX2" fmla="*/ 788783 w 1126535"/>
              <a:gd name="connsiteY2" fmla="*/ 1081788 h 1081788"/>
              <a:gd name="connsiteX3" fmla="*/ 0 w 1126535"/>
              <a:gd name="connsiteY3" fmla="*/ 1081788 h 1081788"/>
              <a:gd name="connsiteX4" fmla="*/ 0 w 1126535"/>
              <a:gd name="connsiteY4" fmla="*/ 16476 h 1081788"/>
              <a:gd name="connsiteX0" fmla="*/ 304800 w 1126535"/>
              <a:gd name="connsiteY0" fmla="*/ 164757 h 1081788"/>
              <a:gd name="connsiteX1" fmla="*/ 1126535 w 1126535"/>
              <a:gd name="connsiteY1" fmla="*/ 0 h 1081788"/>
              <a:gd name="connsiteX2" fmla="*/ 788783 w 1126535"/>
              <a:gd name="connsiteY2" fmla="*/ 1081788 h 1081788"/>
              <a:gd name="connsiteX3" fmla="*/ 0 w 1126535"/>
              <a:gd name="connsiteY3" fmla="*/ 1081788 h 1081788"/>
              <a:gd name="connsiteX4" fmla="*/ 304800 w 1126535"/>
              <a:gd name="connsiteY4" fmla="*/ 164757 h 1081788"/>
              <a:gd name="connsiteX0" fmla="*/ 304800 w 1126535"/>
              <a:gd name="connsiteY0" fmla="*/ 57665 h 974696"/>
              <a:gd name="connsiteX1" fmla="*/ 1126535 w 1126535"/>
              <a:gd name="connsiteY1" fmla="*/ 0 h 974696"/>
              <a:gd name="connsiteX2" fmla="*/ 788783 w 1126535"/>
              <a:gd name="connsiteY2" fmla="*/ 974696 h 974696"/>
              <a:gd name="connsiteX3" fmla="*/ 0 w 1126535"/>
              <a:gd name="connsiteY3" fmla="*/ 974696 h 974696"/>
              <a:gd name="connsiteX4" fmla="*/ 304800 w 1126535"/>
              <a:gd name="connsiteY4" fmla="*/ 57665 h 97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535" h="974696">
                <a:moveTo>
                  <a:pt x="304800" y="57665"/>
                </a:moveTo>
                <a:lnTo>
                  <a:pt x="1126535" y="0"/>
                </a:lnTo>
                <a:lnTo>
                  <a:pt x="788783" y="974696"/>
                </a:lnTo>
                <a:lnTo>
                  <a:pt x="0" y="974696"/>
                </a:lnTo>
                <a:lnTo>
                  <a:pt x="304800" y="576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34" name="Prostokąt 10"/>
          <p:cNvSpPr/>
          <p:nvPr/>
        </p:nvSpPr>
        <p:spPr>
          <a:xfrm>
            <a:off x="6265371" y="5711032"/>
            <a:ext cx="1126535" cy="974696"/>
          </a:xfrm>
          <a:custGeom>
            <a:avLst/>
            <a:gdLst>
              <a:gd name="connsiteX0" fmla="*/ 0 w 788783"/>
              <a:gd name="connsiteY0" fmla="*/ 0 h 1065312"/>
              <a:gd name="connsiteX1" fmla="*/ 788783 w 788783"/>
              <a:gd name="connsiteY1" fmla="*/ 0 h 1065312"/>
              <a:gd name="connsiteX2" fmla="*/ 788783 w 788783"/>
              <a:gd name="connsiteY2" fmla="*/ 1065312 h 1065312"/>
              <a:gd name="connsiteX3" fmla="*/ 0 w 788783"/>
              <a:gd name="connsiteY3" fmla="*/ 1065312 h 1065312"/>
              <a:gd name="connsiteX4" fmla="*/ 0 w 788783"/>
              <a:gd name="connsiteY4" fmla="*/ 0 h 1065312"/>
              <a:gd name="connsiteX0" fmla="*/ 0 w 1126535"/>
              <a:gd name="connsiteY0" fmla="*/ 16476 h 1081788"/>
              <a:gd name="connsiteX1" fmla="*/ 1126535 w 1126535"/>
              <a:gd name="connsiteY1" fmla="*/ 0 h 1081788"/>
              <a:gd name="connsiteX2" fmla="*/ 788783 w 1126535"/>
              <a:gd name="connsiteY2" fmla="*/ 1081788 h 1081788"/>
              <a:gd name="connsiteX3" fmla="*/ 0 w 1126535"/>
              <a:gd name="connsiteY3" fmla="*/ 1081788 h 1081788"/>
              <a:gd name="connsiteX4" fmla="*/ 0 w 1126535"/>
              <a:gd name="connsiteY4" fmla="*/ 16476 h 1081788"/>
              <a:gd name="connsiteX0" fmla="*/ 304800 w 1126535"/>
              <a:gd name="connsiteY0" fmla="*/ 164757 h 1081788"/>
              <a:gd name="connsiteX1" fmla="*/ 1126535 w 1126535"/>
              <a:gd name="connsiteY1" fmla="*/ 0 h 1081788"/>
              <a:gd name="connsiteX2" fmla="*/ 788783 w 1126535"/>
              <a:gd name="connsiteY2" fmla="*/ 1081788 h 1081788"/>
              <a:gd name="connsiteX3" fmla="*/ 0 w 1126535"/>
              <a:gd name="connsiteY3" fmla="*/ 1081788 h 1081788"/>
              <a:gd name="connsiteX4" fmla="*/ 304800 w 1126535"/>
              <a:gd name="connsiteY4" fmla="*/ 164757 h 1081788"/>
              <a:gd name="connsiteX0" fmla="*/ 304800 w 1126535"/>
              <a:gd name="connsiteY0" fmla="*/ 57665 h 974696"/>
              <a:gd name="connsiteX1" fmla="*/ 1126535 w 1126535"/>
              <a:gd name="connsiteY1" fmla="*/ 0 h 974696"/>
              <a:gd name="connsiteX2" fmla="*/ 788783 w 1126535"/>
              <a:gd name="connsiteY2" fmla="*/ 974696 h 974696"/>
              <a:gd name="connsiteX3" fmla="*/ 0 w 1126535"/>
              <a:gd name="connsiteY3" fmla="*/ 974696 h 974696"/>
              <a:gd name="connsiteX4" fmla="*/ 304800 w 1126535"/>
              <a:gd name="connsiteY4" fmla="*/ 57665 h 97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535" h="974696">
                <a:moveTo>
                  <a:pt x="304800" y="57665"/>
                </a:moveTo>
                <a:lnTo>
                  <a:pt x="1126535" y="0"/>
                </a:lnTo>
                <a:lnTo>
                  <a:pt x="788783" y="974696"/>
                </a:lnTo>
                <a:lnTo>
                  <a:pt x="0" y="974696"/>
                </a:lnTo>
                <a:lnTo>
                  <a:pt x="304800" y="576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33" name="Prostokąt 10"/>
          <p:cNvSpPr/>
          <p:nvPr/>
        </p:nvSpPr>
        <p:spPr>
          <a:xfrm>
            <a:off x="4938195" y="5716042"/>
            <a:ext cx="1126535" cy="974696"/>
          </a:xfrm>
          <a:custGeom>
            <a:avLst/>
            <a:gdLst>
              <a:gd name="connsiteX0" fmla="*/ 0 w 788783"/>
              <a:gd name="connsiteY0" fmla="*/ 0 h 1065312"/>
              <a:gd name="connsiteX1" fmla="*/ 788783 w 788783"/>
              <a:gd name="connsiteY1" fmla="*/ 0 h 1065312"/>
              <a:gd name="connsiteX2" fmla="*/ 788783 w 788783"/>
              <a:gd name="connsiteY2" fmla="*/ 1065312 h 1065312"/>
              <a:gd name="connsiteX3" fmla="*/ 0 w 788783"/>
              <a:gd name="connsiteY3" fmla="*/ 1065312 h 1065312"/>
              <a:gd name="connsiteX4" fmla="*/ 0 w 788783"/>
              <a:gd name="connsiteY4" fmla="*/ 0 h 1065312"/>
              <a:gd name="connsiteX0" fmla="*/ 0 w 1126535"/>
              <a:gd name="connsiteY0" fmla="*/ 16476 h 1081788"/>
              <a:gd name="connsiteX1" fmla="*/ 1126535 w 1126535"/>
              <a:gd name="connsiteY1" fmla="*/ 0 h 1081788"/>
              <a:gd name="connsiteX2" fmla="*/ 788783 w 1126535"/>
              <a:gd name="connsiteY2" fmla="*/ 1081788 h 1081788"/>
              <a:gd name="connsiteX3" fmla="*/ 0 w 1126535"/>
              <a:gd name="connsiteY3" fmla="*/ 1081788 h 1081788"/>
              <a:gd name="connsiteX4" fmla="*/ 0 w 1126535"/>
              <a:gd name="connsiteY4" fmla="*/ 16476 h 1081788"/>
              <a:gd name="connsiteX0" fmla="*/ 304800 w 1126535"/>
              <a:gd name="connsiteY0" fmla="*/ 164757 h 1081788"/>
              <a:gd name="connsiteX1" fmla="*/ 1126535 w 1126535"/>
              <a:gd name="connsiteY1" fmla="*/ 0 h 1081788"/>
              <a:gd name="connsiteX2" fmla="*/ 788783 w 1126535"/>
              <a:gd name="connsiteY2" fmla="*/ 1081788 h 1081788"/>
              <a:gd name="connsiteX3" fmla="*/ 0 w 1126535"/>
              <a:gd name="connsiteY3" fmla="*/ 1081788 h 1081788"/>
              <a:gd name="connsiteX4" fmla="*/ 304800 w 1126535"/>
              <a:gd name="connsiteY4" fmla="*/ 164757 h 1081788"/>
              <a:gd name="connsiteX0" fmla="*/ 304800 w 1126535"/>
              <a:gd name="connsiteY0" fmla="*/ 57665 h 974696"/>
              <a:gd name="connsiteX1" fmla="*/ 1126535 w 1126535"/>
              <a:gd name="connsiteY1" fmla="*/ 0 h 974696"/>
              <a:gd name="connsiteX2" fmla="*/ 788783 w 1126535"/>
              <a:gd name="connsiteY2" fmla="*/ 974696 h 974696"/>
              <a:gd name="connsiteX3" fmla="*/ 0 w 1126535"/>
              <a:gd name="connsiteY3" fmla="*/ 974696 h 974696"/>
              <a:gd name="connsiteX4" fmla="*/ 304800 w 1126535"/>
              <a:gd name="connsiteY4" fmla="*/ 57665 h 97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535" h="974696">
                <a:moveTo>
                  <a:pt x="304800" y="57665"/>
                </a:moveTo>
                <a:lnTo>
                  <a:pt x="1126535" y="0"/>
                </a:lnTo>
                <a:lnTo>
                  <a:pt x="788783" y="974696"/>
                </a:lnTo>
                <a:lnTo>
                  <a:pt x="0" y="974696"/>
                </a:lnTo>
                <a:lnTo>
                  <a:pt x="304800" y="576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11" name="Prostokąt 10"/>
          <p:cNvSpPr/>
          <p:nvPr/>
        </p:nvSpPr>
        <p:spPr>
          <a:xfrm>
            <a:off x="2283845" y="5711032"/>
            <a:ext cx="1126535" cy="974696"/>
          </a:xfrm>
          <a:custGeom>
            <a:avLst/>
            <a:gdLst>
              <a:gd name="connsiteX0" fmla="*/ 0 w 788783"/>
              <a:gd name="connsiteY0" fmla="*/ 0 h 1065312"/>
              <a:gd name="connsiteX1" fmla="*/ 788783 w 788783"/>
              <a:gd name="connsiteY1" fmla="*/ 0 h 1065312"/>
              <a:gd name="connsiteX2" fmla="*/ 788783 w 788783"/>
              <a:gd name="connsiteY2" fmla="*/ 1065312 h 1065312"/>
              <a:gd name="connsiteX3" fmla="*/ 0 w 788783"/>
              <a:gd name="connsiteY3" fmla="*/ 1065312 h 1065312"/>
              <a:gd name="connsiteX4" fmla="*/ 0 w 788783"/>
              <a:gd name="connsiteY4" fmla="*/ 0 h 1065312"/>
              <a:gd name="connsiteX0" fmla="*/ 0 w 1126535"/>
              <a:gd name="connsiteY0" fmla="*/ 16476 h 1081788"/>
              <a:gd name="connsiteX1" fmla="*/ 1126535 w 1126535"/>
              <a:gd name="connsiteY1" fmla="*/ 0 h 1081788"/>
              <a:gd name="connsiteX2" fmla="*/ 788783 w 1126535"/>
              <a:gd name="connsiteY2" fmla="*/ 1081788 h 1081788"/>
              <a:gd name="connsiteX3" fmla="*/ 0 w 1126535"/>
              <a:gd name="connsiteY3" fmla="*/ 1081788 h 1081788"/>
              <a:gd name="connsiteX4" fmla="*/ 0 w 1126535"/>
              <a:gd name="connsiteY4" fmla="*/ 16476 h 1081788"/>
              <a:gd name="connsiteX0" fmla="*/ 304800 w 1126535"/>
              <a:gd name="connsiteY0" fmla="*/ 164757 h 1081788"/>
              <a:gd name="connsiteX1" fmla="*/ 1126535 w 1126535"/>
              <a:gd name="connsiteY1" fmla="*/ 0 h 1081788"/>
              <a:gd name="connsiteX2" fmla="*/ 788783 w 1126535"/>
              <a:gd name="connsiteY2" fmla="*/ 1081788 h 1081788"/>
              <a:gd name="connsiteX3" fmla="*/ 0 w 1126535"/>
              <a:gd name="connsiteY3" fmla="*/ 1081788 h 1081788"/>
              <a:gd name="connsiteX4" fmla="*/ 304800 w 1126535"/>
              <a:gd name="connsiteY4" fmla="*/ 164757 h 1081788"/>
              <a:gd name="connsiteX0" fmla="*/ 304800 w 1126535"/>
              <a:gd name="connsiteY0" fmla="*/ 57665 h 974696"/>
              <a:gd name="connsiteX1" fmla="*/ 1126535 w 1126535"/>
              <a:gd name="connsiteY1" fmla="*/ 0 h 974696"/>
              <a:gd name="connsiteX2" fmla="*/ 788783 w 1126535"/>
              <a:gd name="connsiteY2" fmla="*/ 974696 h 974696"/>
              <a:gd name="connsiteX3" fmla="*/ 0 w 1126535"/>
              <a:gd name="connsiteY3" fmla="*/ 974696 h 974696"/>
              <a:gd name="connsiteX4" fmla="*/ 304800 w 1126535"/>
              <a:gd name="connsiteY4" fmla="*/ 57665 h 97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535" h="974696">
                <a:moveTo>
                  <a:pt x="304800" y="57665"/>
                </a:moveTo>
                <a:lnTo>
                  <a:pt x="1126535" y="0"/>
                </a:lnTo>
                <a:lnTo>
                  <a:pt x="788783" y="974696"/>
                </a:lnTo>
                <a:lnTo>
                  <a:pt x="0" y="974696"/>
                </a:lnTo>
                <a:lnTo>
                  <a:pt x="304800" y="576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31162" y="928467"/>
          <a:ext cx="2836982" cy="3940690"/>
        </p:xfrm>
        <a:graphic>
          <a:graphicData uri="http://schemas.openxmlformats.org/drawingml/2006/table">
            <a:tbl>
              <a:tblPr bandRow="1">
                <a:tableStyleId>{073A0DAA-6AF3-43AB-8588-CEC1D06C72B9}</a:tableStyleId>
              </a:tblPr>
              <a:tblGrid>
                <a:gridCol w="1789095"/>
                <a:gridCol w="1047887"/>
              </a:tblGrid>
              <a:tr h="543996">
                <a:tc>
                  <a:txBody>
                    <a:bodyPr/>
                    <a:lstStyle/>
                    <a:p>
                      <a:pPr algn="l" fontAlgn="b"/>
                      <a:r>
                        <a:rPr lang="pl-PL" sz="1100" dirty="0" smtClean="0">
                          <a:effectLst/>
                          <a:latin typeface="Klavika Regular" pitchFamily="34" charset="0"/>
                          <a:ea typeface="Calibri"/>
                          <a:cs typeface="Times New Roman"/>
                        </a:rPr>
                        <a:t> </a:t>
                      </a:r>
                      <a:r>
                        <a:rPr lang="pl-PL" sz="1100" dirty="0" err="1" smtClean="0">
                          <a:effectLst/>
                          <a:latin typeface="Klavika Regular" pitchFamily="34" charset="0"/>
                          <a:ea typeface="Calibri"/>
                          <a:cs typeface="Times New Roman"/>
                        </a:rPr>
                        <a:t>Built</a:t>
                      </a:r>
                      <a:r>
                        <a:rPr lang="pl-PL" sz="1100" dirty="0" smtClean="0">
                          <a:effectLst/>
                          <a:latin typeface="Klavika Regular" pitchFamily="34" charset="0"/>
                          <a:ea typeface="Calibri"/>
                          <a:cs typeface="Times New Roman"/>
                        </a:rPr>
                        <a:t>-in </a:t>
                      </a:r>
                      <a:r>
                        <a:rPr lang="pl-PL" sz="1100" dirty="0" err="1" smtClean="0">
                          <a:effectLst/>
                          <a:latin typeface="Klavika Regular" pitchFamily="34" charset="0"/>
                          <a:ea typeface="Calibri"/>
                          <a:cs typeface="Times New Roman"/>
                        </a:rPr>
                        <a:t>memory</a:t>
                      </a:r>
                      <a:r>
                        <a:rPr lang="pl-PL" sz="1100" dirty="0" smtClean="0">
                          <a:effectLst/>
                          <a:latin typeface="+mn-lt"/>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43996">
                <a:tc>
                  <a:txBody>
                    <a:bodyPr/>
                    <a:lstStyle/>
                    <a:p>
                      <a:pPr algn="l" fontAlgn="b"/>
                      <a:r>
                        <a:rPr lang="pl-PL" sz="1100" u="none" strike="noStrike" dirty="0" smtClean="0">
                          <a:effectLst/>
                          <a:latin typeface="Klavika Regular" pitchFamily="34" charset="0"/>
                        </a:rPr>
                        <a:t> Audio:</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chemeClr val="dk1"/>
                          </a:solidFill>
                          <a:effectLst/>
                          <a:latin typeface="Klavika Regular" pitchFamily="34" charset="0"/>
                        </a:rPr>
                        <a:t>MP3</a:t>
                      </a:r>
                      <a:r>
                        <a:rPr lang="pl-PL" sz="1100" b="1" i="0" u="none" strike="noStrike" baseline="0" dirty="0" smtClean="0">
                          <a:solidFill>
                            <a:schemeClr val="dk1"/>
                          </a:solidFill>
                          <a:effectLst/>
                          <a:latin typeface="Klavika Regular" pitchFamily="34" charset="0"/>
                        </a:rPr>
                        <a:t>, WMA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43996">
                <a:tc>
                  <a:txBody>
                    <a:bodyPr/>
                    <a:lstStyle/>
                    <a:p>
                      <a:pPr algn="l" fontAlgn="b"/>
                      <a:r>
                        <a:rPr lang="pl-PL" sz="1100" u="none" strike="noStrike" dirty="0" smtClean="0">
                          <a:effectLst/>
                          <a:latin typeface="Klavika Regular" pitchFamily="34" charset="0"/>
                        </a:rPr>
                        <a:t> Playback </a:t>
                      </a:r>
                      <a:r>
                        <a:rPr lang="pl-PL" sz="1100" u="none" strike="noStrike" dirty="0" err="1" smtClean="0">
                          <a:effectLst/>
                          <a:latin typeface="Klavika Regular" pitchFamily="34" charset="0"/>
                        </a:rPr>
                        <a:t>time</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10h</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7671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Charging</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via USB </a:t>
                      </a:r>
                      <a:r>
                        <a:rPr lang="pl-PL" sz="1100" b="1" u="none" strike="noStrike" dirty="0" err="1" smtClean="0">
                          <a:effectLst/>
                          <a:latin typeface="Klavika Regular" pitchFamily="34" charset="0"/>
                        </a:rPr>
                        <a:t>using</a:t>
                      </a:r>
                      <a:r>
                        <a:rPr lang="pl-PL" sz="1100" b="1" u="none" strike="noStrike" dirty="0" smtClean="0">
                          <a:effectLst/>
                          <a:latin typeface="Klavika Regular" pitchFamily="34" charset="0"/>
                        </a:rPr>
                        <a:t> </a:t>
                      </a:r>
                      <a:r>
                        <a:rPr lang="pl-PL" sz="1100" b="1" u="none" strike="noStrike" dirty="0" err="1" smtClean="0">
                          <a:effectLst/>
                          <a:latin typeface="Klavika Regular" pitchFamily="34" charset="0"/>
                        </a:rPr>
                        <a:t>special</a:t>
                      </a:r>
                      <a:r>
                        <a:rPr lang="pl-PL" sz="1100" b="1" u="none" strike="noStrike" dirty="0" smtClean="0">
                          <a:effectLst/>
                          <a:latin typeface="Klavika Regular" pitchFamily="34" charset="0"/>
                        </a:rPr>
                        <a:t> clip</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43996">
                <a:tc>
                  <a:txBody>
                    <a:bodyPr/>
                    <a:lstStyle/>
                    <a:p>
                      <a:pPr algn="l" fontAlgn="b"/>
                      <a:r>
                        <a:rPr lang="pl-PL" sz="1100" u="none" strike="noStrike" dirty="0" smtClean="0">
                          <a:effectLst/>
                          <a:latin typeface="Klavika Regular" pitchFamily="34" charset="0"/>
                        </a:rPr>
                        <a:t> IP:</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IPX8</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4399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Output</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power</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5mW + 5mW</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4399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Frequency</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response</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20Hz</a:t>
                      </a:r>
                      <a:r>
                        <a:rPr lang="pl-PL" sz="1100" b="1" i="0" u="none" strike="noStrike" baseline="0" dirty="0" smtClean="0">
                          <a:solidFill>
                            <a:srgbClr val="000000"/>
                          </a:solidFill>
                          <a:effectLst/>
                          <a:latin typeface="Klavika Regular" pitchFamily="34" charset="0"/>
                        </a:rPr>
                        <a:t> – 20kHz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Headphones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clip-</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Set of </a:t>
                      </a:r>
                      <a:r>
                        <a:rPr lang="pl-PL" sz="1100" u="none" strike="noStrike" dirty="0" err="1" smtClean="0">
                          <a:effectLst/>
                          <a:latin typeface="Klavika Regular" pitchFamily="34" charset="0"/>
                        </a:rPr>
                        <a:t>swimming</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earbuds</a:t>
                      </a:r>
                      <a:r>
                        <a:rPr lang="pl-PL" sz="1100" u="none" strike="noStrike" baseline="0" dirty="0" smtClean="0">
                          <a:effectLst/>
                          <a:latin typeface="Klavika Regular" pitchFamily="34" charset="0"/>
                        </a:rPr>
                        <a:t>, 2 </a:t>
                      </a:r>
                      <a:r>
                        <a:rPr lang="pl-PL" sz="1100" u="none" strike="noStrike" baseline="0" dirty="0" err="1" smtClean="0">
                          <a:effectLst/>
                          <a:latin typeface="Klavika Regular" pitchFamily="34" charset="0"/>
                        </a:rPr>
                        <a:t>sizes</a:t>
                      </a:r>
                      <a:r>
                        <a:rPr lang="pl-PL" sz="1100" u="none" strike="noStrike" baseline="0" dirty="0" smtClean="0">
                          <a:effectLst/>
                          <a:latin typeface="Klavika Regular" pitchFamily="34" charset="0"/>
                        </a:rPr>
                        <a:t>: S,L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Set of </a:t>
                      </a:r>
                      <a:r>
                        <a:rPr lang="pl-PL" sz="1100" u="none" strike="noStrike" dirty="0" err="1" smtClean="0">
                          <a:effectLst/>
                          <a:latin typeface="Klavika Regular" pitchFamily="34" charset="0"/>
                        </a:rPr>
                        <a:t>running</a:t>
                      </a:r>
                      <a:r>
                        <a:rPr lang="pl-PL" sz="1100" u="none" strike="noStrike" baseline="0" dirty="0" smtClean="0">
                          <a:effectLst/>
                          <a:latin typeface="Klavika Regular" pitchFamily="34" charset="0"/>
                        </a:rPr>
                        <a:t> </a:t>
                      </a:r>
                      <a:r>
                        <a:rPr lang="pl-PL" sz="1100" u="none" strike="noStrike" dirty="0" err="1" smtClean="0">
                          <a:effectLst/>
                          <a:latin typeface="Klavika Regular" pitchFamily="34" charset="0"/>
                        </a:rPr>
                        <a:t>earbuds</a:t>
                      </a:r>
                      <a:r>
                        <a:rPr lang="pl-PL" sz="1100" u="none" strike="noStrike" baseline="0" dirty="0" smtClean="0">
                          <a:effectLst/>
                          <a:latin typeface="Klavika Regular" pitchFamily="34" charset="0"/>
                        </a:rPr>
                        <a:t>, 3 </a:t>
                      </a:r>
                      <a:r>
                        <a:rPr lang="pl-PL" sz="1100" u="none" strike="noStrike" baseline="0" dirty="0" err="1" smtClean="0">
                          <a:effectLst/>
                          <a:latin typeface="Klavika Regular" pitchFamily="34" charset="0"/>
                        </a:rPr>
                        <a:t>sizes</a:t>
                      </a:r>
                      <a:r>
                        <a:rPr lang="pl-PL" sz="1100" u="none" strike="noStrike" baseline="0" dirty="0" smtClean="0">
                          <a:effectLst/>
                          <a:latin typeface="Klavika Regular" pitchFamily="34" charset="0"/>
                        </a:rPr>
                        <a:t>: S,M,L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1116632" y="5157192"/>
            <a:ext cx="4352750" cy="461665"/>
          </a:xfrm>
          <a:prstGeom prst="rect">
            <a:avLst/>
          </a:prstGeom>
          <a:noFill/>
        </p:spPr>
        <p:txBody>
          <a:bodyPr wrap="square" rtlCol="0">
            <a:spAutoFit/>
          </a:bodyPr>
          <a:lstStyle/>
          <a:p>
            <a:pPr algn="ctr"/>
            <a:r>
              <a:rPr lang="pl-PL" sz="2400" b="1" dirty="0" err="1" smtClean="0">
                <a:latin typeface="Klavika Regular" pitchFamily="34" charset="0"/>
              </a:rPr>
              <a:t>active</a:t>
            </a:r>
            <a:r>
              <a:rPr lang="pl-PL" sz="2400" dirty="0" err="1" smtClean="0">
                <a:latin typeface="Klavika Light" pitchFamily="34" charset="0"/>
              </a:rPr>
              <a:t>sound</a:t>
            </a:r>
            <a:r>
              <a:rPr lang="pl-PL" sz="2400" dirty="0" smtClean="0">
                <a:latin typeface="Klavika Regular" pitchFamily="34" charset="0"/>
              </a:rPr>
              <a:t> </a:t>
            </a:r>
            <a:r>
              <a:rPr lang="pl-PL" sz="2400" b="1" dirty="0" smtClean="0">
                <a:latin typeface="Klavika Regular" pitchFamily="34" charset="0"/>
              </a:rPr>
              <a:t>1.1</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054" name="Picture 6" descr="C:\Overmax\Produkty\AUDIO\ActiveSound-1.1\Zdjęcia\OV-ActiveSound-11_Top.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0554" y="1700808"/>
            <a:ext cx="2561246" cy="26191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vermax\Produkty\AUDIO\ActiveSound-1.1\Zdjęcia\OV-ActiveSound-11_Plug.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1"/>
          <a:stretch/>
        </p:blipFill>
        <p:spPr bwMode="auto">
          <a:xfrm>
            <a:off x="6168540" y="2636912"/>
            <a:ext cx="2711576" cy="99335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vermax\Produkty\AUDIO\ActiveSound-1.1\Zdjęcia\OV-ActiveSound-11_SwimmBud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84986" y="4015074"/>
            <a:ext cx="741753" cy="518946"/>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Overmax\Produkty\AUDIO\ActiveSound-1.1\Zdjęcia\OV-ActiveSound-11_RunBuds.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65371" y="4240482"/>
            <a:ext cx="1371696" cy="2971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55776" y="5876738"/>
            <a:ext cx="6096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51921" y="5930641"/>
            <a:ext cx="648072" cy="397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95086" y="5977933"/>
            <a:ext cx="604870" cy="302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567378" y="5888728"/>
            <a:ext cx="596910" cy="480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85299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PRODUKTY\AUDIO\OV-Soundboost 21\Soundboost21_foto\36612051_l(przeróbk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0" y="-1"/>
            <a:ext cx="9156878" cy="5318419"/>
          </a:xfrm>
          <a:prstGeom prst="rect">
            <a:avLst/>
          </a:prstGeom>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73216"/>
            <a:ext cx="8759575" cy="1338828"/>
          </a:xfrm>
          <a:prstGeom prst="rect">
            <a:avLst/>
          </a:prstGeom>
          <a:noFill/>
        </p:spPr>
        <p:txBody>
          <a:bodyPr wrap="square" numCol="3" spcCol="360000" rtlCol="0">
            <a:spAutoFit/>
          </a:bodyPr>
          <a:lstStyle/>
          <a:p>
            <a:r>
              <a:rPr lang="en-US" sz="900" b="1" dirty="0" err="1">
                <a:latin typeface="Klavika Regular" pitchFamily="34" charset="0"/>
              </a:rPr>
              <a:t>Soundboost</a:t>
            </a:r>
            <a:r>
              <a:rPr lang="en-US" sz="900" b="1" dirty="0">
                <a:latin typeface="Klavika Regular" pitchFamily="34" charset="0"/>
              </a:rPr>
              <a:t> 2.1 </a:t>
            </a:r>
            <a:r>
              <a:rPr lang="en-US" sz="900" dirty="0">
                <a:latin typeface="Klavika Regular" pitchFamily="34" charset="0"/>
              </a:rPr>
              <a:t>is wireless headphones that can be connected to variety of devices via Bluetooth 3.0. Thanks to the 500 </a:t>
            </a:r>
            <a:r>
              <a:rPr lang="en-US" sz="900" dirty="0" err="1">
                <a:latin typeface="Klavika Regular" pitchFamily="34" charset="0"/>
              </a:rPr>
              <a:t>mAh</a:t>
            </a:r>
            <a:r>
              <a:rPr lang="en-US" sz="900" dirty="0">
                <a:latin typeface="Klavika Regular" pitchFamily="34" charset="0"/>
              </a:rPr>
              <a:t> battery the device allows up to 10 h of continuous listening.  Additionally, the headphones have a built-in microphone, so you can make long calls - up to 6 hours without a break. The microSD card reader allows you to convert the headphones into an MP3 player, while the 40 mm </a:t>
            </a:r>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speaker </a:t>
            </a:r>
            <a:r>
              <a:rPr lang="en-US" sz="900" dirty="0">
                <a:latin typeface="Klavika Regular" pitchFamily="34" charset="0"/>
              </a:rPr>
              <a:t>provides high quality sound. Simply insert the card in order to enjoy the pure sound of your favorite music. </a:t>
            </a:r>
            <a:r>
              <a:rPr lang="en-US" sz="900" dirty="0" err="1">
                <a:latin typeface="Klavika Regular" pitchFamily="34" charset="0"/>
              </a:rPr>
              <a:t>Soundboost</a:t>
            </a:r>
            <a:r>
              <a:rPr lang="en-US" sz="900" dirty="0">
                <a:latin typeface="Klavika Regular" pitchFamily="34" charset="0"/>
              </a:rPr>
              <a:t> 2.1 is also equipped with a built-in FM radio, so that you can always listen to the latest hits. </a:t>
            </a:r>
            <a:r>
              <a:rPr lang="en-US" sz="900" dirty="0" smtClean="0">
                <a:latin typeface="Klavika Regular" pitchFamily="34" charset="0"/>
              </a:rPr>
              <a:t>The </a:t>
            </a:r>
            <a:r>
              <a:rPr lang="en-US" sz="900" dirty="0">
                <a:latin typeface="Klavika Regular" pitchFamily="34" charset="0"/>
              </a:rPr>
              <a:t>headphones come out in two fashionable color versions: black and white-blue ones. Another advantage is their folding design - thanks to the metal hinges the headphones are solid, but at the same </a:t>
            </a:r>
            <a:r>
              <a:rPr lang="en-US" sz="900" dirty="0" smtClean="0">
                <a:latin typeface="Klavika Regular" pitchFamily="34" charset="0"/>
              </a:rPr>
              <a:t>time</a:t>
            </a:r>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their </a:t>
            </a:r>
            <a:r>
              <a:rPr lang="en-US" sz="900" dirty="0">
                <a:latin typeface="Klavika Regular" pitchFamily="34" charset="0"/>
              </a:rPr>
              <a:t>modern design makes them elegant and slender. When folded, they easily fit your pocket. Moreover, their explicit switches make the operation of </a:t>
            </a:r>
            <a:r>
              <a:rPr lang="en-US" sz="900" dirty="0" err="1">
                <a:latin typeface="Klavika Regular" pitchFamily="34" charset="0"/>
              </a:rPr>
              <a:t>Soundboost</a:t>
            </a:r>
            <a:r>
              <a:rPr lang="en-US" sz="900" dirty="0">
                <a:latin typeface="Klavika Regular" pitchFamily="34" charset="0"/>
              </a:rPr>
              <a:t> 2.1 easy in all conditions.</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Light" pitchFamily="34" charset="0"/>
              </a:rPr>
              <a:t>sound</a:t>
            </a:r>
            <a:r>
              <a:rPr lang="pl-PL" sz="4000" dirty="0" err="1" smtClean="0">
                <a:latin typeface="Klavika Light" pitchFamily="34" charset="0"/>
              </a:rPr>
              <a:t>boost</a:t>
            </a:r>
            <a:r>
              <a:rPr lang="pl-PL" sz="4000" dirty="0" smtClean="0">
                <a:latin typeface="Klavika Regular" pitchFamily="34" charset="0"/>
              </a:rPr>
              <a:t> </a:t>
            </a:r>
            <a:r>
              <a:rPr lang="pl-PL" sz="4000" b="1" dirty="0">
                <a:latin typeface="Klavika Regular" pitchFamily="34" charset="0"/>
              </a:rPr>
              <a:t>2</a:t>
            </a:r>
            <a:r>
              <a:rPr lang="pl-PL" sz="4000" b="1" dirty="0" smtClean="0">
                <a:latin typeface="Klavika Regular" pitchFamily="34" charset="0"/>
              </a:rPr>
              <a:t>.1</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wireless</a:t>
            </a:r>
            <a:r>
              <a:rPr lang="pl-PL" sz="1200" dirty="0">
                <a:latin typeface="Klavika Regular" pitchFamily="34" charset="0"/>
              </a:rPr>
              <a:t> </a:t>
            </a:r>
            <a:r>
              <a:rPr lang="pl-PL" sz="1200" dirty="0" err="1">
                <a:latin typeface="Klavika Regular" pitchFamily="34" charset="0"/>
              </a:rPr>
              <a:t>headphones</a:t>
            </a:r>
            <a:r>
              <a:rPr lang="pl-PL" sz="1200" dirty="0">
                <a:latin typeface="Klavika Regular" pitchFamily="34" charset="0"/>
              </a:rPr>
              <a:t> </a:t>
            </a: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PRODUKTY\AUDIO\OV-Soundboost 21\Soundboost21_foto\white-blue\Soundboost21_(01)blue_p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17840" y="2267156"/>
            <a:ext cx="2118568" cy="2939053"/>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D:\PRODUKTY\AUDIO\OV-Soundboost 21\Soundboost21_foto\Soundboost-21black.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24310" y="2276872"/>
            <a:ext cx="2172395" cy="298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5509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204865"/>
            <a:ext cx="2804965"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1323439"/>
          </a:xfrm>
          <a:prstGeom prst="rect">
            <a:avLst/>
          </a:prstGeom>
          <a:noFill/>
        </p:spPr>
        <p:txBody>
          <a:bodyPr wrap="square" rtlCol="0">
            <a:spAutoFit/>
          </a:bodyPr>
          <a:lstStyle/>
          <a:p>
            <a:r>
              <a:rPr lang="pl-PL" sz="4000" b="1" dirty="0" err="1">
                <a:latin typeface="Klavika Regular" pitchFamily="34" charset="0"/>
              </a:rPr>
              <a:t>sound</a:t>
            </a:r>
            <a:r>
              <a:rPr lang="pl-PL" sz="4000" dirty="0" err="1">
                <a:latin typeface="Klavika Light" pitchFamily="34" charset="0"/>
              </a:rPr>
              <a:t>boost</a:t>
            </a:r>
            <a:r>
              <a:rPr lang="pl-PL" sz="4000" dirty="0">
                <a:latin typeface="Klavika Light" pitchFamily="34" charset="0"/>
              </a:rPr>
              <a:t> </a:t>
            </a:r>
            <a:r>
              <a:rPr lang="pl-PL" sz="4000" b="1" dirty="0">
                <a:latin typeface="Klavika Regular" pitchFamily="34" charset="0"/>
              </a:rPr>
              <a:t>2.1</a:t>
            </a:r>
          </a:p>
          <a:p>
            <a:r>
              <a:rPr lang="pl-PL" sz="4000" dirty="0" smtClean="0">
                <a:latin typeface="Klavika Light" pitchFamily="34" charset="0"/>
              </a:rPr>
              <a:t>o</a:t>
            </a:r>
            <a:endParaRPr lang="pl-PL" sz="4000" dirty="0">
              <a:latin typeface="Klavika Light"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wireless</a:t>
            </a:r>
            <a:r>
              <a:rPr lang="pl-PL" sz="1200" dirty="0">
                <a:latin typeface="Klavika Regular" pitchFamily="34" charset="0"/>
              </a:rPr>
              <a:t> </a:t>
            </a:r>
            <a:r>
              <a:rPr lang="pl-PL" sz="1200" dirty="0" err="1">
                <a:latin typeface="Klavika Regular" pitchFamily="34" charset="0"/>
              </a:rPr>
              <a:t>headphones</a:t>
            </a:r>
            <a:r>
              <a:rPr lang="pl-PL" sz="1200" dirty="0">
                <a:latin typeface="Klavika Regular" pitchFamily="34" charset="0"/>
              </a:rPr>
              <a:t> </a:t>
            </a: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1"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8933" b="-1"/>
          <a:stretch/>
        </p:blipFill>
        <p:spPr bwMode="auto">
          <a:xfrm>
            <a:off x="2987824" y="4506687"/>
            <a:ext cx="6059870" cy="48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87824" y="5035550"/>
            <a:ext cx="6059870" cy="41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059910" y="5603766"/>
            <a:ext cx="2057639" cy="40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9" name="Tabela 28"/>
          <p:cNvGraphicFramePr>
            <a:graphicFrameLocks noGrp="1"/>
          </p:cNvGraphicFramePr>
          <p:nvPr>
            <p:extLst>
              <p:ext uri="{D42A27DB-BD31-4B8C-83A1-F6EECF244321}">
                <p14:modId xmlns:p14="http://schemas.microsoft.com/office/powerpoint/2010/main" val="3769826788"/>
              </p:ext>
            </p:extLst>
          </p:nvPr>
        </p:nvGraphicFramePr>
        <p:xfrm>
          <a:off x="6156176" y="920303"/>
          <a:ext cx="2808312" cy="1525872"/>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headphones</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JACK </a:t>
                      </a:r>
                      <a:r>
                        <a:rPr lang="pl-PL" sz="1100" u="none" strike="noStrike" dirty="0" err="1" smtClean="0">
                          <a:effectLst/>
                          <a:latin typeface="Klavika Regular" pitchFamily="34" charset="0"/>
                        </a:rPr>
                        <a:t>cable</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en-US" sz="1100" u="none" strike="noStrike" dirty="0" smtClean="0">
                          <a:effectLst/>
                          <a:latin typeface="Klavika Regular" pitchFamily="34" charset="0"/>
                        </a:rPr>
                        <a:t>a USB cable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0" name="Prostokąt 29"/>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31" name="Prostokąt 30"/>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410" name="Picture 2" descr="D:\PRODUKTY\AUDIO\OV-Soundboost 21\Soundboost21_foto\Soundboost21_(03).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88224" y="2564904"/>
            <a:ext cx="2016907" cy="156912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a 10"/>
          <p:cNvGrpSpPr/>
          <p:nvPr/>
        </p:nvGrpSpPr>
        <p:grpSpPr>
          <a:xfrm>
            <a:off x="135399" y="1809426"/>
            <a:ext cx="2636401" cy="2339654"/>
            <a:chOff x="135399" y="1340768"/>
            <a:chExt cx="2636401" cy="2339654"/>
          </a:xfrm>
        </p:grpSpPr>
        <p:pic>
          <p:nvPicPr>
            <p:cNvPr id="33" name="Picture 3" descr="D:\PRODUKTY\AUDIO\OV-Soundboost 21\Soundboost21_foto\white-blue\Soundboost21_(01)blue_pr.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13632" y="1340768"/>
              <a:ext cx="1658168" cy="23003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PRODUKTY\AUDIO\OV-Soundboost 21\Soundboost21_foto\Soundboost-21black.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5399" y="1340768"/>
              <a:ext cx="1700297" cy="2339654"/>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5" name="Tabela 34"/>
          <p:cNvGraphicFramePr>
            <a:graphicFrameLocks noGrp="1"/>
          </p:cNvGraphicFramePr>
          <p:nvPr>
            <p:extLst>
              <p:ext uri="{D42A27DB-BD31-4B8C-83A1-F6EECF244321}">
                <p14:modId xmlns:p14="http://schemas.microsoft.com/office/powerpoint/2010/main" val="3118795242"/>
              </p:ext>
            </p:extLst>
          </p:nvPr>
        </p:nvGraphicFramePr>
        <p:xfrm>
          <a:off x="3038363" y="884530"/>
          <a:ext cx="2901790" cy="3857935"/>
        </p:xfrm>
        <a:graphic>
          <a:graphicData uri="http://schemas.openxmlformats.org/drawingml/2006/table">
            <a:tbl>
              <a:tblPr bandRow="1">
                <a:tableStyleId>{073A0DAA-6AF3-43AB-8588-CEC1D06C72B9}</a:tableStyleId>
              </a:tblPr>
              <a:tblGrid>
                <a:gridCol w="1960882"/>
                <a:gridCol w="940908"/>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Frequency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2.402GHZ-2.480GHZ</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chemeClr val="dk1"/>
                          </a:solidFill>
                          <a:effectLst/>
                          <a:latin typeface="Klavika Regular" pitchFamily="34" charset="0"/>
                        </a:rPr>
                        <a:t>Signal 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10 </a:t>
                      </a:r>
                      <a:r>
                        <a:rPr lang="pl-PL" sz="1100" b="1" u="none" strike="noStrike" dirty="0" err="1" smtClean="0">
                          <a:effectLst/>
                          <a:latin typeface="Klavika Regular" pitchFamily="34" charset="0"/>
                        </a:rPr>
                        <a:t>meters</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channels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900" b="1" i="0" u="none" strike="noStrike" dirty="0" smtClean="0">
                          <a:solidFill>
                            <a:srgbClr val="000000"/>
                          </a:solidFill>
                          <a:effectLst/>
                          <a:latin typeface="Klavika Regular" pitchFamily="34" charset="0"/>
                        </a:rPr>
                        <a:t>79 </a:t>
                      </a:r>
                      <a:r>
                        <a:rPr lang="pl-PL" sz="900" b="1" i="0" u="none" strike="noStrike" dirty="0" err="1" smtClean="0">
                          <a:solidFill>
                            <a:srgbClr val="000000"/>
                          </a:solidFill>
                          <a:effectLst/>
                          <a:latin typeface="Klavika Regular" pitchFamily="34" charset="0"/>
                        </a:rPr>
                        <a:t>channels</a:t>
                      </a:r>
                      <a:r>
                        <a:rPr lang="pl-PL" sz="900" b="1" i="0" u="none" strike="noStrike" dirty="0" smtClean="0">
                          <a:solidFill>
                            <a:srgbClr val="000000"/>
                          </a:solidFill>
                          <a:effectLst/>
                          <a:latin typeface="Klavika Regular" pitchFamily="34" charset="0"/>
                        </a:rPr>
                        <a:t> 1MHz</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Frequency</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response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20HZ-20KHz</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SNR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80 </a:t>
                      </a:r>
                      <a:r>
                        <a:rPr lang="pl-PL" sz="1100" b="1" i="0" u="none" strike="noStrike" dirty="0" err="1" smtClean="0">
                          <a:solidFill>
                            <a:srgbClr val="000000"/>
                          </a:solidFill>
                          <a:effectLst/>
                          <a:latin typeface="Klavika Regular" pitchFamily="34" charset="0"/>
                        </a:rPr>
                        <a:t>dB</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power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output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2*10mW</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500 </a:t>
                      </a:r>
                      <a:r>
                        <a:rPr lang="pl-PL" sz="1100" b="1" i="0" u="none" strike="noStrike" dirty="0" err="1" smtClean="0">
                          <a:solidFill>
                            <a:srgbClr val="000000"/>
                          </a:solidFill>
                          <a:effectLst/>
                          <a:latin typeface="Klavika Regular" pitchFamily="34" charset="0"/>
                        </a:rPr>
                        <a:t>mAh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MicroSD card reader up to 32GB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Call </a:t>
                      </a:r>
                      <a:r>
                        <a:rPr lang="pl-PL" sz="1100" b="0" i="0" u="none" strike="noStrike" baseline="0" dirty="0" err="1" smtClean="0">
                          <a:solidFill>
                            <a:schemeClr val="dk1"/>
                          </a:solidFill>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6 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Standby</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200 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charging</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2-3 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black</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white-blue</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5315113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la\Documents\Zdjęcia z Fotoli\28413094_ml(przeróbka).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 y="18426"/>
            <a:ext cx="9144001" cy="6578926"/>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1" y="5512722"/>
            <a:ext cx="7984987"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7342194" cy="769441"/>
          </a:xfrm>
          <a:prstGeom prst="rect">
            <a:avLst/>
          </a:prstGeom>
          <a:noFill/>
        </p:spPr>
        <p:txBody>
          <a:bodyPr wrap="square" rtlCol="0">
            <a:spAutoFit/>
          </a:bodyPr>
          <a:lstStyle/>
          <a:p>
            <a:r>
              <a:rPr lang="pl-PL" sz="4400" b="1" dirty="0" smtClean="0">
                <a:latin typeface="Klavika Light" pitchFamily="34" charset="0"/>
              </a:rPr>
              <a:t>09</a:t>
            </a:r>
            <a:r>
              <a:rPr lang="pl-PL" sz="4400" dirty="0" smtClean="0">
                <a:latin typeface="Klavika Light" pitchFamily="34" charset="0"/>
              </a:rPr>
              <a:t>. products </a:t>
            </a:r>
            <a:r>
              <a:rPr lang="pl-PL" sz="4400" dirty="0">
                <a:latin typeface="Klavika Light" pitchFamily="34" charset="0"/>
              </a:rPr>
              <a:t>for </a:t>
            </a:r>
            <a:r>
              <a:rPr lang="pl-PL" sz="4400" dirty="0" err="1">
                <a:latin typeface="Klavika Light" pitchFamily="34" charset="0"/>
              </a:rPr>
              <a:t>children</a:t>
            </a:r>
            <a:endParaRPr lang="pl-PL" sz="4400" b="1" dirty="0">
              <a:latin typeface="Klavika Regular" pitchFamily="34" charset="0"/>
            </a:endParaRPr>
          </a:p>
        </p:txBody>
      </p:sp>
    </p:spTree>
    <p:extLst>
      <p:ext uri="{BB962C8B-B14F-4D97-AF65-F5344CB8AC3E}">
        <p14:creationId xmlns:p14="http://schemas.microsoft.com/office/powerpoint/2010/main" val="37108431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PRODUKTY\AUDIO\Soundboost Junior\Soundboost Junior foto\21681022_ml(przeróbk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56879" cy="5301209"/>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45224"/>
            <a:ext cx="8759575" cy="1338828"/>
          </a:xfrm>
          <a:prstGeom prst="rect">
            <a:avLst/>
          </a:prstGeom>
          <a:noFill/>
        </p:spPr>
        <p:txBody>
          <a:bodyPr wrap="square" numCol="3" spcCol="360000" rtlCol="0">
            <a:spAutoFit/>
          </a:bodyPr>
          <a:lstStyle/>
          <a:p>
            <a:r>
              <a:rPr lang="en-US" sz="900" b="1" dirty="0" err="1">
                <a:latin typeface="Klavika Regular" pitchFamily="34" charset="0"/>
              </a:rPr>
              <a:t>Soundboost</a:t>
            </a:r>
            <a:r>
              <a:rPr lang="en-US" sz="900" b="1" dirty="0">
                <a:latin typeface="Klavika Regular" pitchFamily="34" charset="0"/>
              </a:rPr>
              <a:t> Junior </a:t>
            </a:r>
            <a:r>
              <a:rPr lang="en-US" sz="900" dirty="0">
                <a:latin typeface="Klavika Regular" pitchFamily="34" charset="0"/>
              </a:rPr>
              <a:t>are comfortable Hi-Fi Headphones for children, compatible with all devices – MP3 players, tablets, smartphones and laptops. The headphones are made of soft materials in trendy colors. They have rotating foam ear pads and adjustable headband ensuring comfortable use for a long time. Included with </a:t>
            </a:r>
            <a:r>
              <a:rPr lang="en-US" sz="900" dirty="0" err="1">
                <a:latin typeface="Klavika Regular" pitchFamily="34" charset="0"/>
              </a:rPr>
              <a:t>Soundboost</a:t>
            </a:r>
            <a:r>
              <a:rPr lang="en-US" sz="900" dirty="0">
                <a:latin typeface="Klavika Regular" pitchFamily="34" charset="0"/>
              </a:rPr>
              <a:t> Junior Headphones are: a compact MP3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player </a:t>
            </a:r>
            <a:r>
              <a:rPr lang="en-US" sz="900" dirty="0">
                <a:latin typeface="Klavika Regular" pitchFamily="34" charset="0"/>
              </a:rPr>
              <a:t>supporting the most popular music formats </a:t>
            </a:r>
            <a:endParaRPr lang="pl-PL" sz="900" dirty="0">
              <a:latin typeface="Klavika Regular" pitchFamily="34" charset="0"/>
            </a:endParaRPr>
          </a:p>
          <a:p>
            <a:r>
              <a:rPr lang="en-US" sz="900" dirty="0" smtClean="0">
                <a:latin typeface="Klavika Regular" pitchFamily="34" charset="0"/>
              </a:rPr>
              <a:t>(</a:t>
            </a:r>
            <a:r>
              <a:rPr lang="en-US" sz="900" dirty="0">
                <a:latin typeface="Klavika Regular" pitchFamily="34" charset="0"/>
              </a:rPr>
              <a:t>MP3 and WMA) and 8 GB memory card that allows you to store several hundred songs. The powerful battery of the player provides up to 10h of music playing</a:t>
            </a:r>
            <a:r>
              <a:rPr lang="en-US" sz="900" dirty="0" smtClean="0">
                <a:latin typeface="Klavika Regular" pitchFamily="34" charset="0"/>
              </a:rPr>
              <a:t>!</a:t>
            </a:r>
            <a:r>
              <a:rPr lang="pl-PL" sz="900" dirty="0" smtClean="0">
                <a:latin typeface="Klavika Regular" pitchFamily="34" charset="0"/>
              </a:rPr>
              <a:t> </a:t>
            </a:r>
            <a:r>
              <a:rPr lang="en-US" sz="900" dirty="0" err="1">
                <a:latin typeface="Klavika Regular" pitchFamily="34" charset="0"/>
              </a:rPr>
              <a:t>Soundboost</a:t>
            </a:r>
            <a:r>
              <a:rPr lang="en-US" sz="900" dirty="0">
                <a:latin typeface="Klavika Regular" pitchFamily="34" charset="0"/>
              </a:rPr>
              <a:t> Junior headphones are available in two fashionable color versions, so you can match them with your child's preferences or other accessories.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Thanks </a:t>
            </a:r>
            <a:r>
              <a:rPr lang="en-US" sz="900" dirty="0">
                <a:latin typeface="Klavika Regular" pitchFamily="34" charset="0"/>
              </a:rPr>
              <a:t>to its foam components the headphones are designed in a way to ensure the youngest users maximum comfort and safety.</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Light" pitchFamily="34" charset="0"/>
              </a:rPr>
              <a:t>sound</a:t>
            </a:r>
            <a:r>
              <a:rPr lang="pl-PL" sz="4000" dirty="0" err="1" smtClean="0">
                <a:latin typeface="Klavika Light" pitchFamily="34" charset="0"/>
              </a:rPr>
              <a:t>boost</a:t>
            </a:r>
            <a:r>
              <a:rPr lang="pl-PL" sz="4000" dirty="0" smtClean="0">
                <a:latin typeface="Klavika Regular" pitchFamily="34" charset="0"/>
              </a:rPr>
              <a:t> </a:t>
            </a:r>
            <a:r>
              <a:rPr lang="pl-PL" sz="4000" b="1" dirty="0" smtClean="0">
                <a:latin typeface="Klavika Regular" pitchFamily="34" charset="0"/>
              </a:rPr>
              <a:t>junior</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a:latin typeface="Klavika Regular" pitchFamily="34" charset="0"/>
              </a:rPr>
              <a:t>Hi-Fi </a:t>
            </a:r>
            <a:r>
              <a:rPr lang="pl-PL" sz="1200" dirty="0" err="1">
                <a:latin typeface="Klavika Regular" pitchFamily="34" charset="0"/>
              </a:rPr>
              <a:t>Headphones</a:t>
            </a:r>
            <a:r>
              <a:rPr lang="pl-PL" sz="1200" dirty="0">
                <a:latin typeface="Klavika Regular" pitchFamily="34" charset="0"/>
              </a:rPr>
              <a:t> </a:t>
            </a: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a 1"/>
          <p:cNvGrpSpPr/>
          <p:nvPr/>
        </p:nvGrpSpPr>
        <p:grpSpPr>
          <a:xfrm>
            <a:off x="5580112" y="1925558"/>
            <a:ext cx="3342724" cy="3283189"/>
            <a:chOff x="5497914" y="1844824"/>
            <a:chExt cx="3424922" cy="3363923"/>
          </a:xfrm>
        </p:grpSpPr>
        <p:pic>
          <p:nvPicPr>
            <p:cNvPr id="19462" name="Picture 6" descr="D:\PRODUKTY\AUDIO\Soundboost Junior\Soundboost Junior foto\SoundboostJunior_blue0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48797" y="1860525"/>
              <a:ext cx="2774039" cy="3348222"/>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D:\PRODUKTY\AUDIO\Soundboost Junior\Soundboost Junior foto\SoundboostJunior_purple04.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97914" y="1844824"/>
              <a:ext cx="2773688" cy="33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150120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204865"/>
            <a:ext cx="2804965"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1323439"/>
          </a:xfrm>
          <a:prstGeom prst="rect">
            <a:avLst/>
          </a:prstGeom>
          <a:noFill/>
        </p:spPr>
        <p:txBody>
          <a:bodyPr wrap="square" rtlCol="0">
            <a:spAutoFit/>
          </a:bodyPr>
          <a:lstStyle/>
          <a:p>
            <a:r>
              <a:rPr lang="pl-PL" sz="4000" b="1" dirty="0" err="1">
                <a:latin typeface="Klavika Regular" pitchFamily="34" charset="0"/>
              </a:rPr>
              <a:t>sound</a:t>
            </a:r>
            <a:r>
              <a:rPr lang="pl-PL" sz="4000" dirty="0" err="1">
                <a:latin typeface="Klavika Light" pitchFamily="34" charset="0"/>
              </a:rPr>
              <a:t>boost</a:t>
            </a:r>
            <a:r>
              <a:rPr lang="pl-PL" sz="4000" dirty="0">
                <a:latin typeface="Klavika Light" pitchFamily="34" charset="0"/>
              </a:rPr>
              <a:t> </a:t>
            </a:r>
            <a:r>
              <a:rPr lang="pl-PL" sz="4000" b="1" dirty="0" smtClean="0">
                <a:latin typeface="Klavika Regular" pitchFamily="34" charset="0"/>
              </a:rPr>
              <a:t>junior</a:t>
            </a:r>
            <a:endParaRPr lang="pl-PL" sz="4000" b="1" dirty="0">
              <a:latin typeface="Klavika Regular" pitchFamily="34" charset="0"/>
            </a:endParaRPr>
          </a:p>
          <a:p>
            <a:r>
              <a:rPr lang="pl-PL" sz="4000" dirty="0" smtClean="0">
                <a:latin typeface="Klavika Light" pitchFamily="34" charset="0"/>
              </a:rPr>
              <a:t>o</a:t>
            </a:r>
            <a:endParaRPr lang="pl-PL" sz="4000" dirty="0">
              <a:latin typeface="Klavika Light"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a:latin typeface="Klavika Regular" pitchFamily="34" charset="0"/>
              </a:rPr>
              <a:t>Hi-Fi </a:t>
            </a:r>
            <a:r>
              <a:rPr lang="pl-PL" sz="1200" dirty="0" err="1">
                <a:latin typeface="Klavika Regular" pitchFamily="34" charset="0"/>
              </a:rPr>
              <a:t>Headphones</a:t>
            </a:r>
            <a:r>
              <a:rPr lang="pl-PL" sz="1200" dirty="0">
                <a:latin typeface="Klavika Regular" pitchFamily="34" charset="0"/>
              </a:rPr>
              <a:t> </a:t>
            </a: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6"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9" name="Tabela 28"/>
          <p:cNvGraphicFramePr>
            <a:graphicFrameLocks noGrp="1"/>
          </p:cNvGraphicFramePr>
          <p:nvPr>
            <p:extLst>
              <p:ext uri="{D42A27DB-BD31-4B8C-83A1-F6EECF244321}">
                <p14:modId xmlns:p14="http://schemas.microsoft.com/office/powerpoint/2010/main" val="1495402592"/>
              </p:ext>
            </p:extLst>
          </p:nvPr>
        </p:nvGraphicFramePr>
        <p:xfrm>
          <a:off x="6156176" y="920303"/>
          <a:ext cx="2808312" cy="1525872"/>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headphones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MP3 </a:t>
                      </a:r>
                      <a:r>
                        <a:rPr lang="pl-PL" sz="1100" u="none" strike="noStrike" dirty="0" err="1" smtClean="0">
                          <a:effectLst/>
                          <a:latin typeface="Klavika Regular" pitchFamily="34" charset="0"/>
                        </a:rPr>
                        <a:t>player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micro SD </a:t>
                      </a:r>
                      <a:r>
                        <a:rPr lang="pl-PL" sz="1100" u="none" strike="noStrike" dirty="0" err="1" smtClean="0">
                          <a:effectLst/>
                          <a:latin typeface="Klavika Regular" pitchFamily="34" charset="0"/>
                        </a:rPr>
                        <a:t>card</a:t>
                      </a:r>
                      <a:r>
                        <a:rPr lang="pl-PL" sz="1100" u="none" strike="noStrike" dirty="0" smtClean="0">
                          <a:effectLst/>
                          <a:latin typeface="Klavika Regular" pitchFamily="34" charset="0"/>
                        </a:rPr>
                        <a:t> 8 GB</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0" name="Prostokąt 29"/>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31" name="Prostokąt 30"/>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graphicFrame>
        <p:nvGraphicFramePr>
          <p:cNvPr id="35" name="Tabela 34"/>
          <p:cNvGraphicFramePr>
            <a:graphicFrameLocks noGrp="1"/>
          </p:cNvGraphicFramePr>
          <p:nvPr>
            <p:extLst>
              <p:ext uri="{D42A27DB-BD31-4B8C-83A1-F6EECF244321}">
                <p14:modId xmlns:p14="http://schemas.microsoft.com/office/powerpoint/2010/main" val="2188529692"/>
              </p:ext>
            </p:extLst>
          </p:nvPr>
        </p:nvGraphicFramePr>
        <p:xfrm>
          <a:off x="3038363" y="884530"/>
          <a:ext cx="2901790" cy="3580979"/>
        </p:xfrm>
        <a:graphic>
          <a:graphicData uri="http://schemas.openxmlformats.org/drawingml/2006/table">
            <a:tbl>
              <a:tblPr bandRow="1">
                <a:tableStyleId>{073A0DAA-6AF3-43AB-8588-CEC1D06C72B9}</a:tableStyleId>
              </a:tblPr>
              <a:tblGrid>
                <a:gridCol w="1960882"/>
                <a:gridCol w="940908"/>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Frequency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t-BR" sz="1100" b="1" i="0" u="none" strike="noStrike" dirty="0" smtClean="0">
                          <a:solidFill>
                            <a:srgbClr val="000000"/>
                          </a:solidFill>
                          <a:effectLst/>
                          <a:latin typeface="Klavika Regular" pitchFamily="34" charset="0"/>
                        </a:rPr>
                        <a:t>20 do 20 000 Hz</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chemeClr val="dk1"/>
                          </a:solidFill>
                          <a:effectLst/>
                          <a:latin typeface="Klavika Regular" pitchFamily="34" charset="0"/>
                        </a:rPr>
                        <a:t>sensitivity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110 </a:t>
                      </a:r>
                      <a:r>
                        <a:rPr lang="pl-PL" sz="1100" b="1" u="none" strike="noStrike" dirty="0" err="1" smtClean="0">
                          <a:effectLst/>
                          <a:latin typeface="Klavika Regular" pitchFamily="34" charset="0"/>
                        </a:rPr>
                        <a:t>dB</a:t>
                      </a:r>
                      <a:r>
                        <a:rPr lang="pl-PL" sz="1100" b="1" u="none" strike="noStrike" dirty="0" smtClean="0">
                          <a:effectLst/>
                          <a:latin typeface="Klavika Regular" pitchFamily="34" charset="0"/>
                        </a:rPr>
                        <a:t> +- 3dB</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speaker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30 mm</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Cable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1,5m </a:t>
                      </a:r>
                      <a:r>
                        <a:rPr lang="pl-PL" sz="1100" b="1" i="0" u="none" strike="noStrike" dirty="0" err="1" smtClean="0">
                          <a:solidFill>
                            <a:srgbClr val="000000"/>
                          </a:solidFill>
                          <a:effectLst/>
                          <a:latin typeface="Klavika Regular" pitchFamily="34" charset="0"/>
                        </a:rPr>
                        <a:t>cable</a:t>
                      </a:r>
                      <a:r>
                        <a:rPr lang="pl-PL" sz="1100" b="1" i="0" u="none" strike="noStrike" dirty="0" smtClean="0">
                          <a:solidFill>
                            <a:srgbClr val="000000"/>
                          </a:solidFill>
                          <a:effectLst/>
                          <a:latin typeface="Klavika Regular" pitchFamily="34" charset="0"/>
                        </a:rPr>
                        <a:t> Jack (3,5 mm)</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SNR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110 </a:t>
                      </a:r>
                      <a:r>
                        <a:rPr lang="pl-PL" sz="1100" b="1" i="0" u="none" strike="noStrike" dirty="0" err="1" smtClean="0">
                          <a:solidFill>
                            <a:srgbClr val="000000"/>
                          </a:solidFill>
                          <a:effectLst/>
                          <a:latin typeface="Klavika Regular" pitchFamily="34" charset="0"/>
                        </a:rPr>
                        <a:t>dB</a:t>
                      </a:r>
                      <a:r>
                        <a:rPr lang="pl-PL" sz="1100" b="1" i="0" u="none" strike="noStrike" dirty="0" smtClean="0">
                          <a:solidFill>
                            <a:srgbClr val="000000"/>
                          </a:solidFill>
                          <a:effectLst/>
                          <a:latin typeface="Klavika Regular" pitchFamily="34" charset="0"/>
                        </a:rPr>
                        <a:t> +- 3 </a:t>
                      </a:r>
                      <a:r>
                        <a:rPr lang="pl-PL" sz="1100" b="1" i="0" u="none" strike="noStrike" dirty="0" err="1" smtClean="0">
                          <a:solidFill>
                            <a:srgbClr val="000000"/>
                          </a:solidFill>
                          <a:effectLst/>
                          <a:latin typeface="Klavika Regular" pitchFamily="34" charset="0"/>
                        </a:rPr>
                        <a:t>dB</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Audio</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MP3 &amp; WMA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Soft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finishing</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elements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Adjustable </a:t>
                      </a:r>
                      <a:r>
                        <a:rPr lang="pl-PL" sz="1100" b="0" i="0" u="none" strike="noStrike" dirty="0" err="1" smtClean="0">
                          <a:solidFill>
                            <a:srgbClr val="000000"/>
                          </a:solidFill>
                          <a:effectLst/>
                          <a:latin typeface="Klavika Regular" pitchFamily="34" charset="0"/>
                        </a:rPr>
                        <a:t>headband</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Player MP3 &amp; WMA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P</a:t>
                      </a:r>
                      <a:r>
                        <a:rPr lang="pl-PL" sz="1100" b="0" i="0" u="none" strike="noStrike" dirty="0" err="1" smtClean="0">
                          <a:solidFill>
                            <a:srgbClr val="000000"/>
                          </a:solidFill>
                          <a:effectLst/>
                          <a:latin typeface="Klavika Regular" pitchFamily="34" charset="0"/>
                        </a:rPr>
                        <a:t>ossibility</a:t>
                      </a:r>
                      <a:r>
                        <a:rPr lang="pl-PL" sz="1100" b="0" i="0" u="none" strike="noStrike" dirty="0" smtClean="0">
                          <a:solidFill>
                            <a:srgbClr val="000000"/>
                          </a:solidFill>
                          <a:effectLst/>
                          <a:latin typeface="Klavika Regular" pitchFamily="34" charset="0"/>
                        </a:rPr>
                        <a:t> of </a:t>
                      </a:r>
                      <a:r>
                        <a:rPr lang="pl-PL" sz="1100" b="0" i="0" u="none" strike="noStrike" dirty="0" err="1" smtClean="0">
                          <a:solidFill>
                            <a:srgbClr val="000000"/>
                          </a:solidFill>
                          <a:effectLst/>
                          <a:latin typeface="Klavika Regular" pitchFamily="34" charset="0"/>
                        </a:rPr>
                        <a:t>submission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blue</a:t>
                      </a:r>
                      <a:r>
                        <a:rPr lang="pl-PL" sz="1100" b="1" i="0" u="none" strike="noStrike" dirty="0" smtClean="0">
                          <a:solidFill>
                            <a:srgbClr val="000000"/>
                          </a:solidFill>
                          <a:effectLst/>
                          <a:latin typeface="Klavika Regular" pitchFamily="34" charset="0"/>
                        </a:rPr>
                        <a:t>, Purple</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8435" name="Picture 3" descr="D:\PRODUKTY\AUDIO\Soundboost Junior\Soundboost Junior foto\SoundboostJunior_PR\MP3_03pink_P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928149">
            <a:off x="7449921" y="2703350"/>
            <a:ext cx="1545474" cy="139969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D:\PRODUKTY\AUDIO\Soundboost Junior\Soundboost Junior foto\SoundboostJunior_PR\MP3_01blue_PR.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244066">
            <a:off x="6214717" y="2672421"/>
            <a:ext cx="1545475" cy="1363022"/>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D:\PRODUKTY\AUDIO\Soundboost Junior\Soundboost Junior foto\SoundboostJunior_PR\SoundboostJunior_blue04_PR.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9006" y="1268760"/>
            <a:ext cx="2213361" cy="2669380"/>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D:\PRODUKTY\AUDIO\Soundboost Junior\Soundboost Junior foto\SoundboostJunior_PR\SoundboostJunior_blue01_PR.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1560" y="4158058"/>
            <a:ext cx="623429" cy="1490639"/>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D:\PRODUKTY\AUDIO\Soundboost Junior\Soundboost Junior foto\SoundboostJunior_PR\SoundboostJunior_purple01_PR.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24286" y="4170609"/>
            <a:ext cx="620323" cy="149063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a 7"/>
          <p:cNvGrpSpPr/>
          <p:nvPr/>
        </p:nvGrpSpPr>
        <p:grpSpPr>
          <a:xfrm>
            <a:off x="2959275" y="4538281"/>
            <a:ext cx="6357906" cy="915413"/>
            <a:chOff x="2959275" y="4538281"/>
            <a:chExt cx="6357906" cy="915413"/>
          </a:xfrm>
        </p:grpSpPr>
        <p:pic>
          <p:nvPicPr>
            <p:cNvPr id="18434"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059832" y="4566594"/>
              <a:ext cx="5796644" cy="80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Prostokąt 33"/>
            <p:cNvSpPr/>
            <p:nvPr/>
          </p:nvSpPr>
          <p:spPr>
            <a:xfrm>
              <a:off x="7984987" y="4538281"/>
              <a:ext cx="1019031" cy="614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p:cNvSpPr/>
            <p:nvPr/>
          </p:nvSpPr>
          <p:spPr>
            <a:xfrm>
              <a:off x="2959275" y="5084109"/>
              <a:ext cx="892645" cy="369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p:cNvSpPr txBox="1"/>
            <p:nvPr/>
          </p:nvSpPr>
          <p:spPr>
            <a:xfrm>
              <a:off x="3059832" y="4992029"/>
              <a:ext cx="636713" cy="461665"/>
            </a:xfrm>
            <a:prstGeom prst="rect">
              <a:avLst/>
            </a:prstGeom>
            <a:noFill/>
          </p:spPr>
          <p:txBody>
            <a:bodyPr wrap="none" rtlCol="0">
              <a:spAutoFit/>
            </a:bodyPr>
            <a:lstStyle/>
            <a:p>
              <a:r>
                <a:rPr lang="pl-PL" sz="2400" b="1" smtClean="0">
                  <a:latin typeface="Klavika Regular" panose="020B0506040000020004" pitchFamily="34" charset="0"/>
                </a:rPr>
                <a:t>age</a:t>
              </a:r>
              <a:endParaRPr lang="pl-PL" sz="2400" b="1" dirty="0">
                <a:latin typeface="Klavika Regular" panose="020B0506040000020004" pitchFamily="34" charset="0"/>
              </a:endParaRPr>
            </a:p>
          </p:txBody>
        </p:sp>
        <p:sp>
          <p:nvSpPr>
            <p:cNvPr id="33" name="pole tekstowe 32"/>
            <p:cNvSpPr txBox="1"/>
            <p:nvPr/>
          </p:nvSpPr>
          <p:spPr>
            <a:xfrm>
              <a:off x="7765153" y="4690734"/>
              <a:ext cx="1552028" cy="461665"/>
            </a:xfrm>
            <a:prstGeom prst="rect">
              <a:avLst/>
            </a:prstGeom>
            <a:noFill/>
          </p:spPr>
          <p:txBody>
            <a:bodyPr wrap="none" rtlCol="0">
              <a:spAutoFit/>
            </a:bodyPr>
            <a:lstStyle/>
            <a:p>
              <a:r>
                <a:rPr lang="pl-PL" sz="2400" b="1" dirty="0" smtClean="0">
                  <a:latin typeface="Klavika Regular" panose="020B0506040000020004" pitchFamily="34" charset="0"/>
                </a:rPr>
                <a:t>2 </a:t>
              </a:r>
              <a:r>
                <a:rPr lang="pl-PL" sz="2400" b="1" dirty="0" err="1" smtClean="0">
                  <a:latin typeface="Klavika Regular" panose="020B0506040000020004" pitchFamily="34" charset="0"/>
                </a:rPr>
                <a:t>colours</a:t>
              </a:r>
              <a:endParaRPr lang="pl-PL" sz="2400" b="1" dirty="0">
                <a:latin typeface="Klavika Regular" panose="020B0506040000020004" pitchFamily="34" charset="0"/>
              </a:endParaRPr>
            </a:p>
          </p:txBody>
        </p:sp>
      </p:grpSp>
    </p:spTree>
    <p:extLst>
      <p:ext uri="{BB962C8B-B14F-4D97-AF65-F5344CB8AC3E}">
        <p14:creationId xmlns:p14="http://schemas.microsoft.com/office/powerpoint/2010/main" val="150294567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PRODUKTY\FOR KIDS\IDOL 2.1\idol 21_foto\Idol21_PR\foto(Idol2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59855"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01208"/>
            <a:ext cx="8759575" cy="1615827"/>
          </a:xfrm>
          <a:prstGeom prst="rect">
            <a:avLst/>
          </a:prstGeom>
          <a:noFill/>
        </p:spPr>
        <p:txBody>
          <a:bodyPr wrap="square" numCol="3" spcCol="360000" rtlCol="0">
            <a:spAutoFit/>
          </a:bodyPr>
          <a:lstStyle/>
          <a:p>
            <a:r>
              <a:rPr lang="en-US" sz="900" dirty="0" err="1">
                <a:latin typeface="Klavika Regular" pitchFamily="34" charset="0"/>
              </a:rPr>
              <a:t>Overmax</a:t>
            </a:r>
            <a:r>
              <a:rPr lang="en-US" sz="900" dirty="0">
                <a:latin typeface="Klavika Regular" pitchFamily="34" charset="0"/>
              </a:rPr>
              <a:t> </a:t>
            </a:r>
            <a:r>
              <a:rPr lang="en-US" sz="900" b="1" dirty="0">
                <a:latin typeface="Klavika Regular" pitchFamily="34" charset="0"/>
              </a:rPr>
              <a:t>Idol 2.1 </a:t>
            </a:r>
            <a:r>
              <a:rPr lang="en-US" sz="900" dirty="0">
                <a:latin typeface="Klavika Regular" pitchFamily="34" charset="0"/>
              </a:rPr>
              <a:t>is a guarantee of incredible musical fun in the real karaoke atmosphere! The portable karaoke set is the ideal choice for both children and older music lovers. The product box contains 2 microphones allowing you to sing duets. A great number of interfaces provide the ability to play music from various audio sources. The Idol 2.1 set can be connected with:  SD card, memory stick, and a number </a:t>
            </a:r>
            <a:endParaRPr lang="pl-PL" sz="900" dirty="0" smtClean="0">
              <a:latin typeface="Klavika Regular" pitchFamily="34" charset="0"/>
            </a:endParaRPr>
          </a:p>
          <a:p>
            <a:r>
              <a:rPr lang="en-US" sz="900" dirty="0" smtClean="0">
                <a:latin typeface="Klavika Regular" pitchFamily="34" charset="0"/>
              </a:rPr>
              <a:t>of </a:t>
            </a:r>
            <a:r>
              <a:rPr lang="en-US" sz="900" dirty="0">
                <a:latin typeface="Klavika Regular" pitchFamily="34" charset="0"/>
              </a:rPr>
              <a:t>other devices (via AUX connector). Idol 2.1 can also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act </a:t>
            </a:r>
            <a:r>
              <a:rPr lang="en-US" sz="900" dirty="0">
                <a:latin typeface="Klavika Regular" pitchFamily="34" charset="0"/>
              </a:rPr>
              <a:t>as a Hi-Fi set. To provide even greater functionality the device is equipped with FM radio and Bluetooth module, allowing you to stream music directly from your tablet or smartphone. The whole set can be operated by the supplied remote control. </a:t>
            </a:r>
            <a:endParaRPr lang="pl-PL" sz="900" dirty="0" smtClean="0">
              <a:latin typeface="Klavika Regular" pitchFamily="34" charset="0"/>
            </a:endParaRPr>
          </a:p>
          <a:p>
            <a:r>
              <a:rPr lang="en-US" sz="900" dirty="0" smtClean="0">
                <a:latin typeface="Klavika Regular" pitchFamily="34" charset="0"/>
              </a:rPr>
              <a:t>The </a:t>
            </a:r>
            <a:r>
              <a:rPr lang="en-US" sz="900" dirty="0">
                <a:latin typeface="Klavika Regular" pitchFamily="34" charset="0"/>
              </a:rPr>
              <a:t>atmosphere of real karaoke party can be increased by the echo function, thanks to which young artists will </a:t>
            </a:r>
            <a:endParaRPr lang="pl-PL" sz="900" dirty="0" smtClean="0">
              <a:latin typeface="Klavika Regular" pitchFamily="34" charset="0"/>
            </a:endParaRPr>
          </a:p>
          <a:p>
            <a:r>
              <a:rPr lang="en-US" sz="900" dirty="0" smtClean="0">
                <a:latin typeface="Klavika Regular" pitchFamily="34" charset="0"/>
              </a:rPr>
              <a:t>feel </a:t>
            </a:r>
            <a:r>
              <a:rPr lang="en-US" sz="900" dirty="0">
                <a:latin typeface="Klavika Regular" pitchFamily="34" charset="0"/>
              </a:rPr>
              <a:t>like they are singing on a real stage. Additionally, Idol 2.1 enables you to turn on disco lighting effects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that </a:t>
            </a:r>
            <a:r>
              <a:rPr lang="en-US" sz="900" dirty="0">
                <a:latin typeface="Klavika Regular" pitchFamily="34" charset="0"/>
              </a:rPr>
              <a:t>will light up your home stage. Thanks to 1200 </a:t>
            </a:r>
            <a:r>
              <a:rPr lang="en-US" sz="900" dirty="0" err="1">
                <a:latin typeface="Klavika Regular" pitchFamily="34" charset="0"/>
              </a:rPr>
              <a:t>mAh</a:t>
            </a:r>
            <a:r>
              <a:rPr lang="en-US" sz="900" dirty="0">
                <a:latin typeface="Klavika Regular" pitchFamily="34" charset="0"/>
              </a:rPr>
              <a:t> battery (which is built into the speaker) you can throw the  karaoke party in any place you want. The Idol 2.1 karaoke set is available in two different color versions - black and silver.</a:t>
            </a:r>
          </a:p>
          <a:p>
            <a:r>
              <a:rPr lang="en-US" sz="900" dirty="0">
                <a:latin typeface="Klavika Regular" pitchFamily="34" charset="0"/>
              </a:rPr>
              <a:t>The set is also complemented with Android "I sing" app vouchers (ensuring free, three-month access to more than 1000 songs), and "Win life" ones (the app supports the most popular midi and </a:t>
            </a:r>
            <a:r>
              <a:rPr lang="en-US" sz="900" dirty="0" err="1">
                <a:latin typeface="Klavika Regular" pitchFamily="34" charset="0"/>
              </a:rPr>
              <a:t>krt</a:t>
            </a:r>
            <a:r>
              <a:rPr lang="en-US" sz="900" dirty="0">
                <a:latin typeface="Klavika Regular" pitchFamily="34" charset="0"/>
              </a:rPr>
              <a:t> files).</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a:latin typeface="Klavika Light" pitchFamily="34" charset="0"/>
              </a:rPr>
              <a:t>i</a:t>
            </a:r>
            <a:r>
              <a:rPr lang="pl-PL" sz="4000" dirty="0" smtClean="0">
                <a:latin typeface="Klavika Light" pitchFamily="34" charset="0"/>
              </a:rPr>
              <a:t>dol </a:t>
            </a:r>
            <a:r>
              <a:rPr lang="pl-PL" sz="4000" b="1" dirty="0" smtClean="0">
                <a:latin typeface="Klavika Light" pitchFamily="34" charset="0"/>
              </a:rPr>
              <a:t>2.1</a:t>
            </a:r>
            <a:endParaRPr lang="pl-PL" sz="4000" b="1" dirty="0">
              <a:latin typeface="Klavika Light"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karaoke</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142897"/>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8652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204864"/>
            <a:ext cx="280496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011114310"/>
              </p:ext>
            </p:extLst>
          </p:nvPr>
        </p:nvGraphicFramePr>
        <p:xfrm>
          <a:off x="3031162" y="908721"/>
          <a:ext cx="2865652" cy="3698711"/>
        </p:xfrm>
        <a:graphic>
          <a:graphicData uri="http://schemas.openxmlformats.org/drawingml/2006/table">
            <a:tbl>
              <a:tblPr bandRow="1">
                <a:tableStyleId>{073A0DAA-6AF3-43AB-8588-CEC1D06C72B9}</a:tableStyleId>
              </a:tblPr>
              <a:tblGrid>
                <a:gridCol w="1789095"/>
                <a:gridCol w="1076557"/>
              </a:tblGrid>
              <a:tr h="208187">
                <a:tc>
                  <a:txBody>
                    <a:bodyPr/>
                    <a:lstStyle/>
                    <a:p>
                      <a:pPr algn="l" fontAlgn="b"/>
                      <a:r>
                        <a:rPr lang="pl-PL" sz="1100" dirty="0" smtClean="0">
                          <a:effectLst/>
                          <a:latin typeface="+mn-lt"/>
                          <a:ea typeface="Calibri"/>
                          <a:cs typeface="Times New Roman"/>
                        </a:rPr>
                        <a:t> </a:t>
                      </a:r>
                      <a:r>
                        <a:rPr lang="pl-PL" sz="1100" b="0" dirty="0" err="1" smtClean="0">
                          <a:effectLst/>
                          <a:latin typeface="Klavika Regular" panose="020B0506040000020004" pitchFamily="34" charset="0"/>
                          <a:ea typeface="Calibri"/>
                          <a:cs typeface="Times New Roman"/>
                        </a:rPr>
                        <a:t>Easy</a:t>
                      </a:r>
                      <a:r>
                        <a:rPr lang="pl-PL" sz="1100" b="0" dirty="0" smtClean="0">
                          <a:effectLst/>
                          <a:latin typeface="Klavika Regular" panose="020B0506040000020004" pitchFamily="34" charset="0"/>
                          <a:ea typeface="Calibri"/>
                          <a:cs typeface="Times New Roman"/>
                        </a:rPr>
                        <a:t> setup</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Carrying</a:t>
                      </a:r>
                      <a:r>
                        <a:rPr lang="pl-PL" sz="1100" u="none" strike="noStrike" dirty="0" smtClean="0">
                          <a:effectLst/>
                          <a:latin typeface="Klavika Regular" pitchFamily="34" charset="0"/>
                        </a:rPr>
                        <a:t> handle</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Bluetooth</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Indicator</a:t>
                      </a:r>
                      <a:r>
                        <a:rPr lang="pl-PL" sz="1100" u="none" strike="noStrike" dirty="0" smtClean="0">
                          <a:effectLst/>
                          <a:latin typeface="Klavika Regular" pitchFamily="34" charset="0"/>
                        </a:rPr>
                        <a:t> LED</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Echo </a:t>
                      </a:r>
                      <a:r>
                        <a:rPr lang="pl-PL" sz="1100" u="none" strike="noStrike" dirty="0" err="1" smtClean="0">
                          <a:effectLst/>
                          <a:latin typeface="Klavika Regular" pitchFamily="34" charset="0"/>
                        </a:rPr>
                        <a:t>function</a:t>
                      </a:r>
                      <a:r>
                        <a:rPr lang="pl-PL" sz="1100" u="none" strike="noStrike" dirty="0" smtClean="0">
                          <a:effectLst/>
                          <a:latin typeface="Klavika Regular" pitchFamily="34" charset="0"/>
                        </a:rPr>
                        <a:t> (echo)</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Wireless </a:t>
                      </a:r>
                      <a:r>
                        <a:rPr lang="pl-PL" sz="1100" u="none" strike="noStrike" dirty="0" err="1" smtClean="0">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baseline="0" dirty="0" smtClean="0">
                          <a:solidFill>
                            <a:srgbClr val="000000"/>
                          </a:solidFill>
                          <a:effectLst/>
                          <a:latin typeface="Klavika Regular" pitchFamily="34" charset="0"/>
                        </a:rPr>
                        <a:t> to </a:t>
                      </a:r>
                      <a:r>
                        <a:rPr lang="pl-PL" sz="1100" b="1" i="0" u="none" strike="noStrike" dirty="0" smtClean="0">
                          <a:solidFill>
                            <a:srgbClr val="000000"/>
                          </a:solidFill>
                          <a:effectLst/>
                          <a:latin typeface="Klavika Regular" pitchFamily="34" charset="0"/>
                        </a:rPr>
                        <a:t>10 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Speakers</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 x 5W 4Ω (stereo)</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Frequency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100Hz – 20 KHz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AUX-In</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3,5 mm</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MIC-In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 x 5 mm/</a:t>
                      </a:r>
                      <a:r>
                        <a:rPr lang="pl-PL" sz="1100" b="1" u="none" strike="noStrike" dirty="0" err="1" smtClean="0">
                          <a:effectLst/>
                          <a:latin typeface="Klavika Regular" pitchFamily="34" charset="0"/>
                        </a:rPr>
                        <a:t>td</a:t>
                      </a:r>
                      <a:r>
                        <a:rPr lang="pl-PL" sz="1100" b="1" u="none" strike="noStrike" dirty="0" smtClean="0">
                          <a:effectLst/>
                          <a:latin typeface="Klavika Regular" pitchFamily="34" charset="0"/>
                        </a:rPr>
                        <a:t>&gt;</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FM radio</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MicroSD card support up to 32 GB</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Battery</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1500 </a:t>
                      </a:r>
                      <a:r>
                        <a:rPr lang="pl-PL" sz="1100" b="1" i="0" u="none" strike="noStrike" dirty="0" err="1" smtClean="0">
                          <a:solidFill>
                            <a:srgbClr val="000000"/>
                          </a:solidFill>
                          <a:effectLst/>
                          <a:latin typeface="Klavika Regular" pitchFamily="34" charset="0"/>
                        </a:rPr>
                        <a:t>mAh</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5h)</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60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Casing</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Plastic</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Silver-</a:t>
                      </a:r>
                      <a:r>
                        <a:rPr lang="pl-PL" sz="1100" b="1" i="0" u="none" strike="noStrike" dirty="0" err="1" smtClean="0">
                          <a:solidFill>
                            <a:srgbClr val="000000"/>
                          </a:solidFill>
                          <a:effectLst/>
                          <a:latin typeface="Klavika Regular" pitchFamily="34" charset="0"/>
                        </a:rPr>
                        <a:t>blue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black</a:t>
                      </a:r>
                      <a:r>
                        <a:rPr lang="pl-PL" sz="1100" b="1" i="0" u="none" strike="noStrike" dirty="0" smtClean="0">
                          <a:solidFill>
                            <a:srgbClr val="000000"/>
                          </a:solidFill>
                          <a:effectLst/>
                          <a:latin typeface="Klavika Regular" pitchFamily="34" charset="0"/>
                        </a:rPr>
                        <a:t>-red</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447290197"/>
              </p:ext>
            </p:extLst>
          </p:nvPr>
        </p:nvGraphicFramePr>
        <p:xfrm>
          <a:off x="6156176" y="920303"/>
          <a:ext cx="2808312" cy="1335138"/>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Karaoke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2 </a:t>
                      </a:r>
                      <a:r>
                        <a:rPr lang="pl-PL" sz="1100" u="none" strike="noStrike" dirty="0" err="1" smtClean="0">
                          <a:effectLst/>
                          <a:latin typeface="Klavika Regular" pitchFamily="34" charset="0"/>
                        </a:rPr>
                        <a:t>microphones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remote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control</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1188640" y="4534020"/>
            <a:ext cx="4352750" cy="461665"/>
          </a:xfrm>
          <a:prstGeom prst="rect">
            <a:avLst/>
          </a:prstGeom>
          <a:noFill/>
        </p:spPr>
        <p:txBody>
          <a:bodyPr wrap="square" rtlCol="0">
            <a:spAutoFit/>
          </a:bodyPr>
          <a:lstStyle/>
          <a:p>
            <a:pPr algn="ctr"/>
            <a:r>
              <a:rPr lang="pl-PL" sz="2400" dirty="0" smtClean="0">
                <a:latin typeface="Klavika Light" pitchFamily="34" charset="0"/>
              </a:rPr>
              <a:t>idol</a:t>
            </a:r>
            <a:r>
              <a:rPr lang="pl-PL" sz="2400" dirty="0" smtClean="0">
                <a:latin typeface="Klavika Regular" pitchFamily="34" charset="0"/>
              </a:rPr>
              <a:t> </a:t>
            </a:r>
            <a:r>
              <a:rPr lang="pl-PL" sz="2400" b="1" dirty="0" smtClean="0">
                <a:latin typeface="Klavika Light" pitchFamily="34" charset="0"/>
              </a:rPr>
              <a:t>2.1</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23554"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418918" y="5035400"/>
            <a:ext cx="5007493" cy="40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03648" y="5690761"/>
            <a:ext cx="845711" cy="83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25618" y="5865832"/>
            <a:ext cx="1276739"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85173" y="5782385"/>
            <a:ext cx="1719983" cy="65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descr="D:\PRODUKTY\FOR KIDS\IDOL 2.1\idol 21_foto\Idol21_03_blue_mic.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3528" y="1340768"/>
            <a:ext cx="1734067" cy="29829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a 11"/>
          <p:cNvGrpSpPr/>
          <p:nvPr/>
        </p:nvGrpSpPr>
        <p:grpSpPr>
          <a:xfrm>
            <a:off x="6228184" y="2564904"/>
            <a:ext cx="2647096" cy="1949434"/>
            <a:chOff x="6281388" y="2564904"/>
            <a:chExt cx="2647096" cy="1949434"/>
          </a:xfrm>
        </p:grpSpPr>
        <p:pic>
          <p:nvPicPr>
            <p:cNvPr id="23560" name="Picture 8" descr="D:\PRODUKTY\FOR KIDS\IDOL 2.1\idol 21_foto\Idol21_01.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81388" y="2564904"/>
              <a:ext cx="2235425" cy="19159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a 10"/>
            <p:cNvGrpSpPr/>
            <p:nvPr/>
          </p:nvGrpSpPr>
          <p:grpSpPr>
            <a:xfrm>
              <a:off x="8390112" y="2799801"/>
              <a:ext cx="538372" cy="1714537"/>
              <a:chOff x="8328027" y="2799801"/>
              <a:chExt cx="538372" cy="1714537"/>
            </a:xfrm>
          </p:grpSpPr>
          <p:pic>
            <p:nvPicPr>
              <p:cNvPr id="38" name="Picture 9" descr="D:\PRODUKTY\FOR KIDS\IDOL 2.1\idol 21_foto\OV-Idol21(x2)_Mic.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457221" y="2833276"/>
                <a:ext cx="409178" cy="1662189"/>
              </a:xfrm>
              <a:prstGeom prst="rect">
                <a:avLst/>
              </a:prstGeom>
              <a:extLst>
                <a:ext uri="{909E8E84-426E-40DD-AFC4-6F175D3DCCD1}">
                  <a14:hiddenFill xmlns:a14="http://schemas.microsoft.com/office/drawing/2010/main">
                    <a:solidFill>
                      <a:srgbClr val="FFFFFF"/>
                    </a:solidFill>
                  </a14:hiddenFill>
                </a:ext>
              </a:extLst>
            </p:spPr>
          </p:pic>
          <p:pic>
            <p:nvPicPr>
              <p:cNvPr id="23561" name="Picture 9" descr="D:\PRODUKTY\FOR KIDS\IDOL 2.1\idol 21_foto\OV-Idol21(x2)_Mic.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328027" y="2799801"/>
                <a:ext cx="422064" cy="1714537"/>
              </a:xfrm>
              <a:prstGeom prst="rect">
                <a:avLst/>
              </a:prstGeom>
              <a:extLst>
                <a:ext uri="{909E8E84-426E-40DD-AFC4-6F175D3DCCD1}">
                  <a14:hiddenFill xmlns:a14="http://schemas.microsoft.com/office/drawing/2010/main">
                    <a:solidFill>
                      <a:srgbClr val="FFFFFF"/>
                    </a:solidFill>
                  </a14:hiddenFill>
                </a:ext>
              </a:extLst>
            </p:spPr>
          </p:pic>
        </p:grpSp>
      </p:grpSp>
      <p:pic>
        <p:nvPicPr>
          <p:cNvPr id="23558" name="Picture 6" descr="D:\PRODUKTY\FOR KIDS\IDOL 2.1\idol 21_foto\Idol21_03_red_mic.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931301" y="1464639"/>
            <a:ext cx="1739432" cy="2974558"/>
          </a:xfrm>
          <a:prstGeom prst="rect">
            <a:avLst/>
          </a:prstGeom>
          <a:noFill/>
          <a:extLst>
            <a:ext uri="{909E8E84-426E-40DD-AFC4-6F175D3DCCD1}">
              <a14:hiddenFill xmlns:a14="http://schemas.microsoft.com/office/drawing/2010/main">
                <a:solidFill>
                  <a:srgbClr val="FFFFFF"/>
                </a:solidFill>
              </a14:hiddenFill>
            </a:ext>
          </a:extLst>
        </p:spPr>
      </p:pic>
      <p:sp>
        <p:nvSpPr>
          <p:cNvPr id="31" name="Prostokąt 30"/>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spTree>
    <p:extLst>
      <p:ext uri="{BB962C8B-B14F-4D97-AF65-F5344CB8AC3E}">
        <p14:creationId xmlns:p14="http://schemas.microsoft.com/office/powerpoint/2010/main" val="335505156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PRODUKTY\FOR KIDS\IDOL 3.1\foto_idol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56879" cy="5309455"/>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13573"/>
            <a:ext cx="8759575" cy="1615827"/>
          </a:xfrm>
          <a:prstGeom prst="rect">
            <a:avLst/>
          </a:prstGeom>
          <a:noFill/>
        </p:spPr>
        <p:txBody>
          <a:bodyPr wrap="square" numCol="3" spcCol="360000" rtlCol="0">
            <a:spAutoFit/>
          </a:bodyPr>
          <a:lstStyle/>
          <a:p>
            <a:r>
              <a:rPr lang="en-US" sz="900" b="1" dirty="0">
                <a:latin typeface="Klavika Regular" pitchFamily="34" charset="0"/>
              </a:rPr>
              <a:t>Idol 3.1 </a:t>
            </a:r>
            <a:r>
              <a:rPr lang="en-US" sz="900" dirty="0">
                <a:latin typeface="Klavika Regular" pitchFamily="34" charset="0"/>
              </a:rPr>
              <a:t>from </a:t>
            </a:r>
            <a:r>
              <a:rPr lang="en-US" sz="900" dirty="0" err="1">
                <a:latin typeface="Klavika Regular" pitchFamily="34" charset="0"/>
              </a:rPr>
              <a:t>Overmax</a:t>
            </a:r>
            <a:r>
              <a:rPr lang="en-US" sz="900" dirty="0">
                <a:latin typeface="Klavika Regular" pitchFamily="34" charset="0"/>
              </a:rPr>
              <a:t> supports your child's development through incredible musical fun! Portable karaoke set is a perfect choice for children aged 3 and up. The product box contains 2 microphones allowing you to sing duets. A great number of interfaces provide the ability to play music from various audio sources. The Idol 3.1 set can be connected with: SD card, </a:t>
            </a:r>
            <a:r>
              <a:rPr lang="en-US" sz="900" dirty="0" smtClean="0">
                <a:latin typeface="Klavika Regular" pitchFamily="34" charset="0"/>
              </a:rPr>
              <a:t>memory</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stick</a:t>
            </a:r>
            <a:r>
              <a:rPr lang="en-US" sz="900" dirty="0">
                <a:latin typeface="Klavika Regular" pitchFamily="34" charset="0"/>
              </a:rPr>
              <a:t>, and a number of other devices (via AUX </a:t>
            </a:r>
            <a:endParaRPr lang="pl-PL" sz="900" dirty="0">
              <a:latin typeface="Klavika Regular" pitchFamily="34" charset="0"/>
            </a:endParaRPr>
          </a:p>
          <a:p>
            <a:r>
              <a:rPr lang="en-US" sz="900" dirty="0" smtClean="0">
                <a:latin typeface="Klavika Regular" pitchFamily="34" charset="0"/>
              </a:rPr>
              <a:t>connector</a:t>
            </a:r>
            <a:r>
              <a:rPr lang="en-US" sz="900" dirty="0">
                <a:latin typeface="Klavika Regular" pitchFamily="34" charset="0"/>
              </a:rPr>
              <a:t>), and headphones (via mini Jack connector). Idol 2.1 can also act as a Hi-Fi set in a children's room. To provide even greater functionality the device is equipped with FM radio and Bluetooth module, allowing you to stream music directly from your tablet or smartphone. Young artists can also record their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performances </a:t>
            </a:r>
            <a:r>
              <a:rPr lang="en-US" sz="900" dirty="0">
                <a:latin typeface="Klavika Regular" pitchFamily="34" charset="0"/>
              </a:rPr>
              <a:t>and save them on a micro SD card. Idol 3.1 allows two-channel recording - the singing and the AUX or FM radio sound. </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a:latin typeface="Klavika Light" pitchFamily="34" charset="0"/>
              </a:rPr>
              <a:t>i</a:t>
            </a:r>
            <a:r>
              <a:rPr lang="pl-PL" sz="4000" dirty="0" smtClean="0">
                <a:latin typeface="Klavika Light" pitchFamily="34" charset="0"/>
              </a:rPr>
              <a:t>dol </a:t>
            </a:r>
            <a:r>
              <a:rPr lang="pl-PL" sz="4000" b="1" dirty="0" smtClean="0">
                <a:latin typeface="Klavika Light" pitchFamily="34" charset="0"/>
              </a:rPr>
              <a:t>3.1</a:t>
            </a:r>
            <a:endParaRPr lang="pl-PL" sz="4000" b="1" dirty="0">
              <a:latin typeface="Klavika Light"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Portable</a:t>
            </a:r>
            <a:r>
              <a:rPr lang="pl-PL" sz="1200" dirty="0">
                <a:latin typeface="Klavika Regular" pitchFamily="34" charset="0"/>
              </a:rPr>
              <a:t> karaoke set </a:t>
            </a: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451912"/>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354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PRODUKTY\SMARTFONY\Vertis 5001 YOU\V5001YOU_allegro\Fotolia_69498679_M_vertis5001you.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966" y="0"/>
            <a:ext cx="9181845"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17232"/>
            <a:ext cx="8759575" cy="1477328"/>
          </a:xfrm>
          <a:prstGeom prst="rect">
            <a:avLst/>
          </a:prstGeom>
          <a:noFill/>
        </p:spPr>
        <p:txBody>
          <a:bodyPr wrap="square" numCol="3" spcCol="360000" rtlCol="0">
            <a:spAutoFit/>
          </a:bodyPr>
          <a:lstStyle/>
          <a:p>
            <a:r>
              <a:rPr lang="en-US" sz="900" b="1" dirty="0">
                <a:latin typeface="Klavika Regular" pitchFamily="34" charset="0"/>
              </a:rPr>
              <a:t>Vertis 5001 You </a:t>
            </a:r>
            <a:r>
              <a:rPr lang="en-US" sz="900" dirty="0">
                <a:latin typeface="Klavika Regular" pitchFamily="34" charset="0"/>
              </a:rPr>
              <a:t>is a smartphone combining modern design, comfort of usage and high-resolution audio and camera. Due to implemented </a:t>
            </a:r>
            <a:r>
              <a:rPr lang="en-US" sz="900" b="1" dirty="0">
                <a:latin typeface="Klavika Regular" pitchFamily="34" charset="0"/>
              </a:rPr>
              <a:t>dual-core 2x 1,3 GHz processor</a:t>
            </a:r>
            <a:r>
              <a:rPr lang="en-US" sz="900" dirty="0">
                <a:latin typeface="Klavika Regular" pitchFamily="34" charset="0"/>
              </a:rPr>
              <a:t>, usage of Android 4.4 system and long-lasting </a:t>
            </a:r>
            <a:r>
              <a:rPr lang="en-US" sz="900" b="1" dirty="0">
                <a:latin typeface="Klavika Regular" pitchFamily="34" charset="0"/>
              </a:rPr>
              <a:t>2000 </a:t>
            </a:r>
            <a:r>
              <a:rPr lang="en-US" sz="900" b="1" dirty="0" err="1">
                <a:latin typeface="Klavika Regular" pitchFamily="34" charset="0"/>
              </a:rPr>
              <a:t>mAh</a:t>
            </a:r>
            <a:r>
              <a:rPr lang="en-US" sz="900" b="1" dirty="0">
                <a:latin typeface="Klavika Regular" pitchFamily="34" charset="0"/>
              </a:rPr>
              <a:t> battery  </a:t>
            </a:r>
            <a:r>
              <a:rPr lang="en-US" sz="900" dirty="0">
                <a:latin typeface="Klavika Regular" pitchFamily="34" charset="0"/>
              </a:rPr>
              <a:t>the phone will without any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complications </a:t>
            </a:r>
            <a:r>
              <a:rPr lang="en-US" sz="900" dirty="0">
                <a:latin typeface="Klavika Regular" pitchFamily="34" charset="0"/>
              </a:rPr>
              <a:t>provide simultaneous, multitasking performance for many hours. Additionally built-in </a:t>
            </a:r>
            <a:r>
              <a:rPr lang="en-US" sz="900" b="1" dirty="0">
                <a:latin typeface="Klavika Regular" pitchFamily="34" charset="0"/>
              </a:rPr>
              <a:t>3G modem</a:t>
            </a:r>
            <a:r>
              <a:rPr lang="en-US" sz="900" dirty="0">
                <a:latin typeface="Klavika Regular" pitchFamily="34" charset="0"/>
              </a:rPr>
              <a:t> and </a:t>
            </a:r>
            <a:r>
              <a:rPr lang="en-US" sz="900" b="1" dirty="0">
                <a:latin typeface="Klavika Regular" pitchFamily="34" charset="0"/>
              </a:rPr>
              <a:t>Wi-Fi</a:t>
            </a:r>
            <a:r>
              <a:rPr lang="en-US" sz="900" dirty="0">
                <a:latin typeface="Klavika Regular" pitchFamily="34" charset="0"/>
              </a:rPr>
              <a:t> will allow surfing the Internet in all places – at work, at home or on a journey.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Furthermore </a:t>
            </a:r>
            <a:r>
              <a:rPr lang="en-US" sz="900" b="1" dirty="0" err="1">
                <a:latin typeface="Klavika Regular" pitchFamily="34" charset="0"/>
              </a:rPr>
              <a:t>DualSim</a:t>
            </a:r>
            <a:r>
              <a:rPr lang="en-US" sz="900" b="1" dirty="0">
                <a:latin typeface="Klavika Regular" pitchFamily="34" charset="0"/>
              </a:rPr>
              <a:t> module </a:t>
            </a:r>
            <a:r>
              <a:rPr lang="en-US" sz="900" dirty="0">
                <a:latin typeface="Klavika Regular" pitchFamily="34" charset="0"/>
              </a:rPr>
              <a:t>will enable having private and  work phone numbers within just one device or using additional sim card slot to access the Internet.</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5001</a:t>
            </a:r>
            <a:r>
              <a:rPr lang="pl-PL" sz="4000" dirty="0" smtClean="0">
                <a:latin typeface="Klavika Regular" pitchFamily="34" charset="0"/>
              </a:rPr>
              <a:t> </a:t>
            </a:r>
            <a:r>
              <a:rPr lang="pl-PL" sz="4000" b="1" dirty="0" err="1" smtClean="0">
                <a:latin typeface="Klavika Regular" pitchFamily="34" charset="0"/>
              </a:rPr>
              <a:t>you</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smartphone 5” IPS</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58259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204864"/>
            <a:ext cx="280496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74676461"/>
              </p:ext>
            </p:extLst>
          </p:nvPr>
        </p:nvGraphicFramePr>
        <p:xfrm>
          <a:off x="3031162" y="908721"/>
          <a:ext cx="2865652" cy="3742187"/>
        </p:xfrm>
        <a:graphic>
          <a:graphicData uri="http://schemas.openxmlformats.org/drawingml/2006/table">
            <a:tbl>
              <a:tblPr bandRow="1">
                <a:tableStyleId>{073A0DAA-6AF3-43AB-8588-CEC1D06C72B9}</a:tableStyleId>
              </a:tblPr>
              <a:tblGrid>
                <a:gridCol w="1789095"/>
                <a:gridCol w="1076557"/>
              </a:tblGrid>
              <a:tr h="208187">
                <a:tc>
                  <a:txBody>
                    <a:bodyPr/>
                    <a:lstStyle/>
                    <a:p>
                      <a:pPr algn="l" fontAlgn="b"/>
                      <a:r>
                        <a:rPr lang="pl-PL" sz="1100" dirty="0" smtClean="0">
                          <a:effectLst/>
                          <a:latin typeface="+mn-lt"/>
                          <a:ea typeface="Calibri"/>
                          <a:cs typeface="Times New Roman"/>
                        </a:rPr>
                        <a:t> </a:t>
                      </a:r>
                      <a:r>
                        <a:rPr lang="pl-PL" sz="1100" b="0" dirty="0" err="1" smtClean="0">
                          <a:effectLst/>
                          <a:latin typeface="Klavika Regular" panose="020B0506040000020004" pitchFamily="34" charset="0"/>
                          <a:ea typeface="Calibri"/>
                          <a:cs typeface="Times New Roman"/>
                        </a:rPr>
                        <a:t>Easy</a:t>
                      </a:r>
                      <a:r>
                        <a:rPr lang="pl-PL" sz="1100" b="0" dirty="0" smtClean="0">
                          <a:effectLst/>
                          <a:latin typeface="Klavika Regular" panose="020B0506040000020004" pitchFamily="34" charset="0"/>
                          <a:ea typeface="Calibri"/>
                          <a:cs typeface="Times New Roman"/>
                        </a:rPr>
                        <a:t> setup</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Carrying</a:t>
                      </a:r>
                      <a:r>
                        <a:rPr lang="pl-PL" sz="1100" u="none" strike="noStrike" dirty="0" smtClean="0">
                          <a:effectLst/>
                          <a:latin typeface="Klavika Regular" pitchFamily="34" charset="0"/>
                        </a:rPr>
                        <a:t> handle</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Recording</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Function</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Bluetooth</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Indicator</a:t>
                      </a:r>
                      <a:r>
                        <a:rPr lang="pl-PL" sz="1100" u="none" strike="noStrike" dirty="0" smtClean="0">
                          <a:effectLst/>
                          <a:latin typeface="Klavika Regular" pitchFamily="34" charset="0"/>
                        </a:rPr>
                        <a:t> LED</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Blue / red</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Echo </a:t>
                      </a:r>
                      <a:r>
                        <a:rPr lang="pl-PL" sz="1100" u="none" strike="noStrike" dirty="0" err="1" smtClean="0">
                          <a:effectLst/>
                          <a:latin typeface="Klavika Regular" pitchFamily="34" charset="0"/>
                        </a:rPr>
                        <a:t>function</a:t>
                      </a:r>
                      <a:r>
                        <a:rPr lang="pl-PL" sz="1100" u="none" strike="noStrike" dirty="0" smtClean="0">
                          <a:effectLst/>
                          <a:latin typeface="Klavika Regular" pitchFamily="34" charset="0"/>
                        </a:rPr>
                        <a:t> (echo)</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Wireless </a:t>
                      </a:r>
                      <a:r>
                        <a:rPr lang="pl-PL" sz="1100" u="none" strike="noStrike" dirty="0" err="1" smtClean="0">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to10 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Speakers</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1x20W + 1x5W 4</a:t>
                      </a:r>
                      <a:r>
                        <a:rPr lang="el-GR" sz="1100" b="1" i="0" u="none" strike="noStrike" dirty="0" smtClean="0">
                          <a:solidFill>
                            <a:srgbClr val="000000"/>
                          </a:solidFill>
                          <a:effectLst/>
                          <a:latin typeface="Klavika Regular" pitchFamily="34" charset="0"/>
                        </a:rPr>
                        <a:t>Ω (</a:t>
                      </a:r>
                      <a:r>
                        <a:rPr lang="pl-PL" sz="1100" b="1" i="0" u="none" strike="noStrike" dirty="0" smtClean="0">
                          <a:solidFill>
                            <a:srgbClr val="000000"/>
                          </a:solidFill>
                          <a:effectLst/>
                          <a:latin typeface="Klavika Regular" pitchFamily="34" charset="0"/>
                        </a:rPr>
                        <a:t>stereo)</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Frequency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100Hz – 20 KHz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AUX-Out</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3,5 mm</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AUX-In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5 mm, 3,5 mm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MIC-In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5 mm, 3,5 mm</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FM radio</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MicroSD card support up to 32 GB</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Battery</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1500 </a:t>
                      </a:r>
                      <a:r>
                        <a:rPr lang="pl-PL" sz="1100" b="1" i="0" u="none" strike="noStrike" dirty="0" err="1" smtClean="0">
                          <a:solidFill>
                            <a:srgbClr val="000000"/>
                          </a:solidFill>
                          <a:effectLst/>
                          <a:latin typeface="Klavika Regular" pitchFamily="34" charset="0"/>
                        </a:rPr>
                        <a:t>mAh</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5h)</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60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Casing</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Plastic</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multicolour</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706405408"/>
              </p:ext>
            </p:extLst>
          </p:nvPr>
        </p:nvGraphicFramePr>
        <p:xfrm>
          <a:off x="6156176" y="920303"/>
          <a:ext cx="2808312" cy="1335138"/>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Karaoke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2 </a:t>
                      </a:r>
                      <a:r>
                        <a:rPr lang="pl-PL" sz="1100" u="none" strike="noStrike" dirty="0" err="1" smtClean="0">
                          <a:effectLst/>
                          <a:latin typeface="Klavika Regular" pitchFamily="34" charset="0"/>
                        </a:rPr>
                        <a:t>microphones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remote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control</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comfortable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shoulder</a:t>
                      </a:r>
                      <a:r>
                        <a:rPr lang="pl-PL" sz="1100" u="none" strike="noStrike" dirty="0" smtClean="0">
                          <a:effectLst/>
                          <a:latin typeface="Klavika Regular" pitchFamily="34" charset="0"/>
                        </a:rPr>
                        <a:t> strap</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1188640" y="4534020"/>
            <a:ext cx="4352750" cy="461665"/>
          </a:xfrm>
          <a:prstGeom prst="rect">
            <a:avLst/>
          </a:prstGeom>
          <a:noFill/>
        </p:spPr>
        <p:txBody>
          <a:bodyPr wrap="square" rtlCol="0">
            <a:spAutoFit/>
          </a:bodyPr>
          <a:lstStyle/>
          <a:p>
            <a:pPr algn="ctr"/>
            <a:r>
              <a:rPr lang="pl-PL" sz="2400" dirty="0" smtClean="0">
                <a:latin typeface="Klavika Light" pitchFamily="34" charset="0"/>
              </a:rPr>
              <a:t>idol</a:t>
            </a:r>
            <a:r>
              <a:rPr lang="pl-PL" sz="2400" dirty="0" smtClean="0">
                <a:latin typeface="Klavika Regular" pitchFamily="34" charset="0"/>
              </a:rPr>
              <a:t> </a:t>
            </a:r>
            <a:r>
              <a:rPr lang="pl-PL" sz="2400" b="1" dirty="0">
                <a:latin typeface="Klavika Light" pitchFamily="34" charset="0"/>
              </a:rPr>
              <a:t>3</a:t>
            </a:r>
            <a:r>
              <a:rPr lang="pl-PL" sz="2400" b="1" dirty="0" smtClean="0">
                <a:latin typeface="Klavika Light" pitchFamily="34" charset="0"/>
              </a:rPr>
              <a:t>.1</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23555"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3648" y="5690761"/>
            <a:ext cx="845711" cy="83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25618" y="5865832"/>
            <a:ext cx="1276739"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85173" y="5782385"/>
            <a:ext cx="1719983" cy="65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418918" y="5035400"/>
            <a:ext cx="5007493" cy="40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descr="D:\PRODUKTY\FOR KIDS\IDOL 3.1\idol31_01_mic.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448" y="1810875"/>
            <a:ext cx="2830373" cy="2228137"/>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D:\PRODUKTY\FOR KIDS\IDOL 3.1\idol31_02_PR.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585574" y="2329788"/>
            <a:ext cx="1245990" cy="2443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descr="D:\PRODUKTY\FOR KIDS\IDOL 2.1\idol 21_foto\OV-Idol21(x2)_Mic.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173232" y="2958419"/>
            <a:ext cx="409178" cy="1662189"/>
          </a:xfrm>
          <a:prstGeom prst="rect">
            <a:avLst/>
          </a:prstGeom>
          <a:extLst>
            <a:ext uri="{909E8E84-426E-40DD-AFC4-6F175D3DCCD1}">
              <a14:hiddenFill xmlns:a14="http://schemas.microsoft.com/office/drawing/2010/main">
                <a:solidFill>
                  <a:srgbClr val="FFFFFF"/>
                </a:solidFill>
              </a14:hiddenFill>
            </a:ext>
          </a:extLst>
        </p:spPr>
      </p:pic>
      <p:pic>
        <p:nvPicPr>
          <p:cNvPr id="33" name="Picture 9" descr="D:\PRODUKTY\FOR KIDS\IDOL 2.1\idol 21_foto\OV-Idol21(x2)_Mic.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044038" y="2924944"/>
            <a:ext cx="422064" cy="1714537"/>
          </a:xfrm>
          <a:prstGeom prst="rect">
            <a:avLst/>
          </a:prstGeom>
          <a:extLst>
            <a:ext uri="{909E8E84-426E-40DD-AFC4-6F175D3DCCD1}">
              <a14:hiddenFill xmlns:a14="http://schemas.microsoft.com/office/drawing/2010/main">
                <a:solidFill>
                  <a:srgbClr val="FFFFFF"/>
                </a:solidFill>
              </a14:hiddenFill>
            </a:ext>
          </a:extLst>
        </p:spPr>
      </p:pic>
      <p:sp>
        <p:nvSpPr>
          <p:cNvPr id="26" name="Prostokąt 25"/>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spTree>
    <p:extLst>
      <p:ext uri="{BB962C8B-B14F-4D97-AF65-F5344CB8AC3E}">
        <p14:creationId xmlns:p14="http://schemas.microsoft.com/office/powerpoint/2010/main" val="378302674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RODUKTY\BABYNIANIA\Babyline21 Strona www kids\Babylin21_m01.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75164" cy="5301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PRODUKTY\BABYNIANIA\babyline21_nowe logo.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33782" y="1988840"/>
            <a:ext cx="4518738" cy="3060015"/>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402540"/>
            <a:ext cx="8759575" cy="1338828"/>
          </a:xfrm>
          <a:prstGeom prst="rect">
            <a:avLst/>
          </a:prstGeom>
          <a:noFill/>
        </p:spPr>
        <p:txBody>
          <a:bodyPr wrap="square" numCol="3" spcCol="360000" rtlCol="0">
            <a:spAutoFit/>
          </a:bodyPr>
          <a:lstStyle/>
          <a:p>
            <a:r>
              <a:rPr lang="en-US" sz="900" b="1" dirty="0" err="1">
                <a:latin typeface="Klavika Regular" pitchFamily="34" charset="0"/>
              </a:rPr>
              <a:t>Babyline</a:t>
            </a:r>
            <a:r>
              <a:rPr lang="en-US" sz="900" b="1" dirty="0">
                <a:latin typeface="Klavika Regular" pitchFamily="34" charset="0"/>
              </a:rPr>
              <a:t> 2.1 </a:t>
            </a:r>
            <a:r>
              <a:rPr lang="en-US" sz="900" dirty="0">
                <a:latin typeface="Klavika Regular" pitchFamily="34" charset="0"/>
              </a:rPr>
              <a:t>is a reliable electronic nanny providing stable connection with the child. Dual-band communication and noise reduction system ensure lack of transmission interference. Thanks to user-friendly operation and the option to power the device with batteries, </a:t>
            </a:r>
            <a:r>
              <a:rPr lang="en-US" sz="900" dirty="0" err="1">
                <a:latin typeface="Klavika Regular" pitchFamily="34" charset="0"/>
              </a:rPr>
              <a:t>Babyline</a:t>
            </a:r>
            <a:r>
              <a:rPr lang="en-US" sz="900" dirty="0">
                <a:latin typeface="Klavika Regular" pitchFamily="34" charset="0"/>
              </a:rPr>
              <a:t> 2.1 can be used in all conditions by even the youngest users. The users of this device can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safely </a:t>
            </a:r>
            <a:r>
              <a:rPr lang="en-US" sz="900" dirty="0">
                <a:latin typeface="Klavika Regular" pitchFamily="34" charset="0"/>
              </a:rPr>
              <a:t>move around large areas. It is possible thanks </a:t>
            </a:r>
            <a:r>
              <a:rPr lang="en-US" sz="900" dirty="0" smtClean="0">
                <a:latin typeface="Klavika Regular" pitchFamily="34" charset="0"/>
              </a:rPr>
              <a:t>to</a:t>
            </a:r>
            <a:endParaRPr lang="pl-PL" sz="900" dirty="0" smtClean="0">
              <a:latin typeface="Klavika Regular" pitchFamily="34" charset="0"/>
            </a:endParaRPr>
          </a:p>
          <a:p>
            <a:r>
              <a:rPr lang="pl-PL" sz="900" dirty="0" smtClean="0">
                <a:latin typeface="Klavika Regular" pitchFamily="34" charset="0"/>
              </a:rPr>
              <a:t>i</a:t>
            </a:r>
            <a:r>
              <a:rPr lang="en-US" sz="900" dirty="0" err="1" smtClean="0">
                <a:latin typeface="Klavika Regular" pitchFamily="34" charset="0"/>
              </a:rPr>
              <a:t>ts</a:t>
            </a:r>
            <a:r>
              <a:rPr lang="en-US" sz="900" dirty="0" smtClean="0">
                <a:latin typeface="Klavika Regular" pitchFamily="34" charset="0"/>
              </a:rPr>
              <a:t> </a:t>
            </a:r>
            <a:r>
              <a:rPr lang="en-US" sz="900" dirty="0">
                <a:latin typeface="Klavika Regular" pitchFamily="34" charset="0"/>
              </a:rPr>
              <a:t>signal range reaching up to 300 meters! Using </a:t>
            </a:r>
            <a:r>
              <a:rPr lang="en-US" sz="900" dirty="0" err="1">
                <a:latin typeface="Klavika Regular" pitchFamily="34" charset="0"/>
              </a:rPr>
              <a:t>Babyline</a:t>
            </a:r>
            <a:r>
              <a:rPr lang="en-US" sz="900" dirty="0">
                <a:latin typeface="Klavika Regular" pitchFamily="34" charset="0"/>
              </a:rPr>
              <a:t> 2.1 is very comfortable. The device has a clip allowing you to attach the receiver to your belt, volume control, and LED, warning of low battery voltage. </a:t>
            </a:r>
            <a:endParaRPr lang="pl-PL" sz="900" dirty="0" smtClean="0">
              <a:latin typeface="Klavika Regular" pitchFamily="34" charset="0"/>
            </a:endParaRPr>
          </a:p>
          <a:p>
            <a:endParaRPr lang="pl-PL" sz="900" b="1" dirty="0">
              <a:latin typeface="Klavika Regular" pitchFamily="34" charset="0"/>
            </a:endParaRPr>
          </a:p>
          <a:p>
            <a:endParaRPr lang="pl-PL" sz="900" b="1" dirty="0" smtClean="0">
              <a:latin typeface="Klavika Regular" pitchFamily="34" charset="0"/>
            </a:endParaRPr>
          </a:p>
          <a:p>
            <a:endParaRPr lang="pl-PL" sz="900" b="1" dirty="0">
              <a:latin typeface="Klavika Regular" pitchFamily="34" charset="0"/>
            </a:endParaRPr>
          </a:p>
          <a:p>
            <a:endParaRPr lang="pl-PL" sz="900" b="1" dirty="0" smtClean="0">
              <a:latin typeface="Klavika Regular" pitchFamily="34" charset="0"/>
            </a:endParaRPr>
          </a:p>
          <a:p>
            <a:r>
              <a:rPr lang="en-US" sz="900" b="1" dirty="0" smtClean="0">
                <a:latin typeface="Klavika Regular" pitchFamily="34" charset="0"/>
              </a:rPr>
              <a:t>Reliable </a:t>
            </a:r>
            <a:r>
              <a:rPr lang="en-US" sz="900" b="1" dirty="0">
                <a:latin typeface="Klavika Regular" pitchFamily="34" charset="0"/>
              </a:rPr>
              <a:t>and practical</a:t>
            </a:r>
          </a:p>
          <a:p>
            <a:r>
              <a:rPr lang="en-US" sz="900" dirty="0">
                <a:latin typeface="Klavika Regular" pitchFamily="34" charset="0"/>
              </a:rPr>
              <a:t>- You can take care of your child while being in the garden or on the other floor</a:t>
            </a:r>
          </a:p>
          <a:p>
            <a:r>
              <a:rPr lang="en-US" sz="900" dirty="0">
                <a:latin typeface="Klavika Regular" pitchFamily="34" charset="0"/>
              </a:rPr>
              <a:t>- night light function</a:t>
            </a:r>
          </a:p>
          <a:p>
            <a:r>
              <a:rPr lang="en-US" sz="900" dirty="0">
                <a:latin typeface="Klavika Regular" pitchFamily="34" charset="0"/>
              </a:rPr>
              <a:t>- reliable, two-band communication</a:t>
            </a:r>
          </a:p>
          <a:p>
            <a:r>
              <a:rPr lang="en-US" sz="900" dirty="0">
                <a:latin typeface="Klavika Regular" pitchFamily="34" charset="0"/>
              </a:rPr>
              <a:t>- convenient belt clip allowing you to have the receiver always with you</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a:latin typeface="Klavika Regular" pitchFamily="34" charset="0"/>
              </a:rPr>
              <a:t>baby</a:t>
            </a:r>
            <a:r>
              <a:rPr lang="pl-PL" sz="4000" dirty="0" err="1">
                <a:latin typeface="Klavika Light" pitchFamily="34" charset="0"/>
              </a:rPr>
              <a:t>line</a:t>
            </a:r>
            <a:r>
              <a:rPr lang="pl-PL" sz="4000" b="1" dirty="0">
                <a:latin typeface="Klavika Light" pitchFamily="34" charset="0"/>
              </a:rPr>
              <a:t> </a:t>
            </a:r>
            <a:r>
              <a:rPr lang="pl-PL" sz="4000" b="1" dirty="0">
                <a:latin typeface="Klavika Regular" pitchFamily="34" charset="0"/>
              </a:rPr>
              <a:t>2.1</a:t>
            </a: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electronic</a:t>
            </a:r>
            <a:r>
              <a:rPr lang="pl-PL" sz="1200" dirty="0">
                <a:latin typeface="Klavika Regular" pitchFamily="34" charset="0"/>
              </a:rPr>
              <a:t> </a:t>
            </a:r>
            <a:r>
              <a:rPr lang="pl-PL" sz="1200" dirty="0" err="1">
                <a:latin typeface="Klavika Regular" pitchFamily="34" charset="0"/>
              </a:rPr>
              <a:t>nanny</a:t>
            </a:r>
            <a:r>
              <a:rPr lang="pl-PL" sz="1200" dirty="0">
                <a:latin typeface="Klavika Regular" pitchFamily="34" charset="0"/>
              </a:rPr>
              <a:t> </a:t>
            </a: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85000"/>
                    </a14:imgEffect>
                    <a14:imgEffect>
                      <a14:colorTemperature colorTemp="7375"/>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0241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a 11"/>
          <p:cNvGrpSpPr/>
          <p:nvPr/>
        </p:nvGrpSpPr>
        <p:grpSpPr>
          <a:xfrm>
            <a:off x="6156176" y="2564904"/>
            <a:ext cx="2808312" cy="3042658"/>
            <a:chOff x="6156176" y="2564904"/>
            <a:chExt cx="2808312" cy="3042658"/>
          </a:xfrm>
        </p:grpSpPr>
        <p:sp>
          <p:nvSpPr>
            <p:cNvPr id="8" name="Prostokąt 7"/>
            <p:cNvSpPr/>
            <p:nvPr/>
          </p:nvSpPr>
          <p:spPr>
            <a:xfrm>
              <a:off x="6156177" y="2564904"/>
              <a:ext cx="2808311" cy="3042658"/>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8"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56177" y="4077072"/>
              <a:ext cx="1954603" cy="153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56176" y="2564904"/>
              <a:ext cx="2515617" cy="153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85384482"/>
              </p:ext>
            </p:extLst>
          </p:nvPr>
        </p:nvGraphicFramePr>
        <p:xfrm>
          <a:off x="3059832" y="924600"/>
          <a:ext cx="2808312" cy="3347683"/>
        </p:xfrm>
        <a:graphic>
          <a:graphicData uri="http://schemas.openxmlformats.org/drawingml/2006/table">
            <a:tbl>
              <a:tblPr bandRow="1">
                <a:tableStyleId>{073A0DAA-6AF3-43AB-8588-CEC1D06C72B9}</a:tableStyleId>
              </a:tblPr>
              <a:tblGrid>
                <a:gridCol w="1753296"/>
                <a:gridCol w="1055016"/>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Signal</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range up to 300 meters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smtClean="0">
                          <a:solidFill>
                            <a:schemeClr val="dk1"/>
                          </a:solidFill>
                          <a:effectLst/>
                          <a:latin typeface="Klavika Regular" pitchFamily="34" charset="0"/>
                        </a:rPr>
                        <a:t>Power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3 x </a:t>
                      </a:r>
                      <a:r>
                        <a:rPr lang="pl-PL" sz="1100" b="1" u="none" strike="noStrike" dirty="0" err="1" smtClean="0">
                          <a:effectLst/>
                          <a:latin typeface="Klavika Regular" pitchFamily="34" charset="0"/>
                        </a:rPr>
                        <a:t>battery</a:t>
                      </a:r>
                      <a:r>
                        <a:rPr lang="pl-PL" sz="1100" b="1" u="none" strike="noStrike" dirty="0" smtClean="0">
                          <a:effectLst/>
                          <a:latin typeface="Klavika Regular" pitchFamily="34" charset="0"/>
                        </a:rPr>
                        <a:t> AAA (</a:t>
                      </a:r>
                      <a:r>
                        <a:rPr lang="en-US" sz="1100" b="1" u="none" strike="noStrike" dirty="0" smtClean="0">
                          <a:effectLst/>
                          <a:latin typeface="Klavika Regular" pitchFamily="34" charset="0"/>
                        </a:rPr>
                        <a:t>not included in the </a:t>
                      </a:r>
                      <a:r>
                        <a:rPr lang="pl-PL" sz="1100" b="1" u="none" strike="noStrike" dirty="0" smtClean="0">
                          <a:effectLst/>
                          <a:latin typeface="Klavika Regular" pitchFamily="34" charset="0"/>
                        </a:rPr>
                        <a:t>set)</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Sensitivity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108 </a:t>
                      </a:r>
                      <a:r>
                        <a:rPr lang="pl-PL" sz="1100" b="1" i="0" u="none" strike="noStrike" dirty="0" err="1" smtClean="0">
                          <a:solidFill>
                            <a:srgbClr val="000000"/>
                          </a:solidFill>
                          <a:effectLst/>
                          <a:latin typeface="Klavika Regular" pitchFamily="34" charset="0"/>
                        </a:rPr>
                        <a:t>dBm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Diode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green</a:t>
                      </a:r>
                      <a:r>
                        <a:rPr lang="pl-PL" sz="1100" b="1" i="0" u="none" strike="noStrike" dirty="0" smtClean="0">
                          <a:solidFill>
                            <a:srgbClr val="000000"/>
                          </a:solidFill>
                          <a:effectLst/>
                          <a:latin typeface="Klavika Regular" pitchFamily="34" charset="0"/>
                        </a:rPr>
                        <a:t>, red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Communication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dual band- 2 channel</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Modulation</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Mode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FM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Frequency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863,3MHz / 864,2MHz</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Operating </a:t>
                      </a:r>
                      <a:r>
                        <a:rPr lang="pl-PL" sz="1100" b="0" i="0" u="none" strike="noStrike" dirty="0" err="1" smtClean="0">
                          <a:solidFill>
                            <a:srgbClr val="000000"/>
                          </a:solidFill>
                          <a:effectLst/>
                          <a:latin typeface="Klavika Regular" pitchFamily="34" charset="0"/>
                        </a:rPr>
                        <a:t>temperature</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10 - 50°C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The </a:t>
                      </a:r>
                      <a:r>
                        <a:rPr lang="pl-PL" sz="1100" b="0" i="0" u="none" strike="noStrike" dirty="0" err="1" smtClean="0">
                          <a:solidFill>
                            <a:srgbClr val="000000"/>
                          </a:solidFill>
                          <a:effectLst/>
                          <a:latin typeface="Klavika Regular" pitchFamily="34" charset="0"/>
                        </a:rPr>
                        <a:t>power</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units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 </a:t>
                      </a:r>
                      <a:r>
                        <a:rPr lang="pl-PL" sz="1100" b="1" i="0" u="none" strike="noStrike" dirty="0" err="1" smtClean="0">
                          <a:solidFill>
                            <a:srgbClr val="000000"/>
                          </a:solidFill>
                          <a:effectLst/>
                          <a:latin typeface="Klavika Regular" pitchFamily="34" charset="0"/>
                        </a:rPr>
                        <a:t>dBm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White-</a:t>
                      </a:r>
                      <a:r>
                        <a:rPr lang="pl-PL" sz="1100" b="1" i="0" u="none" strike="noStrike" dirty="0" err="1" smtClean="0">
                          <a:solidFill>
                            <a:srgbClr val="000000"/>
                          </a:solidFill>
                          <a:effectLst/>
                          <a:latin typeface="Klavika Regular" pitchFamily="34" charset="0"/>
                        </a:rPr>
                        <a:t>blue</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208456349"/>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en-US" sz="1100" u="none" strike="noStrike" baseline="0" dirty="0" smtClean="0">
                          <a:effectLst/>
                          <a:latin typeface="Klavika Regular" pitchFamily="34" charset="0"/>
                        </a:rPr>
                        <a:t>a child's device - the transmitter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a parent's device - the receiver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2 </a:t>
                      </a:r>
                      <a:r>
                        <a:rPr lang="pl-PL" sz="1100" u="none" strike="noStrike" dirty="0" err="1" smtClean="0">
                          <a:effectLst/>
                          <a:latin typeface="Klavika Regular" pitchFamily="34" charset="0"/>
                        </a:rPr>
                        <a:t>power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supplies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mounting</a:t>
                      </a:r>
                      <a:r>
                        <a:rPr lang="pl-PL" sz="1100" u="none" strike="noStrike" baseline="0" dirty="0" smtClean="0">
                          <a:effectLst/>
                          <a:latin typeface="Klavika Regular" pitchFamily="34" charset="0"/>
                        </a:rPr>
                        <a:t> </a:t>
                      </a:r>
                      <a:r>
                        <a:rPr lang="pl-PL" sz="1100" u="none" strike="noStrike" baseline="0" smtClean="0">
                          <a:effectLst/>
                          <a:latin typeface="Klavika Regular" pitchFamily="34" charset="0"/>
                        </a:rPr>
                        <a:t>clips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user</a:t>
                      </a:r>
                      <a:r>
                        <a:rPr lang="pl-PL" sz="1100" b="0" i="0" u="none" strike="noStrike" dirty="0" smtClean="0">
                          <a:solidFill>
                            <a:srgbClr val="000000"/>
                          </a:solidFill>
                          <a:effectLst/>
                          <a:latin typeface="Klavika Regular" pitchFamily="34" charset="0"/>
                        </a:rPr>
                        <a:t> manual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b</a:t>
            </a:r>
            <a:r>
              <a:rPr lang="pl-PL" sz="4000" b="1" dirty="0" err="1" smtClean="0">
                <a:latin typeface="Klavika Regular" pitchFamily="34" charset="0"/>
              </a:rPr>
              <a:t>aby</a:t>
            </a:r>
            <a:r>
              <a:rPr lang="pl-PL" sz="4000" dirty="0" err="1" smtClean="0">
                <a:latin typeface="Klavika Light" pitchFamily="34" charset="0"/>
              </a:rPr>
              <a:t>line</a:t>
            </a:r>
            <a:r>
              <a:rPr lang="pl-PL" sz="4000" b="1" dirty="0" smtClean="0">
                <a:latin typeface="Klavika Regular" pitchFamily="34" charset="0"/>
              </a:rPr>
              <a:t> 2.1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electronic</a:t>
            </a:r>
            <a:r>
              <a:rPr lang="pl-PL" sz="1200" dirty="0">
                <a:latin typeface="Klavika Regular" pitchFamily="34" charset="0"/>
              </a:rPr>
              <a:t> </a:t>
            </a:r>
            <a:r>
              <a:rPr lang="pl-PL" sz="1200" dirty="0" err="1">
                <a:latin typeface="Klavika Regular" pitchFamily="34" charset="0"/>
              </a:rPr>
              <a:t>nanny</a:t>
            </a:r>
            <a:r>
              <a:rPr lang="pl-PL" sz="1200" dirty="0">
                <a:latin typeface="Klavika Regular" pitchFamily="34" charset="0"/>
              </a:rPr>
              <a:t> </a:t>
            </a: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9220" name="Picture 4" descr="D:\PRODUKTY\BABYNIANIA\babyline21_nowe logo.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5483" y="1890303"/>
            <a:ext cx="2896808" cy="196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894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046619259"/>
              </p:ext>
            </p:extLst>
          </p:nvPr>
        </p:nvGraphicFramePr>
        <p:xfrm>
          <a:off x="3031162" y="928465"/>
          <a:ext cx="2865652" cy="3293282"/>
        </p:xfrm>
        <a:graphic>
          <a:graphicData uri="http://schemas.openxmlformats.org/drawingml/2006/table">
            <a:tbl>
              <a:tblPr bandRow="1">
                <a:tableStyleId>{073A0DAA-6AF3-43AB-8588-CEC1D06C72B9}</a:tableStyleId>
              </a:tblPr>
              <a:tblGrid>
                <a:gridCol w="1789095"/>
                <a:gridCol w="1076557"/>
              </a:tblGrid>
              <a:tr h="188442">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  IPS</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baseline="0" dirty="0" smtClean="0">
                          <a:effectLst/>
                          <a:latin typeface="Klavika Regular" pitchFamily="34" charset="0"/>
                        </a:rPr>
                        <a:t> </a:t>
                      </a:r>
                      <a:r>
                        <a:rPr lang="pl-PL" sz="1100" u="none" strike="noStrike" dirty="0" smtClean="0">
                          <a:effectLst/>
                          <a:latin typeface="Klavika Regular" pitchFamily="34" charset="0"/>
                        </a:rPr>
                        <a:t>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512 MB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5.0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Front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0.3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a:t>
                      </a:r>
                      <a:r>
                        <a:rPr lang="pl-PL" sz="1100" b="1" i="0" u="none" strike="noStrike" baseline="0" dirty="0" smtClean="0">
                          <a:solidFill>
                            <a:srgbClr val="000000"/>
                          </a:solidFill>
                          <a:effectLst/>
                          <a:latin typeface="Klavika Regular" pitchFamily="34" charset="0"/>
                        </a:rPr>
                        <a:t> x 1.2 GHz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 8312</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a:t>
                      </a:r>
                      <a:r>
                        <a:rPr lang="en-US" sz="1100" u="none" strike="noStrike" dirty="0" err="1" smtClean="0">
                          <a:effectLst/>
                          <a:latin typeface="Klavika Regular" pitchFamily="34" charset="0"/>
                        </a:rPr>
                        <a:t>icroSD</a:t>
                      </a:r>
                      <a:r>
                        <a:rPr lang="en-US" sz="1100" u="none" strike="noStrike" dirty="0" smtClean="0">
                          <a:effectLst/>
                          <a:latin typeface="Klavika Regular" pitchFamily="34" charset="0"/>
                        </a:rPr>
                        <a:t> card reader</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2000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GPS,</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 Bluetooth</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Micro USB, Mini Jack</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809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Modem 3G</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900/2100MHz</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White/ 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223674112"/>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Smartphone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case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protecting</a:t>
                      </a:r>
                      <a:r>
                        <a:rPr lang="pl-PL" sz="1100" u="none" strike="noStrike" baseline="0" dirty="0" smtClean="0">
                          <a:effectLst/>
                          <a:latin typeface="Klavika Regular" pitchFamily="34" charset="0"/>
                        </a:rPr>
                        <a:t> film</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Additional</a:t>
                      </a:r>
                      <a:r>
                        <a:rPr lang="pl-PL" sz="1100" b="0" i="0" u="none" strike="noStrike" dirty="0" smtClean="0">
                          <a:solidFill>
                            <a:srgbClr val="000000"/>
                          </a:solidFill>
                          <a:effectLst/>
                          <a:latin typeface="Klavika Regular" pitchFamily="34" charset="0"/>
                        </a:rPr>
                        <a:t> 2000 </a:t>
                      </a:r>
                      <a:r>
                        <a:rPr lang="pl-PL" sz="1100" b="0" i="0" u="none" strike="noStrike" dirty="0" err="1" smtClean="0">
                          <a:solidFill>
                            <a:srgbClr val="000000"/>
                          </a:solidFill>
                          <a:effectLst/>
                          <a:latin typeface="Klavika Regular" pitchFamily="34" charset="0"/>
                        </a:rPr>
                        <a:t>mAh</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battery</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51355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sp>
        <p:nvSpPr>
          <p:cNvPr id="20" name="pole tekstowe 19"/>
          <p:cNvSpPr txBox="1"/>
          <p:nvPr/>
        </p:nvSpPr>
        <p:spPr>
          <a:xfrm>
            <a:off x="-718467" y="4534020"/>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5001</a:t>
            </a:r>
            <a:r>
              <a:rPr lang="pl-PL" sz="2400" dirty="0" smtClean="0">
                <a:latin typeface="Klavika Regular" pitchFamily="34" charset="0"/>
              </a:rPr>
              <a:t> </a:t>
            </a:r>
            <a:r>
              <a:rPr lang="pl-PL" sz="2400" b="1" dirty="0" err="1" smtClean="0">
                <a:latin typeface="Klavika Regular" pitchFamily="34" charset="0"/>
              </a:rPr>
              <a:t>you</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88224" y="5062360"/>
            <a:ext cx="676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89712"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D:\PRODUKTY\SMARTFONY\Vertis4501 you\Zdjęcia\4501YOU_oryginal\4501you_etui.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41867" y="3212780"/>
            <a:ext cx="1066702" cy="168666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PRODUKTY\SMARTFONY\Vertis 5001 YOU\V5001YOU_allegro\vertis5001you_razem(black).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22" y="976146"/>
            <a:ext cx="2990684" cy="371656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PRODUKTY\SMARTFONY\Vertis 5001 YOU\V5001YOU_allegro\vertis5001you_razem(white).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092280" y="2564904"/>
            <a:ext cx="1941692" cy="24129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PRODUKTY\SMARTFONY\Vertis 5001 YOU\vertis 5001 you_foto\5001you_bateria.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444208" y="2677837"/>
            <a:ext cx="546324" cy="6963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953017" y="5033415"/>
            <a:ext cx="269194" cy="45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7"/>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99992" y="5036891"/>
            <a:ext cx="363981" cy="468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7"/>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52248"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130748" y="4978337"/>
            <a:ext cx="577156" cy="46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007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la\Documents\Zdjęcia z Fotoli\28691184_ml(przeróbk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80512"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80064"/>
            <a:ext cx="8759575" cy="1477328"/>
          </a:xfrm>
          <a:prstGeom prst="rect">
            <a:avLst/>
          </a:prstGeom>
          <a:noFill/>
        </p:spPr>
        <p:txBody>
          <a:bodyPr wrap="square" numCol="3" spcCol="360000" rtlCol="0">
            <a:spAutoFit/>
          </a:bodyPr>
          <a:lstStyle/>
          <a:p>
            <a:r>
              <a:rPr lang="en-US" sz="900" dirty="0">
                <a:latin typeface="Klavika Regular" pitchFamily="34" charset="0"/>
              </a:rPr>
              <a:t>It’s a stylish smartphone for those who value a high standard of finishing as well as functionality. Experience the digital world wherever you are</a:t>
            </a:r>
            <a:r>
              <a:rPr lang="en-US" sz="900" dirty="0" smtClean="0">
                <a:latin typeface="Klavika Regular" pitchFamily="34" charset="0"/>
              </a:rPr>
              <a:t>!</a:t>
            </a:r>
            <a:endParaRPr lang="pl-PL" sz="900" dirty="0" smtClean="0">
              <a:latin typeface="Klavika Regular" pitchFamily="34" charset="0"/>
            </a:endParaRPr>
          </a:p>
          <a:p>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Four cores and a new Android 4.4 to ensure smooth </a:t>
            </a:r>
            <a:r>
              <a:rPr lang="en-US" sz="900" dirty="0" smtClean="0">
                <a:latin typeface="Klavika Regular" pitchFamily="34" charset="0"/>
              </a:rPr>
              <a:t>operation</a:t>
            </a:r>
            <a:endParaRPr lang="pl-PL" sz="900" dirty="0" smtClean="0">
              <a:latin typeface="Klavika Regular" pitchFamily="34" charset="0"/>
            </a:endParaRPr>
          </a:p>
          <a:p>
            <a:pPr marL="171450" indent="-171450">
              <a:buFont typeface="Arial" panose="020B0604020202020204" pitchFamily="34" charset="0"/>
              <a:buChar char="•"/>
            </a:pPr>
            <a:endParaRPr lang="pl-PL" sz="900" dirty="0">
              <a:latin typeface="Klavika Regular" pitchFamily="34" charset="0"/>
            </a:endParaRPr>
          </a:p>
          <a:p>
            <a:pPr marL="171450" indent="-171450">
              <a:buFont typeface="Arial" panose="020B0604020202020204" pitchFamily="34" charset="0"/>
              <a:buChar char="•"/>
            </a:pPr>
            <a:endParaRPr lang="pl-PL" sz="900" dirty="0" smtClean="0">
              <a:latin typeface="Klavika Regular" pitchFamily="34" charset="0"/>
            </a:endParaRPr>
          </a:p>
          <a:p>
            <a:pPr marL="171450" indent="-171450">
              <a:buFont typeface="Arial" panose="020B0604020202020204" pitchFamily="34" charset="0"/>
              <a:buChar char="•"/>
            </a:pPr>
            <a:endParaRPr lang="pl-PL" sz="900" dirty="0">
              <a:latin typeface="Klavika Regular" pitchFamily="34" charset="0"/>
            </a:endParaRPr>
          </a:p>
          <a:p>
            <a:pPr marL="171450" indent="-171450">
              <a:buFont typeface="Arial" panose="020B0604020202020204" pitchFamily="34" charset="0"/>
              <a:buChar char="•"/>
            </a:pPr>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8 GB of internal memory, </a:t>
            </a:r>
            <a:r>
              <a:rPr lang="en-US" sz="900" dirty="0" err="1">
                <a:latin typeface="Klavika Regular" pitchFamily="34" charset="0"/>
              </a:rPr>
              <a:t>DualSIM</a:t>
            </a:r>
            <a:r>
              <a:rPr lang="en-US" sz="900" dirty="0">
                <a:latin typeface="Klavika Regular" pitchFamily="34" charset="0"/>
              </a:rPr>
              <a:t> module, Bluetooth and GPS to enjoy additional </a:t>
            </a:r>
            <a:r>
              <a:rPr lang="en-US" sz="900" dirty="0" smtClean="0">
                <a:latin typeface="Klavika Regular" pitchFamily="34" charset="0"/>
              </a:rPr>
              <a:t>benefits</a:t>
            </a:r>
            <a:endParaRPr lang="pl-PL" sz="900" dirty="0" smtClean="0">
              <a:latin typeface="Klavika Regular" pitchFamily="34" charset="0"/>
            </a:endParaRPr>
          </a:p>
          <a:p>
            <a:pPr marL="171450" indent="-171450">
              <a:buFont typeface="Arial" panose="020B0604020202020204" pitchFamily="34" charset="0"/>
              <a:buChar char="•"/>
            </a:pPr>
            <a:r>
              <a:rPr lang="en-US" sz="900" dirty="0" smtClean="0">
                <a:latin typeface="Klavika Regular" pitchFamily="34" charset="0"/>
              </a:rPr>
              <a:t>High </a:t>
            </a:r>
            <a:r>
              <a:rPr lang="en-US" sz="900" dirty="0">
                <a:latin typeface="Klavika Regular" pitchFamily="34" charset="0"/>
              </a:rPr>
              <a:t>quality IPS QHD display ensuring excellent visual experience from any angle</a:t>
            </a:r>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We </a:t>
            </a:r>
            <a:r>
              <a:rPr lang="en-US" sz="900" dirty="0">
                <a:latin typeface="Klavika Regular" pitchFamily="34" charset="0"/>
              </a:rPr>
              <a:t>have equipped the smartphone with a wide range of preinstalled applications, such as: Wikipedia, </a:t>
            </a:r>
            <a:r>
              <a:rPr lang="en-US" sz="900" dirty="0" err="1">
                <a:latin typeface="Klavika Regular" pitchFamily="34" charset="0"/>
              </a:rPr>
              <a:t>Zumi</a:t>
            </a:r>
            <a:r>
              <a:rPr lang="en-US" sz="900" dirty="0">
                <a:latin typeface="Klavika Regular" pitchFamily="34" charset="0"/>
              </a:rPr>
              <a:t>, </a:t>
            </a:r>
            <a:r>
              <a:rPr lang="en-US" sz="900" dirty="0" err="1">
                <a:latin typeface="Klavika Regular" pitchFamily="34" charset="0"/>
              </a:rPr>
              <a:t>Nextto</a:t>
            </a:r>
            <a:r>
              <a:rPr lang="en-US" sz="900" dirty="0">
                <a:latin typeface="Klavika Regular" pitchFamily="34" charset="0"/>
              </a:rPr>
              <a:t>, Kingsoft Office, </a:t>
            </a:r>
            <a:r>
              <a:rPr lang="en-US" sz="900" dirty="0" err="1">
                <a:latin typeface="Klavika Regular" pitchFamily="34" charset="0"/>
              </a:rPr>
              <a:t>EasyCall</a:t>
            </a:r>
            <a:r>
              <a:rPr lang="en-US" sz="900" dirty="0">
                <a:latin typeface="Klavika Regular" pitchFamily="34" charset="0"/>
              </a:rPr>
              <a:t>, Avast Antivirus, N7Player. There are also two additional casings (red and blue) included making the use of the device even more enjoyable.</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4510</a:t>
            </a:r>
            <a:r>
              <a:rPr lang="pl-PL" sz="4000" dirty="0" smtClean="0">
                <a:latin typeface="Klavika Regular" pitchFamily="34" charset="0"/>
              </a:rPr>
              <a:t> </a:t>
            </a:r>
            <a:r>
              <a:rPr lang="pl-PL" sz="4000" b="1" dirty="0" err="1" smtClean="0">
                <a:latin typeface="Klavika Regular" pitchFamily="34" charset="0"/>
              </a:rPr>
              <a:t>expi</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smartphone 4.5” IPS</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5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458834916"/>
              </p:ext>
            </p:extLst>
          </p:nvPr>
        </p:nvGraphicFramePr>
        <p:xfrm>
          <a:off x="3031162" y="928465"/>
          <a:ext cx="2865652" cy="3437298"/>
        </p:xfrm>
        <a:graphic>
          <a:graphicData uri="http://schemas.openxmlformats.org/drawingml/2006/table">
            <a:tbl>
              <a:tblPr bandRow="1">
                <a:tableStyleId>{073A0DAA-6AF3-43AB-8588-CEC1D06C72B9}</a:tableStyleId>
              </a:tblPr>
              <a:tblGrid>
                <a:gridCol w="1789095"/>
                <a:gridCol w="1076557"/>
              </a:tblGrid>
              <a:tr h="188442">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4.5" </a:t>
                      </a:r>
                      <a:r>
                        <a:rPr lang="pl-PL" sz="1100" b="1" u="none" strike="noStrike" dirty="0" err="1" smtClean="0">
                          <a:effectLst/>
                          <a:latin typeface="Klavika Regular" pitchFamily="34" charset="0"/>
                        </a:rPr>
                        <a:t>qHD</a:t>
                      </a:r>
                      <a:r>
                        <a:rPr lang="pl-PL" sz="1100" b="1" u="none" strike="noStrike" dirty="0" smtClean="0">
                          <a:effectLst/>
                          <a:latin typeface="Klavika Regular" pitchFamily="34" charset="0"/>
                        </a:rPr>
                        <a:t> IPS </a:t>
                      </a:r>
                      <a:r>
                        <a:rPr lang="pl-PL" sz="1100" b="1" u="none" strike="noStrike" dirty="0" err="1" smtClean="0">
                          <a:effectLst/>
                          <a:latin typeface="Klavika Regular" pitchFamily="34" charset="0"/>
                        </a:rPr>
                        <a:t>Multitouch</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baseline="0" dirty="0" smtClean="0">
                          <a:effectLst/>
                          <a:latin typeface="Klavika Regular" pitchFamily="34" charset="0"/>
                        </a:rPr>
                        <a:t> </a:t>
                      </a:r>
                      <a:r>
                        <a:rPr lang="pl-PL" sz="1100" u="none" strike="noStrike" dirty="0" smtClean="0">
                          <a:effectLst/>
                          <a:latin typeface="Klavika Regular" pitchFamily="34" charset="0"/>
                        </a:rPr>
                        <a:t>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8.0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Front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2.0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baseline="0" dirty="0" smtClean="0">
                          <a:solidFill>
                            <a:srgbClr val="000000"/>
                          </a:solidFill>
                          <a:effectLst/>
                          <a:latin typeface="Klavika Regular" pitchFamily="34" charset="0"/>
                        </a:rPr>
                        <a:t>4 x 1.3 GHz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 6582 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a:t>
                      </a:r>
                      <a:r>
                        <a:rPr lang="en-US" sz="1100" u="none" strike="noStrike" dirty="0" err="1" smtClean="0">
                          <a:effectLst/>
                          <a:latin typeface="Klavika Regular" pitchFamily="34" charset="0"/>
                        </a:rPr>
                        <a:t>icroSD</a:t>
                      </a:r>
                      <a:r>
                        <a:rPr lang="en-US" sz="1100" u="none" strike="noStrike" dirty="0" smtClean="0">
                          <a:effectLst/>
                          <a:latin typeface="Klavika Regular" pitchFamily="34" charset="0"/>
                        </a:rPr>
                        <a:t> card reader</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2100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GPS,</a:t>
                      </a:r>
                      <a:r>
                        <a:rPr lang="pl-PL" sz="1100" b="0" i="0" u="none" strike="noStrike" baseline="0" dirty="0" smtClean="0">
                          <a:solidFill>
                            <a:srgbClr val="000000"/>
                          </a:solidFill>
                          <a:effectLst/>
                          <a:latin typeface="Klavika Regular" pitchFamily="34" charset="0"/>
                        </a:rPr>
                        <a:t> Wi-Fi, Bluetooth 4.0</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SIM + </a:t>
                      </a:r>
                      <a:r>
                        <a:rPr lang="pl-PL" sz="1100" b="1" i="0" u="none" strike="noStrike" dirty="0" err="1" smtClean="0">
                          <a:solidFill>
                            <a:srgbClr val="000000"/>
                          </a:solidFill>
                          <a:effectLst/>
                          <a:latin typeface="Klavika Regular" pitchFamily="34" charset="0"/>
                        </a:rPr>
                        <a:t>MicroSIM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Micro USB, Mini Jack</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6574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Modem 3G</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900/2100MHz</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White/ 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1482599281"/>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Smartphone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pl-PL" sz="1100" u="none" strike="noStrike" dirty="0" err="1" smtClean="0">
                          <a:effectLst/>
                          <a:latin typeface="Klavika Regular" pitchFamily="34" charset="0"/>
                        </a:rPr>
                        <a:t>headphones</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car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Two</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coloured</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rear</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housing</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51355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sp>
        <p:nvSpPr>
          <p:cNvPr id="20" name="pole tekstowe 19"/>
          <p:cNvSpPr txBox="1"/>
          <p:nvPr/>
        </p:nvSpPr>
        <p:spPr>
          <a:xfrm>
            <a:off x="-718467" y="4534020"/>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4510</a:t>
            </a:r>
            <a:r>
              <a:rPr lang="pl-PL" sz="2400" dirty="0" smtClean="0">
                <a:latin typeface="Klavika Regular" pitchFamily="34" charset="0"/>
              </a:rPr>
              <a:t> </a:t>
            </a:r>
            <a:r>
              <a:rPr lang="pl-PL" sz="2400" b="1" dirty="0" err="1" smtClean="0">
                <a:latin typeface="Klavika Regular" pitchFamily="34" charset="0"/>
              </a:rPr>
              <a:t>expi</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88224" y="5062360"/>
            <a:ext cx="676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89712"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52248"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49533" y="4999958"/>
            <a:ext cx="452959" cy="50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058320"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576709"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D:\PRODUKTY\SMARTFONY\Vertis 4510 EXPI\4510Expi_NEW_LOGO\4510expi_układ_logo_black_1.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62036" y="1100667"/>
            <a:ext cx="2371097" cy="343335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PRODUKTY\SMARTFONY\Vertis 4510 EXPI\4510Expi_NEW_LOGO\4510expi_układ_logo_1.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6381747" y="2764404"/>
            <a:ext cx="2118241" cy="188873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PRODUKTY\SMARTFONY\Vertis 5010 Expi\Vertis5010 Expi NEW LOGO\5010Expi_ladowakra_sam.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rot="614136">
            <a:off x="7796293" y="3932510"/>
            <a:ext cx="1083521" cy="9533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148112" y="5009928"/>
            <a:ext cx="805780" cy="43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411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7384"/>
            <a:ext cx="9144000" cy="5328592"/>
          </a:xfrm>
          <a:prstGeom prst="rect">
            <a:avLst/>
          </a:prstGeom>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73216"/>
            <a:ext cx="8759575" cy="1061829"/>
          </a:xfrm>
          <a:prstGeom prst="rect">
            <a:avLst/>
          </a:prstGeom>
          <a:noFill/>
        </p:spPr>
        <p:txBody>
          <a:bodyPr wrap="square" numCol="3" spcCol="360000" rtlCol="0">
            <a:spAutoFit/>
          </a:bodyPr>
          <a:lstStyle/>
          <a:p>
            <a:r>
              <a:rPr lang="en-US" sz="900" b="1" dirty="0">
                <a:latin typeface="Klavika Regular" pitchFamily="34" charset="0"/>
              </a:rPr>
              <a:t>Vertis 5020 Aim </a:t>
            </a:r>
            <a:r>
              <a:rPr lang="en-US" sz="900" dirty="0">
                <a:latin typeface="Klavika Regular" pitchFamily="34" charset="0"/>
              </a:rPr>
              <a:t>is a smartphone for active and demanding users.  The Aim smartphones are distinguished by their excellent quality and functionality. </a:t>
            </a:r>
            <a:r>
              <a:rPr lang="en-US" sz="900" b="1" dirty="0">
                <a:latin typeface="Klavika Regular" pitchFamily="34" charset="0"/>
              </a:rPr>
              <a:t>Vertis 5020 Aim</a:t>
            </a:r>
            <a:r>
              <a:rPr lang="en-US" sz="900" dirty="0">
                <a:latin typeface="Klavika Regular" pitchFamily="34" charset="0"/>
              </a:rPr>
              <a:t> is a smartphone equipped with </a:t>
            </a:r>
            <a:r>
              <a:rPr lang="en-US" sz="900" b="1" dirty="0">
                <a:latin typeface="Klavika Regular" pitchFamily="34" charset="0"/>
              </a:rPr>
              <a:t>5-inch HD screen</a:t>
            </a:r>
            <a:r>
              <a:rPr lang="en-US" sz="900" dirty="0">
                <a:latin typeface="Klavika Regular" pitchFamily="34" charset="0"/>
              </a:rPr>
              <a:t> of IPS technology ensuring perfect color reproduction no matter from what angle you look at it. The users can enjoy the benefits of </a:t>
            </a:r>
            <a:r>
              <a:rPr lang="en-US" sz="900" b="1" dirty="0">
                <a:latin typeface="Klavika Regular" pitchFamily="34" charset="0"/>
              </a:rPr>
              <a:t>4G LTE Internet</a:t>
            </a:r>
            <a:r>
              <a:rPr lang="en-US" sz="900" dirty="0">
                <a:latin typeface="Klavika Regular" pitchFamily="34" charset="0"/>
              </a:rPr>
              <a:t>, thanks to which the access to information has never been so simple and pleasant. The </a:t>
            </a:r>
            <a:r>
              <a:rPr lang="en-US" sz="900" b="1" dirty="0">
                <a:latin typeface="Klavika Regular" pitchFamily="34" charset="0"/>
              </a:rPr>
              <a:t>13MP camera with autofocus</a:t>
            </a:r>
            <a:r>
              <a:rPr lang="en-US" sz="900" dirty="0">
                <a:latin typeface="Klavika Regular" pitchFamily="34" charset="0"/>
              </a:rPr>
              <a:t> allows you to take great quality photos and shoot excellent videos. Thanks to the </a:t>
            </a:r>
            <a:r>
              <a:rPr lang="en-US" sz="900" b="1" dirty="0">
                <a:latin typeface="Klavika Regular" pitchFamily="34" charset="0"/>
              </a:rPr>
              <a:t>built-in memory of 8 GB and </a:t>
            </a:r>
            <a:r>
              <a:rPr lang="en-US" sz="900" b="1" dirty="0" err="1">
                <a:latin typeface="Klavika Regular" pitchFamily="34" charset="0"/>
              </a:rPr>
              <a:t>microSD</a:t>
            </a:r>
            <a:r>
              <a:rPr lang="en-US" sz="900" b="1" dirty="0">
                <a:latin typeface="Klavika Regular" pitchFamily="34" charset="0"/>
              </a:rPr>
              <a:t> card reader supporting cards of up to 32 GB</a:t>
            </a:r>
            <a:r>
              <a:rPr lang="en-US" sz="900" dirty="0">
                <a:latin typeface="Klavika Regular" pitchFamily="34" charset="0"/>
              </a:rPr>
              <a:t>, the files can be stored directly in the memory of your smartphone. It's a perfect product for those seeking the best quality and greatest range of functionality while the saved money can be spend on something really important - business or passion. The product box also contains a car holder, car charger, case, Play starter kit and a power bank of 2000 mAh, thanks to which you don't have to worry about your battery springing an unpleasant surprise.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5011</a:t>
            </a:r>
            <a:r>
              <a:rPr lang="pl-PL" sz="4000" dirty="0" smtClean="0">
                <a:latin typeface="Klavika Regular" pitchFamily="34" charset="0"/>
              </a:rPr>
              <a:t> </a:t>
            </a:r>
            <a:r>
              <a:rPr lang="pl-PL" sz="4000" b="1" dirty="0" err="1" smtClean="0">
                <a:latin typeface="Klavika Regular" pitchFamily="34" charset="0"/>
              </a:rPr>
              <a:t>expi</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smartphone 5” </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60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descr="C:\Overmax\Produkty\TELEFONY\Vertis-5010-Expi\Uchwyt\HDHO-1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2280" y="3030158"/>
            <a:ext cx="1609515" cy="1532792"/>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31162" y="928464"/>
          <a:ext cx="2865652" cy="3826914"/>
        </p:xfrm>
        <a:graphic>
          <a:graphicData uri="http://schemas.openxmlformats.org/drawingml/2006/table">
            <a:tbl>
              <a:tblPr bandRow="1">
                <a:tableStyleId>{073A0DAA-6AF3-43AB-8588-CEC1D06C72B9}</a:tableStyleId>
              </a:tblPr>
              <a:tblGrid>
                <a:gridCol w="1789095"/>
                <a:gridCol w="1076557"/>
              </a:tblGrid>
              <a:tr h="203265">
                <a:tc>
                  <a:txBody>
                    <a:bodyPr/>
                    <a:lstStyle/>
                    <a:p>
                      <a:pPr algn="l" fontAlgn="b"/>
                      <a:r>
                        <a:rPr lang="pl-PL" sz="1100" dirty="0" smtClean="0">
                          <a:effectLst/>
                          <a:latin typeface="+mn-lt"/>
                          <a:ea typeface="Calibri"/>
                          <a:cs typeface="Times New Roman"/>
                        </a:rPr>
                        <a:t> </a:t>
                      </a:r>
                      <a:r>
                        <a:rPr lang="pl-PL" sz="1100" dirty="0" smtClean="0">
                          <a:effectLst/>
                          <a:latin typeface="Klavika Regular" panose="020B0506040000020004" pitchFamily="34" charset="0"/>
                          <a:ea typeface="Calibri"/>
                          <a:cs typeface="Times New Roman"/>
                        </a:rPr>
                        <a:t>Display</a:t>
                      </a:r>
                      <a:r>
                        <a:rPr lang="pl-PL" sz="1100" dirty="0" smtClean="0">
                          <a:effectLst/>
                          <a:latin typeface="+mn-lt"/>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 HD IPS</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RAM: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a:t>
                      </a:r>
                      <a:r>
                        <a:rPr lang="pl-PL" sz="1100" b="1" u="none" strike="noStrike" dirty="0" err="1" smtClean="0">
                          <a:effectLst/>
                          <a:latin typeface="Klavika Regular" pitchFamily="34" charset="0"/>
                        </a:rPr>
                        <a:t>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Front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0,3 </a:t>
                      </a:r>
                      <a:r>
                        <a:rPr lang="pl-PL" sz="1100" b="1" i="0" u="none" strike="noStrike" dirty="0" err="1" smtClean="0">
                          <a:solidFill>
                            <a:srgbClr val="000000"/>
                          </a:solidFill>
                          <a:effectLst/>
                          <a:latin typeface="Klavika Regular" pitchFamily="34" charset="0"/>
                        </a:rPr>
                        <a:t>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4.4.2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Quad-</a:t>
                      </a:r>
                      <a:r>
                        <a:rPr lang="pl-PL" sz="1100" u="none" strike="noStrike" dirty="0" err="1" smtClean="0">
                          <a:effectLst/>
                          <a:latin typeface="Klavika Regular" pitchFamily="34" charset="0"/>
                        </a:rPr>
                        <a:t>core</a:t>
                      </a:r>
                      <a:r>
                        <a:rPr lang="pl-PL" sz="1100" u="none" strike="noStrike" dirty="0" smtClean="0">
                          <a:effectLst/>
                          <a:latin typeface="Klavika Regular" pitchFamily="34" charset="0"/>
                        </a:rPr>
                        <a:t> procesor:</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1.3 GHz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b="0" i="0" u="none" strike="noStrike" dirty="0" smtClean="0">
                          <a:solidFill>
                            <a:srgbClr val="000000"/>
                          </a:solidFill>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1280 x 720</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5593">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MTK6582</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Micro 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1900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Micro USB, Mini Jack, GPS,</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Bluetooth, </a:t>
                      </a:r>
                      <a:r>
                        <a:rPr lang="pl-PL" sz="1100" b="0" i="0" u="none" strike="noStrike" dirty="0" err="1" smtClean="0">
                          <a:solidFill>
                            <a:srgbClr val="000000"/>
                          </a:solidFill>
                          <a:effectLst/>
                          <a:latin typeface="Klavika Regular" pitchFamily="34" charset="0"/>
                        </a:rPr>
                        <a:t>WiFi</a:t>
                      </a:r>
                      <a:r>
                        <a:rPr lang="pl-PL" sz="1100" b="0" i="0" u="none" strike="noStrike" dirty="0" smtClean="0">
                          <a:solidFill>
                            <a:srgbClr val="000000"/>
                          </a:solidFill>
                          <a:effectLst/>
                          <a:latin typeface="Klavika Regular" pitchFamily="34" charset="0"/>
                        </a:rPr>
                        <a:t>, </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98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Modem 3G</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900/2100 MHz</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02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 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555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Casing</a:t>
                      </a:r>
                      <a:r>
                        <a:rPr lang="pl-PL" sz="1100" b="0" i="0" u="none" strike="noStrike" baseline="0" dirty="0" smtClean="0">
                          <a:solidFill>
                            <a:schemeClr val="dk1"/>
                          </a:solidFill>
                          <a:effectLst/>
                          <a:latin typeface="Klavika Regular" pitchFamily="34" charset="0"/>
                        </a:rPr>
                        <a:t>:</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Smartphone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car</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car</a:t>
                      </a:r>
                      <a:r>
                        <a:rPr lang="pl-PL" sz="1100" u="none" strike="noStrike" baseline="0" dirty="0" smtClean="0">
                          <a:effectLst/>
                          <a:latin typeface="Klavika Regular" pitchFamily="34" charset="0"/>
                        </a:rPr>
                        <a:t> handle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case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headphones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sp>
        <p:nvSpPr>
          <p:cNvPr id="20" name="pole tekstowe 19"/>
          <p:cNvSpPr txBox="1"/>
          <p:nvPr/>
        </p:nvSpPr>
        <p:spPr>
          <a:xfrm>
            <a:off x="-718467" y="4534020"/>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5011</a:t>
            </a:r>
            <a:r>
              <a:rPr lang="pl-PL" sz="2400" dirty="0" smtClean="0">
                <a:latin typeface="Klavika Regular" pitchFamily="34" charset="0"/>
              </a:rPr>
              <a:t> </a:t>
            </a:r>
            <a:r>
              <a:rPr lang="pl-PL" sz="2400" b="1" dirty="0" err="1" smtClean="0">
                <a:latin typeface="Klavika Regular" pitchFamily="34" charset="0"/>
              </a:rPr>
              <a:t>expi</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14"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70809"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16016"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588224" y="5062360"/>
            <a:ext cx="676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0" descr="C:\Overmax\Produkty\TELEFONY\Vertis-5010-Expi\Expi5010_ładowarka_samochodowa.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70517" y="4045482"/>
            <a:ext cx="908074" cy="507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447678" y="5021618"/>
            <a:ext cx="4762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Obraz 3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2456" y="1194126"/>
            <a:ext cx="1405629" cy="3155520"/>
          </a:xfrm>
          <a:prstGeom prst="rect">
            <a:avLst/>
          </a:prstGeom>
        </p:spPr>
      </p:pic>
      <p:pic>
        <p:nvPicPr>
          <p:cNvPr id="33" name="Picture 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298037" y="4990102"/>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750889" y="4999958"/>
            <a:ext cx="452959" cy="50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7"/>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918051"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201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Overmax\Produkty\Karty_Maj\Overcoming-a-fear-of-cold-calling.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
            <a:ext cx="9155286"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73216"/>
            <a:ext cx="8759575" cy="1061829"/>
          </a:xfrm>
          <a:prstGeom prst="rect">
            <a:avLst/>
          </a:prstGeom>
          <a:noFill/>
        </p:spPr>
        <p:txBody>
          <a:bodyPr wrap="square" numCol="3" spcCol="360000" rtlCol="0">
            <a:spAutoFit/>
          </a:bodyPr>
          <a:lstStyle/>
          <a:p>
            <a:r>
              <a:rPr lang="en-US" sz="900" b="1" dirty="0">
                <a:latin typeface="Klavika Regular" pitchFamily="34" charset="0"/>
              </a:rPr>
              <a:t>Vertis 5020 Aim </a:t>
            </a:r>
            <a:r>
              <a:rPr lang="en-US" sz="900" dirty="0">
                <a:latin typeface="Klavika Regular" pitchFamily="34" charset="0"/>
              </a:rPr>
              <a:t>is a smartphone for active and demanding users.  The Aim smartphones are distinguished by their excellent quality and functionality. </a:t>
            </a:r>
            <a:r>
              <a:rPr lang="en-US" sz="900" b="1" dirty="0">
                <a:latin typeface="Klavika Regular" pitchFamily="34" charset="0"/>
              </a:rPr>
              <a:t>Vertis 5020 Aim</a:t>
            </a:r>
            <a:r>
              <a:rPr lang="en-US" sz="900" dirty="0">
                <a:latin typeface="Klavika Regular" pitchFamily="34" charset="0"/>
              </a:rPr>
              <a:t> is a smartphone equipped with </a:t>
            </a:r>
            <a:r>
              <a:rPr lang="en-US" sz="900" b="1" dirty="0">
                <a:latin typeface="Klavika Regular" pitchFamily="34" charset="0"/>
              </a:rPr>
              <a:t>5-inch HD screen</a:t>
            </a:r>
            <a:r>
              <a:rPr lang="en-US" sz="900" dirty="0">
                <a:latin typeface="Klavika Regular" pitchFamily="34" charset="0"/>
              </a:rPr>
              <a:t> of IPS technology ensuring perfect color reproduction no matter from what angle you look at it. The users can enjoy the benefits of </a:t>
            </a:r>
            <a:r>
              <a:rPr lang="en-US" sz="900" b="1" dirty="0">
                <a:latin typeface="Klavika Regular" pitchFamily="34" charset="0"/>
              </a:rPr>
              <a:t>4G LTE Internet</a:t>
            </a:r>
            <a:r>
              <a:rPr lang="en-US" sz="900" dirty="0">
                <a:latin typeface="Klavika Regular" pitchFamily="34" charset="0"/>
              </a:rPr>
              <a:t>, thanks to which the access to information has never been so simple and pleasant. The </a:t>
            </a:r>
            <a:r>
              <a:rPr lang="en-US" sz="900" b="1" dirty="0">
                <a:latin typeface="Klavika Regular" pitchFamily="34" charset="0"/>
              </a:rPr>
              <a:t>13MP camera with autofocus</a:t>
            </a:r>
            <a:r>
              <a:rPr lang="en-US" sz="900" dirty="0">
                <a:latin typeface="Klavika Regular" pitchFamily="34" charset="0"/>
              </a:rPr>
              <a:t> allows you to take great quality photos and shoot excellent videos. Thanks to the </a:t>
            </a:r>
            <a:r>
              <a:rPr lang="en-US" sz="900" b="1" dirty="0">
                <a:latin typeface="Klavika Regular" pitchFamily="34" charset="0"/>
              </a:rPr>
              <a:t>built-in memory of 8 GB and </a:t>
            </a:r>
            <a:r>
              <a:rPr lang="en-US" sz="900" b="1" dirty="0" err="1">
                <a:latin typeface="Klavika Regular" pitchFamily="34" charset="0"/>
              </a:rPr>
              <a:t>microSD</a:t>
            </a:r>
            <a:r>
              <a:rPr lang="en-US" sz="900" b="1" dirty="0">
                <a:latin typeface="Klavika Regular" pitchFamily="34" charset="0"/>
              </a:rPr>
              <a:t> card reader supporting cards of up to 32 GB</a:t>
            </a:r>
            <a:r>
              <a:rPr lang="en-US" sz="900" dirty="0">
                <a:latin typeface="Klavika Regular" pitchFamily="34" charset="0"/>
              </a:rPr>
              <a:t>, the files can be stored directly in the memory of your smartphone. It's a perfect product for those seeking the best quality and greatest range of functionality while the saved money can be spend on something really important - business or passion. The product box also contains a car holder, car charger, case, Play starter kit and a power bank of 2000 mAh, thanks to which you don't have to worry about your battery springing an unpleasant surprise.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5020</a:t>
            </a:r>
            <a:r>
              <a:rPr lang="pl-PL" sz="4000" dirty="0" smtClean="0">
                <a:latin typeface="Klavika Regular" pitchFamily="34" charset="0"/>
              </a:rPr>
              <a:t> </a:t>
            </a:r>
            <a:r>
              <a:rPr lang="pl-PL" sz="4000" b="1" dirty="0" err="1" smtClean="0">
                <a:latin typeface="Klavika Regular" pitchFamily="34" charset="0"/>
              </a:rPr>
              <a:t>aim</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err="1" smtClean="0">
                <a:latin typeface="Klavika Regular" pitchFamily="34" charset="0"/>
              </a:rPr>
              <a:t>smartphone</a:t>
            </a:r>
            <a:r>
              <a:rPr lang="pl-PL" sz="1200" dirty="0" smtClean="0">
                <a:latin typeface="Klavika Regular" pitchFamily="34" charset="0"/>
              </a:rPr>
              <a:t> 5” LTE</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Overmax\Produkty\TELEFONY\Vertis-5020-Aim\Zdjęcia\OV-Vertis5020Aim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3442" y="427355"/>
            <a:ext cx="1904341" cy="389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35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Jola\Documents\Zdjęcia z Fotoli\Fotolia_69576373_M(przeróbka).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80512" cy="662118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4407609" cy="769441"/>
          </a:xfrm>
          <a:prstGeom prst="rect">
            <a:avLst/>
          </a:prstGeom>
          <a:noFill/>
        </p:spPr>
        <p:txBody>
          <a:bodyPr wrap="square" rtlCol="0">
            <a:spAutoFit/>
          </a:bodyPr>
          <a:lstStyle/>
          <a:p>
            <a:r>
              <a:rPr lang="pl-PL" sz="4400" b="1" dirty="0" smtClean="0">
                <a:latin typeface="Klavika Light" pitchFamily="34" charset="0"/>
              </a:rPr>
              <a:t>01</a:t>
            </a:r>
            <a:r>
              <a:rPr lang="pl-PL" sz="4400" dirty="0" smtClean="0">
                <a:latin typeface="Klavika Light" pitchFamily="34" charset="0"/>
              </a:rPr>
              <a:t>. </a:t>
            </a:r>
            <a:r>
              <a:rPr lang="pl-PL" sz="4400" dirty="0" err="1" smtClean="0">
                <a:latin typeface="Klavika Light" pitchFamily="34" charset="0"/>
              </a:rPr>
              <a:t>smartphones</a:t>
            </a:r>
            <a:endParaRPr lang="pl-PL" sz="4400" b="1" dirty="0">
              <a:latin typeface="Klavika Regular" pitchFamily="34" charset="0"/>
            </a:endParaRPr>
          </a:p>
        </p:txBody>
      </p:sp>
    </p:spTree>
    <p:extLst>
      <p:ext uri="{BB962C8B-B14F-4D97-AF65-F5344CB8AC3E}">
        <p14:creationId xmlns:p14="http://schemas.microsoft.com/office/powerpoint/2010/main" val="1470411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31162" y="928464"/>
          <a:ext cx="2865652" cy="3942610"/>
        </p:xfrm>
        <a:graphic>
          <a:graphicData uri="http://schemas.openxmlformats.org/drawingml/2006/table">
            <a:tbl>
              <a:tblPr bandRow="1">
                <a:tableStyleId>{073A0DAA-6AF3-43AB-8588-CEC1D06C72B9}</a:tableStyleId>
              </a:tblPr>
              <a:tblGrid>
                <a:gridCol w="1789095"/>
                <a:gridCol w="1076557"/>
              </a:tblGrid>
              <a:tr h="203265">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 HD IPS</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baseline="0" dirty="0" smtClean="0">
                          <a:effectLst/>
                          <a:latin typeface="Klavika Regular" pitchFamily="34" charset="0"/>
                        </a:rPr>
                        <a:t> </a:t>
                      </a:r>
                      <a:r>
                        <a:rPr lang="pl-PL" sz="1100" u="none" strike="noStrike" dirty="0" smtClean="0">
                          <a:effectLst/>
                          <a:latin typeface="Klavika Regular" pitchFamily="34" charset="0"/>
                        </a:rPr>
                        <a:t>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13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Front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5.1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Quad-core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1.3 GHz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71928">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MT8382 </a:t>
                      </a:r>
                      <a:r>
                        <a:rPr lang="pl-PL" sz="1100" b="1" i="0" u="none" strike="noStrike" dirty="0" err="1" smtClean="0">
                          <a:solidFill>
                            <a:srgbClr val="000000"/>
                          </a:solidFill>
                          <a:effectLst/>
                          <a:latin typeface="Klavika Regular" pitchFamily="34" charset="0"/>
                        </a:rPr>
                        <a:t>Quad</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Cortex</a:t>
                      </a:r>
                      <a:r>
                        <a:rPr lang="pl-PL" sz="1100" b="1" i="0" u="none" strike="noStrike" dirty="0" smtClean="0">
                          <a:solidFill>
                            <a:srgbClr val="000000"/>
                          </a:solidFill>
                          <a:effectLst/>
                          <a:latin typeface="Klavika Regular" pitchFamily="34" charset="0"/>
                        </a:rPr>
                        <a:t> A53</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a:t>
                      </a:r>
                      <a:r>
                        <a:rPr lang="en-US" sz="1100" u="none" strike="noStrike" dirty="0" err="1" smtClean="0">
                          <a:effectLst/>
                          <a:latin typeface="Klavika Regular" pitchFamily="34" charset="0"/>
                        </a:rPr>
                        <a:t>icroSD</a:t>
                      </a:r>
                      <a:r>
                        <a:rPr lang="en-US" sz="1100" u="none" strike="noStrike" dirty="0" smtClean="0">
                          <a:effectLst/>
                          <a:latin typeface="Klavika Regular" pitchFamily="34" charset="0"/>
                        </a:rPr>
                        <a:t> card reader</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2500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GPS,</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 Bluetooth</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1053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smtClean="0">
                          <a:solidFill>
                            <a:srgbClr val="000000"/>
                          </a:solidFill>
                          <a:effectLst/>
                          <a:latin typeface="Klavika Regular" pitchFamily="34" charset="0"/>
                        </a:rPr>
                        <a:t> LTE 4G</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Band 1 / Band 3 / Band 7 / Band 20</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02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Modem 3G</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 900/2100MHz</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555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chemeClr val="dk1"/>
                          </a:solidFill>
                          <a:effectLst/>
                          <a:latin typeface="Klavika Regular" pitchFamily="34" charset="0"/>
                        </a:rPr>
                        <a:t> Black + chrome</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Smartphone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Car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Car </a:t>
                      </a:r>
                      <a:r>
                        <a:rPr lang="pl-PL" sz="1100" u="none" strike="noStrike" dirty="0" err="1" smtClean="0">
                          <a:effectLst/>
                          <a:latin typeface="Klavika Regular" pitchFamily="34" charset="0"/>
                        </a:rPr>
                        <a:t>holder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Powerbank</a:t>
                      </a:r>
                      <a:r>
                        <a:rPr lang="pl-PL" sz="1100" b="0" i="0" u="none" strike="noStrike" dirty="0" smtClean="0">
                          <a:solidFill>
                            <a:srgbClr val="000000"/>
                          </a:solidFill>
                          <a:effectLst/>
                          <a:latin typeface="Klavika Regular" pitchFamily="34" charset="0"/>
                        </a:rPr>
                        <a:t> 2000</a:t>
                      </a:r>
                      <a:r>
                        <a:rPr lang="pl-PL" sz="1100" b="0" i="0" u="none" strike="noStrike" baseline="0" dirty="0" smtClean="0">
                          <a:solidFill>
                            <a:srgbClr val="000000"/>
                          </a:solidFill>
                          <a:effectLst/>
                          <a:latin typeface="Klavika Regular" pitchFamily="34" charset="0"/>
                        </a:rPr>
                        <a:t> mAh</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Etui</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protecting</a:t>
                      </a:r>
                      <a:r>
                        <a:rPr lang="pl-PL" sz="1100" u="none" strike="noStrike" baseline="0" dirty="0" smtClean="0">
                          <a:effectLst/>
                          <a:latin typeface="Klavika Regular" pitchFamily="34" charset="0"/>
                        </a:rPr>
                        <a:t> film</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534020"/>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5020</a:t>
            </a:r>
            <a:r>
              <a:rPr lang="pl-PL" sz="2400" dirty="0" smtClean="0">
                <a:latin typeface="Klavika Regular" pitchFamily="34" charset="0"/>
              </a:rPr>
              <a:t> </a:t>
            </a:r>
            <a:r>
              <a:rPr lang="pl-PL" sz="2400" b="1" dirty="0" err="1" smtClean="0">
                <a:latin typeface="Klavika Regular" pitchFamily="34" charset="0"/>
              </a:rPr>
              <a:t>aim</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4"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27698"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84485"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88224" y="5062360"/>
            <a:ext cx="676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descr="C:\Overmax\Produkty\TELEFONY\Akcesoria\43.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88556" y="2714087"/>
            <a:ext cx="1260186" cy="18373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Overmax\Produkty\TELEFONY\Vertis-5020-Aim\Zdjęcia\OV-Vertis5020Aim_FrontSide.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02230" y="1117289"/>
            <a:ext cx="1680608" cy="34341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vermax\Produkty\TELEFONY\Akcesoria\OV-Vertis-451-expi0_Powerbank.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88457" y="4083783"/>
            <a:ext cx="1663985" cy="7853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Overmax\Produkty\TELEFONY\Vertis-5010-Expi\Expi5010_ładowarka_samochodowa.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57924" y="4229030"/>
            <a:ext cx="908074" cy="5078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599799" y="5075999"/>
            <a:ext cx="3524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251836" y="5021618"/>
            <a:ext cx="4762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983809" y="4999958"/>
            <a:ext cx="3048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198422" y="5015795"/>
            <a:ext cx="4857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554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C:\Overmax\Produkty\Karty_Maj\SM_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61" y="-1"/>
            <a:ext cx="9148762" cy="5318419"/>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24490"/>
            <a:ext cx="8759575" cy="784830"/>
          </a:xfrm>
          <a:prstGeom prst="rect">
            <a:avLst/>
          </a:prstGeom>
          <a:noFill/>
        </p:spPr>
        <p:txBody>
          <a:bodyPr wrap="square" numCol="3" spcCol="360000" rtlCol="0">
            <a:spAutoFit/>
          </a:bodyPr>
          <a:lstStyle/>
          <a:p>
            <a:r>
              <a:rPr lang="en-US" sz="900" b="1" dirty="0">
                <a:latin typeface="Klavika Regular" pitchFamily="34" charset="0"/>
              </a:rPr>
              <a:t>Vertis 6010 Aim</a:t>
            </a:r>
            <a:r>
              <a:rPr lang="en-US" sz="900" dirty="0">
                <a:latin typeface="Klavika Regular" pitchFamily="34" charset="0"/>
              </a:rPr>
              <a:t> is distinguished by its large </a:t>
            </a:r>
            <a:r>
              <a:rPr lang="en-US" sz="900" b="1" dirty="0">
                <a:latin typeface="Klavika Regular" pitchFamily="34" charset="0"/>
              </a:rPr>
              <a:t>6-inch HD screen </a:t>
            </a:r>
            <a:r>
              <a:rPr lang="en-US" sz="900" dirty="0">
                <a:latin typeface="Klavika Regular" pitchFamily="34" charset="0"/>
              </a:rPr>
              <a:t>of </a:t>
            </a:r>
            <a:r>
              <a:rPr lang="en-US" sz="900" b="1" dirty="0">
                <a:latin typeface="Klavika Regular" pitchFamily="34" charset="0"/>
              </a:rPr>
              <a:t>IPS technology</a:t>
            </a:r>
            <a:r>
              <a:rPr lang="en-US" sz="900" dirty="0">
                <a:latin typeface="Klavika Regular" pitchFamily="34" charset="0"/>
              </a:rPr>
              <a:t> ensuring perfect color reproduction no matter from what angle you look at it. The size and quality of the screen provide the greatest comfort of use during such operations as reading documents and articles, running applications or even browsing photos and watching videos. The smartphone is equipped with two cameras - the back one (with autofocus) of </a:t>
            </a:r>
            <a:r>
              <a:rPr lang="en-US" sz="900" b="1" dirty="0">
                <a:latin typeface="Klavika Regular" pitchFamily="34" charset="0"/>
              </a:rPr>
              <a:t>8 MP</a:t>
            </a:r>
            <a:r>
              <a:rPr lang="en-US" sz="900" dirty="0">
                <a:latin typeface="Klavika Regular" pitchFamily="34" charset="0"/>
              </a:rPr>
              <a:t> and the front one of </a:t>
            </a:r>
            <a:r>
              <a:rPr lang="en-US" sz="900" b="1" dirty="0">
                <a:latin typeface="Klavika Regular" pitchFamily="34" charset="0"/>
              </a:rPr>
              <a:t>2 MP</a:t>
            </a:r>
            <a:r>
              <a:rPr lang="en-US" sz="900" dirty="0">
                <a:latin typeface="Klavika Regular" pitchFamily="34" charset="0"/>
              </a:rPr>
              <a:t>. The resolution of the cameras as well as 8 GB of internal memory and the </a:t>
            </a:r>
            <a:r>
              <a:rPr lang="en-US" sz="900" dirty="0" err="1">
                <a:latin typeface="Klavika Regular" pitchFamily="34" charset="0"/>
              </a:rPr>
              <a:t>microSD</a:t>
            </a:r>
            <a:r>
              <a:rPr lang="en-US" sz="900" dirty="0">
                <a:latin typeface="Klavika Regular" pitchFamily="34" charset="0"/>
              </a:rPr>
              <a:t> card reader allow you to store a reach collection of photos and videos directly in your smartphone. The set also includes a car holder, car charger and convenient case-stand.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6010</a:t>
            </a:r>
            <a:r>
              <a:rPr lang="pl-PL" sz="4000" dirty="0" smtClean="0">
                <a:latin typeface="Klavika Regular" pitchFamily="34" charset="0"/>
              </a:rPr>
              <a:t> </a:t>
            </a:r>
            <a:r>
              <a:rPr lang="pl-PL" sz="4000" b="1" dirty="0" err="1" smtClean="0">
                <a:latin typeface="Klavika Regular" pitchFamily="34" charset="0"/>
              </a:rPr>
              <a:t>aim</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err="1" smtClean="0">
                <a:latin typeface="Klavika Regular" pitchFamily="34" charset="0"/>
              </a:rPr>
              <a:t>smartphone</a:t>
            </a:r>
            <a:r>
              <a:rPr lang="pl-PL" sz="1200" dirty="0" smtClean="0">
                <a:latin typeface="Klavika Regular" pitchFamily="34" charset="0"/>
              </a:rPr>
              <a:t> 6”</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vermax\Produkty\TELEFONY\Vertis-6010-Aim\Zdjęcia\OV-Vertis-6010-Aim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97531" y="313229"/>
            <a:ext cx="1866246" cy="397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209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229413150"/>
              </p:ext>
            </p:extLst>
          </p:nvPr>
        </p:nvGraphicFramePr>
        <p:xfrm>
          <a:off x="3059832" y="924594"/>
          <a:ext cx="2808312" cy="3944565"/>
        </p:xfrm>
        <a:graphic>
          <a:graphicData uri="http://schemas.openxmlformats.org/drawingml/2006/table">
            <a:tbl>
              <a:tblPr bandRow="1">
                <a:tableStyleId>{073A0DAA-6AF3-43AB-8588-CEC1D06C72B9}</a:tableStyleId>
              </a:tblPr>
              <a:tblGrid>
                <a:gridCol w="1753296"/>
                <a:gridCol w="1055016"/>
              </a:tblGrid>
              <a:tr h="198221">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6” HD IPS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r>
                        <a:rPr lang="pl-PL" sz="1100" u="none" strike="noStrike" baseline="0" dirty="0" smtClean="0">
                          <a:effectLst/>
                          <a:latin typeface="Klavika Regular" pitchFamily="34" charset="0"/>
                        </a:rPr>
                        <a:t> </a:t>
                      </a:r>
                      <a:r>
                        <a:rPr lang="pl-PL" sz="1100" u="none" strike="noStrike" dirty="0" smtClean="0">
                          <a:effectLst/>
                          <a:latin typeface="Klavika Regular" pitchFamily="34" charset="0"/>
                        </a:rPr>
                        <a:t>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MPx</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r>
                        <a:rPr lang="pl-PL" sz="1100" u="none" strike="noStrike" dirty="0" smtClean="0">
                          <a:effectLst/>
                          <a:latin typeface="Klavika Regular" pitchFamily="34" charset="0"/>
                        </a:rPr>
                        <a:t> Front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 MPx</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r>
                        <a:rPr lang="pl-PL" sz="1100" u="none" strike="noStrike" dirty="0" smtClean="0">
                          <a:effectLst/>
                          <a:latin typeface="Klavika Regular" pitchFamily="34" charset="0"/>
                        </a:rPr>
                        <a:t> Quad </a:t>
                      </a:r>
                      <a:r>
                        <a:rPr lang="pl-PL" sz="1100" u="none" strike="noStrike" dirty="0" err="1" smtClean="0">
                          <a:effectLst/>
                          <a:latin typeface="Klavika Regular" pitchFamily="34" charset="0"/>
                        </a:rPr>
                        <a:t>core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1.3 GHz</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58779">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MT8382 </a:t>
                      </a:r>
                      <a:r>
                        <a:rPr lang="pl-PL" sz="1100" b="1" i="0" u="none" strike="noStrike" dirty="0" err="1" smtClean="0">
                          <a:solidFill>
                            <a:srgbClr val="000000"/>
                          </a:solidFill>
                          <a:effectLst/>
                          <a:latin typeface="Klavika Regular" pitchFamily="34" charset="0"/>
                        </a:rPr>
                        <a:t>Quad</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Cortex</a:t>
                      </a:r>
                      <a:r>
                        <a:rPr lang="pl-PL" sz="1100" b="1" i="0" u="none" strike="noStrike" dirty="0" smtClean="0">
                          <a:solidFill>
                            <a:srgbClr val="000000"/>
                          </a:solidFill>
                          <a:effectLst/>
                          <a:latin typeface="Klavika Regular" pitchFamily="34" charset="0"/>
                        </a:rPr>
                        <a:t> A7</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Micro 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2600 mAh</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GPS,</a:t>
                      </a:r>
                      <a:r>
                        <a:rPr lang="pl-PL" sz="1100" b="0" i="0" u="none" strike="noStrike" baseline="0" dirty="0" smtClean="0">
                          <a:solidFill>
                            <a:srgbClr val="000000"/>
                          </a:solidFill>
                          <a:effectLst/>
                          <a:latin typeface="Klavika Regular" pitchFamily="34" charset="0"/>
                        </a:rPr>
                        <a:t> Wi-Fi, Bluetooth</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Dual-SIM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5369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Modem 3G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900/2100MHz</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5877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Graphite chrome, rear black, </a:t>
                      </a:r>
                      <a:r>
                        <a:rPr lang="pl-PL" sz="1100" u="none" strike="noStrike" dirty="0" smtClean="0">
                          <a:effectLst/>
                          <a:latin typeface="Klavika Regular" pitchFamily="34" charset="0"/>
                        </a:rPr>
                        <a:t> </a:t>
                      </a:r>
                      <a:r>
                        <a:rPr lang="en-US" sz="1100" u="none" strike="noStrike" dirty="0" smtClean="0">
                          <a:effectLst/>
                          <a:latin typeface="Klavika Regular" pitchFamily="34" charset="0"/>
                        </a:rPr>
                        <a:t>rubberized</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8221">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874016281"/>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a:t>
                      </a:r>
                      <a:r>
                        <a:rPr lang="pl-PL" sz="1100" u="none" strike="noStrike" dirty="0" smtClean="0">
                          <a:effectLst/>
                          <a:latin typeface="Klavika Regular" panose="020B0506040000020004" pitchFamily="34" charset="0"/>
                          <a:cs typeface="Times New Roman"/>
                        </a:rPr>
                        <a:t>S</a:t>
                      </a:r>
                      <a:r>
                        <a:rPr lang="en-US" sz="1100" dirty="0" err="1" smtClean="0">
                          <a:effectLst/>
                          <a:latin typeface="Klavika Regular" panose="020B0506040000020004" pitchFamily="34" charset="0"/>
                          <a:ea typeface="Calibri"/>
                          <a:cs typeface="Times New Roman"/>
                        </a:rPr>
                        <a:t>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Car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Car </a:t>
                      </a:r>
                      <a:r>
                        <a:rPr lang="pl-PL" sz="1100" u="none" strike="noStrike" dirty="0" err="1" smtClean="0">
                          <a:effectLst/>
                          <a:latin typeface="Klavika Regular" pitchFamily="34" charset="0"/>
                        </a:rPr>
                        <a:t>holder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Flip </a:t>
                      </a:r>
                      <a:r>
                        <a:rPr lang="pl-PL" sz="1100" u="none" strike="noStrike" dirty="0" err="1" smtClean="0">
                          <a:effectLst/>
                          <a:latin typeface="Klavika Regular" pitchFamily="34" charset="0"/>
                        </a:rPr>
                        <a:t>cover</a:t>
                      </a:r>
                      <a:r>
                        <a:rPr lang="pl-PL" sz="1100" u="none" strike="noStrike" dirty="0" smtClean="0">
                          <a:effectLst/>
                          <a:latin typeface="Klavika Regular" pitchFamily="34" charset="0"/>
                        </a:rPr>
                        <a:t> with stand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protecting</a:t>
                      </a:r>
                      <a:r>
                        <a:rPr lang="pl-PL" sz="1100" u="none" strike="noStrike" dirty="0" smtClean="0">
                          <a:effectLst/>
                          <a:latin typeface="Klavika Regular" pitchFamily="34" charset="0"/>
                        </a:rPr>
                        <a:t> film</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6010</a:t>
            </a:r>
            <a:r>
              <a:rPr lang="pl-PL" sz="2400" dirty="0" smtClean="0">
                <a:latin typeface="Klavika Regular" pitchFamily="34" charset="0"/>
              </a:rPr>
              <a:t> </a:t>
            </a:r>
            <a:r>
              <a:rPr lang="pl-PL" sz="2400" b="1" dirty="0" err="1" smtClean="0">
                <a:latin typeface="Klavika Regular" pitchFamily="34" charset="0"/>
              </a:rPr>
              <a:t>aim</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050" name="Picture 2" descr="C:\Overmax\Produkty\TELEFONY\Vertis-6010-Aim\Zdjęcia\OV-Vertis-6010-Aim_FrontSid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7275" y="1157908"/>
            <a:ext cx="1474989" cy="3144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49533" y="4999958"/>
            <a:ext cx="452959" cy="50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63706" y="4995685"/>
            <a:ext cx="5334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058320"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576709"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152248"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488013" y="5062360"/>
            <a:ext cx="676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889712"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0" descr="C:\Overmax\Produkty\TELEFONY\Vertis-5010-Expi\Expi5010_ładowarka_samochodowa.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226431" y="3990370"/>
            <a:ext cx="908074" cy="5078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vermax\Produkty\TELEFONY\Vertis-MILE\Zdjęcia\Galaxy-Note-Leather-Case.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655290" y="3053121"/>
            <a:ext cx="1273194" cy="14435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vermax\Produkty\TELEFONY\Akcesoria\43.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488013" y="2834362"/>
            <a:ext cx="1260186" cy="183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00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3" cstate="email">
            <a:extLst>
              <a:ext uri="{28A0092B-C50C-407E-A947-70E740481C1C}">
                <a14:useLocalDpi xmlns:a14="http://schemas.microsoft.com/office/drawing/2010/main"/>
              </a:ext>
            </a:extLst>
          </a:blip>
          <a:srcRect t="7049" b="34997"/>
          <a:stretch/>
        </p:blipFill>
        <p:spPr>
          <a:xfrm>
            <a:off x="-37567" y="-27383"/>
            <a:ext cx="9194445" cy="5328592"/>
          </a:xfrm>
          <a:prstGeom prst="rect">
            <a:avLst/>
          </a:prstGeom>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97023"/>
            <a:ext cx="8759575" cy="1200329"/>
          </a:xfrm>
          <a:prstGeom prst="rect">
            <a:avLst/>
          </a:prstGeom>
          <a:noFill/>
        </p:spPr>
        <p:txBody>
          <a:bodyPr wrap="square" numCol="3" spcCol="360000" rtlCol="0">
            <a:spAutoFit/>
          </a:bodyPr>
          <a:lstStyle/>
          <a:p>
            <a:r>
              <a:rPr lang="pl-PL" sz="900" b="1" dirty="0">
                <a:latin typeface="Klavika Regular" pitchFamily="34" charset="0"/>
              </a:rPr>
              <a:t>Vertis Kern </a:t>
            </a:r>
            <a:r>
              <a:rPr lang="en-US" sz="900" dirty="0" smtClean="0">
                <a:latin typeface="Klavika Regular" pitchFamily="34" charset="0"/>
              </a:rPr>
              <a:t>is </a:t>
            </a:r>
            <a:r>
              <a:rPr lang="en-US" sz="900" dirty="0">
                <a:latin typeface="Klavika Regular" pitchFamily="34" charset="0"/>
              </a:rPr>
              <a:t>a phone designed for people of </a:t>
            </a:r>
            <a:r>
              <a:rPr lang="en-US" sz="900" dirty="0" smtClean="0">
                <a:latin typeface="Klavika Regular" pitchFamily="34" charset="0"/>
              </a:rPr>
              <a:t>work</a:t>
            </a:r>
            <a:r>
              <a:rPr lang="pl-PL" sz="900" dirty="0" smtClean="0">
                <a:latin typeface="Klavika Regular" pitchFamily="34" charset="0"/>
              </a:rPr>
              <a:t>.</a:t>
            </a:r>
            <a:endParaRPr lang="en-US" sz="900" dirty="0">
              <a:latin typeface="Klavika Regular" pitchFamily="34" charset="0"/>
            </a:endParaRPr>
          </a:p>
          <a:p>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Has IP67 certificate indicating the highest protection against dust and water</a:t>
            </a:r>
          </a:p>
          <a:p>
            <a:pPr marL="171450" indent="-171450">
              <a:buFont typeface="Arial" panose="020B0604020202020204" pitchFamily="34" charset="0"/>
              <a:buChar char="•"/>
            </a:pPr>
            <a:r>
              <a:rPr lang="en-US" sz="900" dirty="0">
                <a:latin typeface="Klavika Regular" pitchFamily="34" charset="0"/>
              </a:rPr>
              <a:t>Dual SIM module – ability to use two SIM cards at the same time</a:t>
            </a:r>
          </a:p>
          <a:p>
            <a:pPr marL="171450" indent="-171450">
              <a:buFont typeface="Arial" panose="020B0604020202020204" pitchFamily="34" charset="0"/>
              <a:buChar char="•"/>
            </a:pPr>
            <a:r>
              <a:rPr lang="en-US" sz="900" dirty="0">
                <a:latin typeface="Klavika Regular" pitchFamily="34" charset="0"/>
              </a:rPr>
              <a:t>Long- lasting battery – up to 15 days on a single </a:t>
            </a:r>
            <a:r>
              <a:rPr lang="en-US" sz="900" dirty="0" smtClean="0">
                <a:latin typeface="Klavika Regular" pitchFamily="34" charset="0"/>
              </a:rPr>
              <a:t>charge</a:t>
            </a:r>
            <a:endParaRPr lang="pl-PL" sz="900" dirty="0" smtClean="0">
              <a:latin typeface="Klavika Regular" pitchFamily="34" charset="0"/>
            </a:endParaRPr>
          </a:p>
          <a:p>
            <a:r>
              <a:rPr lang="en-US" sz="900" dirty="0" smtClean="0">
                <a:latin typeface="Klavika Regular" pitchFamily="34" charset="0"/>
              </a:rPr>
              <a:t>Reliability</a:t>
            </a:r>
            <a:r>
              <a:rPr lang="en-US" sz="900" dirty="0">
                <a:latin typeface="Klavika Regular" pitchFamily="34" charset="0"/>
              </a:rPr>
              <a:t>, durability, resistance and confidence – if you value these qualities, Kern will surely meet your expectations. The shockproof casing (IP67 certificated) is completely resistant to dust and water (the phone can be immersed in water up to one meter).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en-US" sz="900" dirty="0">
              <a:latin typeface="Klavika Regular" pitchFamily="34" charset="0"/>
            </a:endParaRPr>
          </a:p>
          <a:p>
            <a:r>
              <a:rPr lang="en-US" sz="900" dirty="0">
                <a:latin typeface="Klavika Regular" pitchFamily="34" charset="0"/>
              </a:rPr>
              <a:t>In practice, it means that Kern can be used in a workshop, a factory, a carpentry shop or on a construction site without worrying about damage or contamination. Vertis Kern is the phone you can rely on.</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err="1" smtClean="0">
                <a:latin typeface="Klavika Light" pitchFamily="34" charset="0"/>
              </a:rPr>
              <a:t>kern</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Phone 2” TFT </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D:\PRODUKTY\SMARTFONY\Vertis_KERN\Zdjęcia Vertis KERN\KERN_newLOGO\KERN_front_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7737" y="620688"/>
            <a:ext cx="1896031" cy="386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521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29" name="Picture 5" descr="C:\Overmax\Produkty\Overmax_LogoNEWclai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805264"/>
            <a:ext cx="4583111" cy="707886"/>
          </a:xfrm>
          <a:prstGeom prst="rect">
            <a:avLst/>
          </a:prstGeom>
          <a:noFill/>
        </p:spPr>
        <p:txBody>
          <a:bodyPr wrap="square" rtlCol="0">
            <a:spAutoFit/>
          </a:bodyPr>
          <a:lstStyle/>
          <a:p>
            <a:r>
              <a:rPr lang="pl-PL" sz="4000" b="1" dirty="0" err="1">
                <a:latin typeface="Klavika Regular" pitchFamily="34" charset="0"/>
              </a:rPr>
              <a:t>v</a:t>
            </a:r>
            <a:r>
              <a:rPr lang="pl-PL" sz="4000" b="1" dirty="0" err="1" smtClean="0">
                <a:latin typeface="Klavika Regular" pitchFamily="34" charset="0"/>
              </a:rPr>
              <a:t>ertis</a:t>
            </a:r>
            <a:r>
              <a:rPr lang="pl-PL" sz="4000" b="1" dirty="0" smtClean="0">
                <a:latin typeface="Klavika Regular" pitchFamily="34" charset="0"/>
              </a:rPr>
              <a:t> </a:t>
            </a:r>
            <a:r>
              <a:rPr lang="pl-PL" sz="4000" dirty="0" err="1" smtClean="0">
                <a:latin typeface="Klavika Light" pitchFamily="34" charset="0"/>
              </a:rPr>
              <a:t>kern</a:t>
            </a:r>
            <a:endParaRPr lang="pl-PL" sz="4000" b="1"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graphicFrame>
        <p:nvGraphicFramePr>
          <p:cNvPr id="26" name="Tabela 25"/>
          <p:cNvGraphicFramePr>
            <a:graphicFrameLocks noGrp="1"/>
          </p:cNvGraphicFramePr>
          <p:nvPr>
            <p:extLst>
              <p:ext uri="{D42A27DB-BD31-4B8C-83A1-F6EECF244321}">
                <p14:modId xmlns:p14="http://schemas.microsoft.com/office/powerpoint/2010/main" val="1551876662"/>
              </p:ext>
            </p:extLst>
          </p:nvPr>
        </p:nvGraphicFramePr>
        <p:xfrm>
          <a:off x="3031162" y="928465"/>
          <a:ext cx="2865652" cy="3219701"/>
        </p:xfrm>
        <a:graphic>
          <a:graphicData uri="http://schemas.openxmlformats.org/drawingml/2006/table">
            <a:tbl>
              <a:tblPr bandRow="1">
                <a:tableStyleId>{073A0DAA-6AF3-43AB-8588-CEC1D06C72B9}</a:tableStyleId>
              </a:tblPr>
              <a:tblGrid>
                <a:gridCol w="1789095"/>
                <a:gridCol w="1076557"/>
              </a:tblGrid>
              <a:tr h="188442">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2” TFT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512</a:t>
                      </a:r>
                      <a:r>
                        <a:rPr lang="pl-PL" sz="1100" b="1" u="none" strike="noStrike" baseline="0" dirty="0" smtClean="0">
                          <a:effectLst/>
                          <a:latin typeface="Klavika Regular" pitchFamily="34" charset="0"/>
                        </a:rPr>
                        <a:t> M</a:t>
                      </a:r>
                      <a:r>
                        <a:rPr lang="pl-PL" sz="1100" b="1" u="none" strike="noStrike" dirty="0" smtClean="0">
                          <a:effectLst/>
                          <a:latin typeface="Klavika Regular" pitchFamily="34" charset="0"/>
                        </a:rPr>
                        <a:t>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2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b="0" i="0" u="none" strike="noStrike" dirty="0" smtClean="0">
                          <a:solidFill>
                            <a:srgbClr val="000000"/>
                          </a:solidFill>
                          <a:effectLst/>
                          <a:latin typeface="Klavika Regular" pitchFamily="34" charset="0"/>
                        </a:rPr>
                        <a:t> Flash </a:t>
                      </a:r>
                      <a:r>
                        <a:rPr lang="pl-PL" sz="1100" b="0" i="0" u="none" strike="noStrike" dirty="0" err="1" smtClean="0">
                          <a:solidFill>
                            <a:srgbClr val="000000"/>
                          </a:solidFill>
                          <a:effectLst/>
                          <a:latin typeface="Klavika Regular" pitchFamily="34" charset="0"/>
                        </a:rPr>
                        <a:t>camera</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Flashlight</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MicroSD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card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reader</a:t>
                      </a:r>
                      <a:r>
                        <a:rPr lang="pl-PL" sz="1100" u="none" strike="noStrike" dirty="0" smtClean="0">
                          <a:effectLst/>
                          <a:latin typeface="Klavika Regular" pitchFamily="34" charset="0"/>
                        </a:rPr>
                        <a:t>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1300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baseline="0" dirty="0" smtClean="0">
                          <a:solidFill>
                            <a:srgbClr val="000000"/>
                          </a:solidFill>
                          <a:effectLst/>
                          <a:latin typeface="Klavika Regular" pitchFamily="34" charset="0"/>
                        </a:rPr>
                        <a:t>Bluetooth, Radio FM</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Resolution</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320</a:t>
                      </a:r>
                      <a:r>
                        <a:rPr lang="pl-PL" sz="1100" b="1" i="0" u="none" strike="noStrike" baseline="0" dirty="0" smtClean="0">
                          <a:solidFill>
                            <a:srgbClr val="000000"/>
                          </a:solidFill>
                          <a:effectLst/>
                          <a:latin typeface="Klavika Regular" pitchFamily="34" charset="0"/>
                        </a:rPr>
                        <a:t> x 240 </a:t>
                      </a:r>
                      <a:r>
                        <a:rPr lang="pl-PL" sz="1100" b="1" i="0" u="none" strike="noStrike" baseline="0" dirty="0" err="1" smtClean="0">
                          <a:solidFill>
                            <a:srgbClr val="000000"/>
                          </a:solidFill>
                          <a:effectLst/>
                          <a:latin typeface="Klavika Regular" pitchFamily="34" charset="0"/>
                        </a:rPr>
                        <a:t>px</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IP 67</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718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grey</a:t>
                      </a:r>
                      <a:r>
                        <a:rPr lang="pl-PL" sz="1100" b="1" i="0" u="none" strike="noStrike" baseline="0"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4401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H</a:t>
                      </a:r>
                      <a:r>
                        <a:rPr lang="pl-PL" sz="1100" b="0" i="0" u="none" strike="noStrike" dirty="0" err="1" smtClean="0">
                          <a:solidFill>
                            <a:srgbClr val="000000"/>
                          </a:solidFill>
                          <a:effectLst/>
                          <a:latin typeface="Klavika Regular" pitchFamily="34" charset="0"/>
                        </a:rPr>
                        <a:t>ousing</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rubber</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2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 name="Tabela 29"/>
          <p:cNvGraphicFramePr>
            <a:graphicFrameLocks noGrp="1"/>
          </p:cNvGraphicFramePr>
          <p:nvPr>
            <p:extLst>
              <p:ext uri="{D42A27DB-BD31-4B8C-83A1-F6EECF244321}">
                <p14:modId xmlns:p14="http://schemas.microsoft.com/office/powerpoint/2010/main" val="312945920"/>
              </p:ext>
            </p:extLst>
          </p:nvPr>
        </p:nvGraphicFramePr>
        <p:xfrm>
          <a:off x="6156176" y="920303"/>
          <a:ext cx="2808312" cy="3242478"/>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headphones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1" name="Prostokąt 30"/>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32" name="Prostokąt 31"/>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205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31840" y="4437112"/>
            <a:ext cx="95094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4437112"/>
            <a:ext cx="95133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40152" y="4437112"/>
            <a:ext cx="1083163"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descr="D:\PRODUKTY\SMARTFONY\Vertis_KERN\Zdjęcia Vertis KERN\KERN_newLOGO\Kern_back_NEWlogo_1.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21196" y="1327799"/>
            <a:ext cx="1820434" cy="38676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PRODUKTY\SMARTFONY\Vertis_KERN\Zdjęcia Vertis KERN\KERN_newLOGO\KERN_front_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19785" y="1327799"/>
            <a:ext cx="1896031" cy="386769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452320" y="4581128"/>
            <a:ext cx="1512168" cy="65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157849" y="1673346"/>
            <a:ext cx="2804965" cy="248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az 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87968" y="3212976"/>
            <a:ext cx="2540516" cy="940675"/>
          </a:xfrm>
          <a:prstGeom prst="rect">
            <a:avLst/>
          </a:prstGeom>
        </p:spPr>
      </p:pic>
      <p:pic>
        <p:nvPicPr>
          <p:cNvPr id="8" name="Obraz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62531" y="1916832"/>
            <a:ext cx="2995599" cy="1991755"/>
          </a:xfrm>
          <a:prstGeom prst="rect">
            <a:avLst/>
          </a:prstGeom>
        </p:spPr>
      </p:pic>
    </p:spTree>
    <p:extLst>
      <p:ext uri="{BB962C8B-B14F-4D97-AF65-F5344CB8AC3E}">
        <p14:creationId xmlns:p14="http://schemas.microsoft.com/office/powerpoint/2010/main" val="1099479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16" y="0"/>
            <a:ext cx="9209695" cy="5301208"/>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5012572"/>
            <a:ext cx="4572000" cy="305846"/>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92211" y="5589240"/>
            <a:ext cx="8759575" cy="1323439"/>
          </a:xfrm>
          <a:prstGeom prst="rect">
            <a:avLst/>
          </a:prstGeom>
          <a:noFill/>
        </p:spPr>
        <p:txBody>
          <a:bodyPr wrap="square" numCol="3" spcCol="360000" rtlCol="0">
            <a:spAutoFit/>
          </a:bodyPr>
          <a:lstStyle/>
          <a:p>
            <a:pPr algn="just"/>
            <a:r>
              <a:rPr lang="en-US" sz="1000" b="1" dirty="0">
                <a:latin typeface="Klavika Regular" pitchFamily="34" charset="0"/>
              </a:rPr>
              <a:t>Vertis 1810 Kern </a:t>
            </a:r>
            <a:r>
              <a:rPr lang="en-US" sz="1000" dirty="0">
                <a:latin typeface="Klavika Regular" pitchFamily="34" charset="0"/>
              </a:rPr>
              <a:t>is a phone dedicated to those working in difficult conditions, during which the device is constantly exposed to falls, shock and scratches. </a:t>
            </a:r>
            <a:endParaRPr lang="pl-PL" sz="1000" dirty="0" smtClean="0">
              <a:latin typeface="Klavika Regular" pitchFamily="34" charset="0"/>
            </a:endParaRPr>
          </a:p>
          <a:p>
            <a:pPr algn="just"/>
            <a:endParaRPr lang="pl-PL" sz="1000" dirty="0">
              <a:latin typeface="Klavika Regular" pitchFamily="34" charset="0"/>
            </a:endParaRPr>
          </a:p>
          <a:p>
            <a:pPr algn="just"/>
            <a:endParaRPr lang="pl-PL" sz="1000" dirty="0" smtClean="0">
              <a:latin typeface="Klavika Regular" pitchFamily="34" charset="0"/>
            </a:endParaRPr>
          </a:p>
          <a:p>
            <a:pPr algn="just"/>
            <a:endParaRPr lang="pl-PL" sz="1000" dirty="0">
              <a:latin typeface="Klavika Regular" pitchFamily="34" charset="0"/>
            </a:endParaRPr>
          </a:p>
          <a:p>
            <a:pPr algn="just"/>
            <a:endParaRPr lang="pl-PL" sz="1000" dirty="0" smtClean="0">
              <a:latin typeface="Klavika Regular" pitchFamily="34" charset="0"/>
            </a:endParaRPr>
          </a:p>
          <a:p>
            <a:pPr algn="just"/>
            <a:r>
              <a:rPr lang="en-US" sz="1000" dirty="0" smtClean="0">
                <a:latin typeface="Klavika Regular" pitchFamily="34" charset="0"/>
              </a:rPr>
              <a:t>The </a:t>
            </a:r>
            <a:r>
              <a:rPr lang="en-US" sz="1000" dirty="0">
                <a:latin typeface="Klavika Regular" pitchFamily="34" charset="0"/>
              </a:rPr>
              <a:t>shockproof casing (IP 67 certificated) is resistant to dust and water, so the phone can be immersed in water up to one meter deep. </a:t>
            </a:r>
            <a:endParaRPr lang="pl-PL" sz="1000" dirty="0" smtClean="0">
              <a:latin typeface="Klavika Regular" pitchFamily="34" charset="0"/>
            </a:endParaRPr>
          </a:p>
          <a:p>
            <a:pPr algn="just"/>
            <a:endParaRPr lang="pl-PL" sz="1000" dirty="0">
              <a:latin typeface="Klavika Regular" pitchFamily="34" charset="0"/>
            </a:endParaRPr>
          </a:p>
          <a:p>
            <a:pPr algn="just"/>
            <a:endParaRPr lang="pl-PL" sz="1000" dirty="0" smtClean="0">
              <a:latin typeface="Klavika Regular" pitchFamily="34" charset="0"/>
            </a:endParaRPr>
          </a:p>
          <a:p>
            <a:pPr algn="just"/>
            <a:endParaRPr lang="pl-PL" sz="1000" dirty="0">
              <a:latin typeface="Klavika Regular" pitchFamily="34" charset="0"/>
            </a:endParaRPr>
          </a:p>
          <a:p>
            <a:pPr algn="just"/>
            <a:endParaRPr lang="pl-PL" sz="1000" dirty="0" smtClean="0">
              <a:latin typeface="Klavika Regular" pitchFamily="34" charset="0"/>
            </a:endParaRPr>
          </a:p>
          <a:p>
            <a:pPr algn="just"/>
            <a:endParaRPr lang="pl-PL" sz="1000" dirty="0">
              <a:latin typeface="Klavika Regular" pitchFamily="34" charset="0"/>
            </a:endParaRPr>
          </a:p>
          <a:p>
            <a:pPr algn="just"/>
            <a:r>
              <a:rPr lang="en-US" sz="1000" dirty="0" smtClean="0">
                <a:latin typeface="Klavika Regular" pitchFamily="34" charset="0"/>
              </a:rPr>
              <a:t>Additionally</a:t>
            </a:r>
            <a:r>
              <a:rPr lang="en-US" sz="1000" dirty="0">
                <a:latin typeface="Klavika Regular" pitchFamily="34" charset="0"/>
              </a:rPr>
              <a:t>, thanks to the </a:t>
            </a:r>
            <a:r>
              <a:rPr lang="en-US" sz="1000" b="1" dirty="0">
                <a:latin typeface="Klavika Regular" pitchFamily="34" charset="0"/>
              </a:rPr>
              <a:t>1200 </a:t>
            </a:r>
            <a:r>
              <a:rPr lang="en-US" sz="1000" b="1" dirty="0" err="1">
                <a:latin typeface="Klavika Regular" pitchFamily="34" charset="0"/>
              </a:rPr>
              <a:t>mAh</a:t>
            </a:r>
            <a:r>
              <a:rPr lang="en-US" sz="1000" b="1" dirty="0">
                <a:latin typeface="Klavika Regular" pitchFamily="34" charset="0"/>
              </a:rPr>
              <a:t> battery</a:t>
            </a:r>
            <a:r>
              <a:rPr lang="en-US" sz="1000" dirty="0">
                <a:latin typeface="Klavika Regular" pitchFamily="34" charset="0"/>
              </a:rPr>
              <a:t>, you don't have to charge your phone every single day.</a:t>
            </a:r>
            <a:endParaRPr lang="pl-PL" sz="10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a:latin typeface="Klavika Light" pitchFamily="34" charset="0"/>
              </a:rPr>
              <a:t>v</a:t>
            </a:r>
            <a:r>
              <a:rPr lang="pl-PL" sz="4000" b="1" dirty="0" err="1" smtClean="0">
                <a:latin typeface="Klavika Light" pitchFamily="34" charset="0"/>
              </a:rPr>
              <a:t>ertis</a:t>
            </a:r>
            <a:r>
              <a:rPr lang="pl-PL" sz="4000" b="1" dirty="0" smtClean="0">
                <a:latin typeface="Klavika Light" pitchFamily="34" charset="0"/>
              </a:rPr>
              <a:t> </a:t>
            </a:r>
            <a:r>
              <a:rPr lang="pl-PL" sz="4000" dirty="0" smtClean="0">
                <a:latin typeface="Klavika Light" pitchFamily="34" charset="0"/>
              </a:rPr>
              <a:t>1810</a:t>
            </a:r>
            <a:r>
              <a:rPr lang="pl-PL" sz="4000" b="1" dirty="0" smtClean="0">
                <a:latin typeface="Klavika Light" pitchFamily="34" charset="0"/>
              </a:rPr>
              <a:t> </a:t>
            </a:r>
            <a:r>
              <a:rPr lang="pl-PL" sz="4000" b="1" dirty="0" err="1" smtClean="0">
                <a:latin typeface="Klavika Light" pitchFamily="34" charset="0"/>
              </a:rPr>
              <a:t>kern</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r</a:t>
            </a:r>
            <a:r>
              <a:rPr lang="pl-PL" sz="1200" dirty="0" err="1" smtClean="0">
                <a:latin typeface="Klavika Regular" pitchFamily="34" charset="0"/>
              </a:rPr>
              <a:t>ugged</a:t>
            </a:r>
            <a:r>
              <a:rPr lang="pl-PL" sz="1200" dirty="0" smtClean="0">
                <a:latin typeface="Klavika Regular" pitchFamily="34" charset="0"/>
              </a:rPr>
              <a:t> </a:t>
            </a:r>
            <a:r>
              <a:rPr lang="pl-PL" sz="1200" dirty="0" err="1" smtClean="0">
                <a:latin typeface="Klavika Regular" pitchFamily="34" charset="0"/>
              </a:rPr>
              <a:t>phone</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4"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89948" y="307896"/>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727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ole tekstowe 31"/>
          <p:cNvSpPr txBox="1"/>
          <p:nvPr/>
        </p:nvSpPr>
        <p:spPr>
          <a:xfrm>
            <a:off x="-718467" y="4534020"/>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1810</a:t>
            </a:r>
            <a:r>
              <a:rPr lang="pl-PL" sz="2400" dirty="0" smtClean="0">
                <a:latin typeface="Klavika Regular" pitchFamily="34" charset="0"/>
              </a:rPr>
              <a:t> </a:t>
            </a:r>
            <a:r>
              <a:rPr lang="pl-PL" sz="2400" b="1" dirty="0" err="1" smtClean="0">
                <a:latin typeface="Klavika Regular" pitchFamily="34" charset="0"/>
              </a:rPr>
              <a:t>kern</a:t>
            </a:r>
            <a:endParaRPr lang="pl-PL" sz="2400" b="1" dirty="0">
              <a:latin typeface="Klavika Regular" pitchFamily="34" charset="0"/>
            </a:endParaRPr>
          </a:p>
        </p:txBody>
      </p:sp>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36512" y="5783872"/>
            <a:ext cx="4470760" cy="80896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40408" y="5877272"/>
            <a:ext cx="4583111" cy="523220"/>
          </a:xfrm>
          <a:prstGeom prst="rect">
            <a:avLst/>
          </a:prstGeom>
          <a:noFill/>
        </p:spPr>
        <p:txBody>
          <a:bodyPr wrap="square" rtlCol="0">
            <a:spAutoFit/>
          </a:bodyPr>
          <a:lstStyle/>
          <a:p>
            <a:r>
              <a:rPr lang="pl-PL" sz="2800" b="1" dirty="0" err="1" smtClean="0">
                <a:latin typeface="Klavika Light" pitchFamily="34" charset="0"/>
              </a:rPr>
              <a:t>vertis</a:t>
            </a:r>
            <a:r>
              <a:rPr lang="pl-PL" sz="2800" b="1" dirty="0" smtClean="0">
                <a:latin typeface="Klavika Light" pitchFamily="34" charset="0"/>
              </a:rPr>
              <a:t> </a:t>
            </a:r>
            <a:r>
              <a:rPr lang="pl-PL" sz="2800" dirty="0" smtClean="0">
                <a:latin typeface="Klavika Light" pitchFamily="34" charset="0"/>
              </a:rPr>
              <a:t>1810</a:t>
            </a:r>
            <a:r>
              <a:rPr lang="pl-PL" sz="2800" b="1" dirty="0" smtClean="0">
                <a:latin typeface="Klavika Light" pitchFamily="34" charset="0"/>
              </a:rPr>
              <a:t> </a:t>
            </a:r>
            <a:r>
              <a:rPr lang="pl-PL" sz="2800" b="1" dirty="0" err="1" smtClean="0">
                <a:latin typeface="Klavika Light" pitchFamily="34" charset="0"/>
              </a:rPr>
              <a:t>kern</a:t>
            </a:r>
            <a:endParaRPr lang="pl-PL" sz="2800" b="1" dirty="0">
              <a:latin typeface="Klavika Regular" pitchFamily="34" charset="0"/>
            </a:endParaRPr>
          </a:p>
        </p:txBody>
      </p:sp>
      <p:sp>
        <p:nvSpPr>
          <p:cNvPr id="22" name="pole tekstowe 21"/>
          <p:cNvSpPr txBox="1"/>
          <p:nvPr/>
        </p:nvSpPr>
        <p:spPr>
          <a:xfrm>
            <a:off x="229110" y="6269516"/>
            <a:ext cx="4352750" cy="276999"/>
          </a:xfrm>
          <a:prstGeom prst="rect">
            <a:avLst/>
          </a:prstGeom>
          <a:noFill/>
        </p:spPr>
        <p:txBody>
          <a:bodyPr wrap="square" rtlCol="0">
            <a:spAutoFit/>
          </a:bodyPr>
          <a:lstStyle/>
          <a:p>
            <a:r>
              <a:rPr lang="pl-PL" sz="1200" dirty="0" err="1" smtClean="0">
                <a:latin typeface="Klavika Regular" pitchFamily="34" charset="0"/>
              </a:rPr>
              <a:t>rugged</a:t>
            </a:r>
            <a:r>
              <a:rPr lang="pl-PL" sz="1200" dirty="0" smtClean="0">
                <a:latin typeface="Klavika Regular" pitchFamily="34" charset="0"/>
              </a:rPr>
              <a:t> </a:t>
            </a:r>
            <a:r>
              <a:rPr lang="pl-PL" sz="1200" dirty="0" err="1" smtClean="0">
                <a:latin typeface="Klavika Regular" pitchFamily="34" charset="0"/>
              </a:rPr>
              <a:t>phone</a:t>
            </a:r>
            <a:endParaRPr lang="pl-PL" sz="1200" dirty="0">
              <a:latin typeface="Klavika Regular" pitchFamily="34" charset="0"/>
            </a:endParaRPr>
          </a:p>
        </p:txBody>
      </p:sp>
      <p:graphicFrame>
        <p:nvGraphicFramePr>
          <p:cNvPr id="20" name="Tabela 19"/>
          <p:cNvGraphicFramePr>
            <a:graphicFrameLocks noGrp="1"/>
          </p:cNvGraphicFramePr>
          <p:nvPr>
            <p:extLst>
              <p:ext uri="{D42A27DB-BD31-4B8C-83A1-F6EECF244321}">
                <p14:modId xmlns:p14="http://schemas.microsoft.com/office/powerpoint/2010/main" val="3253806463"/>
              </p:ext>
            </p:extLst>
          </p:nvPr>
        </p:nvGraphicFramePr>
        <p:xfrm>
          <a:off x="3031162" y="928465"/>
          <a:ext cx="2865652" cy="3396602"/>
        </p:xfrm>
        <a:graphic>
          <a:graphicData uri="http://schemas.openxmlformats.org/drawingml/2006/table">
            <a:tbl>
              <a:tblPr bandRow="1">
                <a:tableStyleId>{073A0DAA-6AF3-43AB-8588-CEC1D06C72B9}</a:tableStyleId>
              </a:tblPr>
              <a:tblGrid>
                <a:gridCol w="1789095"/>
                <a:gridCol w="1076557"/>
              </a:tblGrid>
              <a:tr h="188442">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1,8”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128x160 </a:t>
                      </a:r>
                      <a:r>
                        <a:rPr lang="pl-PL" sz="1100" b="1" i="0" u="none" strike="noStrike" dirty="0" err="1" smtClean="0">
                          <a:solidFill>
                            <a:srgbClr val="000000"/>
                          </a:solidFill>
                          <a:effectLst/>
                          <a:latin typeface="Klavika Regular" pitchFamily="34" charset="0"/>
                        </a:rPr>
                        <a:t>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32 MB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0,3 </a:t>
                      </a:r>
                      <a:r>
                        <a:rPr lang="pl-PL" sz="1100" b="1" u="none" strike="noStrike" dirty="0" err="1" smtClean="0">
                          <a:effectLst/>
                          <a:latin typeface="Klavika Regular" pitchFamily="34" charset="0"/>
                        </a:rPr>
                        <a:t>MPx</a:t>
                      </a:r>
                      <a:r>
                        <a:rPr lang="pl-PL" sz="1100" b="1" u="none" strike="noStrike" dirty="0" smtClean="0">
                          <a:effectLst/>
                          <a:latin typeface="Klavika Regular" pitchFamily="34" charset="0"/>
                        </a:rPr>
                        <a:t> </a:t>
                      </a:r>
                    </a:p>
                    <a:p>
                      <a:pPr algn="r" fontAlgn="b"/>
                      <a:r>
                        <a:rPr lang="pl-PL" sz="1100" b="1" u="none" strike="noStrike" dirty="0" smtClean="0">
                          <a:effectLst/>
                          <a:latin typeface="Klavika Regular" pitchFamily="34" charset="0"/>
                        </a:rPr>
                        <a:t>Flash </a:t>
                      </a:r>
                      <a:r>
                        <a:rPr lang="pl-PL" sz="1100" b="1" u="none" strike="noStrike" dirty="0" err="1" smtClean="0">
                          <a:effectLst/>
                          <a:latin typeface="Klavika Regular" pitchFamily="34" charset="0"/>
                        </a:rPr>
                        <a:t>camera</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Flashlight</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Micro USB</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Jack</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3,5 mm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2990">
                <a:tc>
                  <a:txBody>
                    <a:bodyPr/>
                    <a:lstStyle/>
                    <a:p>
                      <a:pPr algn="l" fontAlgn="b"/>
                      <a:r>
                        <a:rPr lang="pl-PL" sz="1100" b="0" i="0" u="none" strike="noStrike" dirty="0" smtClean="0">
                          <a:solidFill>
                            <a:srgbClr val="000000"/>
                          </a:solidFill>
                          <a:effectLst/>
                          <a:latin typeface="Klavika Regular" pitchFamily="34" charset="0"/>
                        </a:rPr>
                        <a:t> Bluetooth</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MicroSD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card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reader</a:t>
                      </a:r>
                      <a:r>
                        <a:rPr lang="pl-PL" sz="1100" u="none" strike="noStrike" dirty="0" smtClean="0">
                          <a:effectLst/>
                          <a:latin typeface="Klavika Regular" pitchFamily="34" charset="0"/>
                        </a:rPr>
                        <a:t>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16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409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1200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 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Dimensions</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115x51x16 mm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733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Weight</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57 g</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559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H</a:t>
                      </a:r>
                      <a:r>
                        <a:rPr lang="pl-PL" sz="1100" b="0" i="0" u="none" strike="noStrike" dirty="0" err="1" smtClean="0">
                          <a:solidFill>
                            <a:srgbClr val="000000"/>
                          </a:solidFill>
                          <a:effectLst/>
                          <a:latin typeface="Klavika Regular" pitchFamily="34" charset="0"/>
                        </a:rPr>
                        <a:t>ousing</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Plastic</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navy</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blue-black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2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 name="Tabela 23"/>
          <p:cNvGraphicFramePr>
            <a:graphicFrameLocks noGrp="1"/>
          </p:cNvGraphicFramePr>
          <p:nvPr>
            <p:extLst>
              <p:ext uri="{D42A27DB-BD31-4B8C-83A1-F6EECF244321}">
                <p14:modId xmlns:p14="http://schemas.microsoft.com/office/powerpoint/2010/main" val="3832376050"/>
              </p:ext>
            </p:extLst>
          </p:nvPr>
        </p:nvGraphicFramePr>
        <p:xfrm>
          <a:off x="6156176" y="920303"/>
          <a:ext cx="2808312" cy="1144404"/>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chemeClr val="dk1"/>
                          </a:solidFill>
                          <a:effectLst/>
                          <a:latin typeface="Klavika Regular" pitchFamily="34" charset="0"/>
                        </a:rPr>
                        <a:t> </a:t>
                      </a:r>
                      <a:r>
                        <a:rPr lang="pl-PL" sz="1100" b="0" i="0" u="none" strike="noStrike" dirty="0" err="1" smtClean="0">
                          <a:solidFill>
                            <a:schemeClr val="dk1"/>
                          </a:solidFill>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manual </a:t>
                      </a:r>
                      <a:r>
                        <a:rPr lang="pl-PL" sz="1100" b="0" i="0" u="none" strike="noStrike" dirty="0" err="1" smtClean="0">
                          <a:solidFill>
                            <a:srgbClr val="000000"/>
                          </a:solidFill>
                          <a:effectLst/>
                          <a:latin typeface="Klavika Regular" pitchFamily="34" charset="0"/>
                        </a:rPr>
                        <a:t>user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28" name="Prostokąt 27"/>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29" name="Prostokąt 28"/>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3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61405" y="1857718"/>
            <a:ext cx="2804965" cy="293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34" name="Prostokąt 33"/>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3" name="Obraz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309" y="1224636"/>
            <a:ext cx="1467177" cy="3286782"/>
          </a:xfrm>
          <a:prstGeom prst="rect">
            <a:avLst/>
          </a:prstGeom>
        </p:spPr>
      </p:pic>
      <p:pic>
        <p:nvPicPr>
          <p:cNvPr id="11" name="Obraz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1718" y="1191181"/>
            <a:ext cx="1492076" cy="3353820"/>
          </a:xfrm>
          <a:prstGeom prst="rect">
            <a:avLst/>
          </a:prstGeom>
        </p:spPr>
      </p:pic>
      <p:pic>
        <p:nvPicPr>
          <p:cNvPr id="46" name="Obraz 4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3412" y="2491619"/>
            <a:ext cx="938555" cy="2109641"/>
          </a:xfrm>
          <a:prstGeom prst="rect">
            <a:avLst/>
          </a:prstGeom>
        </p:spPr>
      </p:pic>
      <p:pic>
        <p:nvPicPr>
          <p:cNvPr id="12" name="Obraz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17749" y="1681411"/>
            <a:ext cx="1629880" cy="1103342"/>
          </a:xfrm>
          <a:prstGeom prst="rect">
            <a:avLst/>
          </a:prstGeom>
        </p:spPr>
      </p:pic>
      <p:pic>
        <p:nvPicPr>
          <p:cNvPr id="14" name="Obraz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a:off x="7367208" y="2990626"/>
            <a:ext cx="2658865" cy="1017988"/>
          </a:xfrm>
          <a:prstGeom prst="rect">
            <a:avLst/>
          </a:prstGeom>
        </p:spPr>
      </p:pic>
      <p:pic>
        <p:nvPicPr>
          <p:cNvPr id="47" name="Obraz 4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16441" y="2520590"/>
            <a:ext cx="929803" cy="2082952"/>
          </a:xfrm>
          <a:prstGeom prst="rect">
            <a:avLst/>
          </a:prstGeom>
        </p:spPr>
      </p:pic>
      <p:pic>
        <p:nvPicPr>
          <p:cNvPr id="1028" name="Picture 4" descr="http://www.overmax.eu/wp-content/uploads/2015/03/Flash_TECHNOLOGIA.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79092" y="4927824"/>
            <a:ext cx="753758" cy="7537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vermax.eu/wp-content/uploads/2015/02/BT_TECHNOLOGIA.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61923" y="4928583"/>
            <a:ext cx="753758" cy="7537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overmax.eu/wp-content/uploads/2015/04/ip67_TECHNOLOGIA.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944754" y="4923830"/>
            <a:ext cx="753758" cy="7537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overmax.eu/wp-content/uploads/2015/02/DualSIM_TECHNOLOGIA2.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027584" y="4928357"/>
            <a:ext cx="753758" cy="753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03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RODUKTY\SMARTFONY\Vertis BRAVER\PaczkaPR_VertisBRAVER\Braver_KV_foto.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506" y="23690"/>
            <a:ext cx="9192385" cy="529472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73216"/>
            <a:ext cx="8759575" cy="1338828"/>
          </a:xfrm>
          <a:prstGeom prst="rect">
            <a:avLst/>
          </a:prstGeom>
          <a:noFill/>
        </p:spPr>
        <p:txBody>
          <a:bodyPr wrap="square" numCol="3" spcCol="360000" rtlCol="0">
            <a:spAutoFit/>
          </a:bodyPr>
          <a:lstStyle/>
          <a:p>
            <a:pPr algn="just"/>
            <a:r>
              <a:rPr lang="pl-PL" sz="900" b="1" dirty="0">
                <a:latin typeface="Klavika Regular" pitchFamily="34" charset="0"/>
              </a:rPr>
              <a:t>Vertis </a:t>
            </a:r>
            <a:r>
              <a:rPr lang="pl-PL" sz="900" b="1" dirty="0" err="1">
                <a:latin typeface="Klavika Regular" pitchFamily="34" charset="0"/>
              </a:rPr>
              <a:t>Braver</a:t>
            </a:r>
            <a:r>
              <a:rPr lang="pl-PL" sz="900" b="1" dirty="0">
                <a:latin typeface="Klavika Regular" pitchFamily="34" charset="0"/>
              </a:rPr>
              <a:t> </a:t>
            </a:r>
            <a:r>
              <a:rPr lang="en-US" sz="900" dirty="0">
                <a:latin typeface="Klavika Regular" pitchFamily="34" charset="0"/>
              </a:rPr>
              <a:t>Vertis Braver is a full-featured smartphone for adventurers and working ones. It is perfect tool for workshops, building sites or field trips. You can rely on it in even the most extreme conditions!</a:t>
            </a:r>
          </a:p>
          <a:p>
            <a:pPr algn="just"/>
            <a:endParaRPr lang="en-US" sz="900" dirty="0">
              <a:latin typeface="Klavika Regular" pitchFamily="34" charset="0"/>
            </a:endParaRPr>
          </a:p>
          <a:p>
            <a:pPr marL="171450" indent="-171450" algn="just">
              <a:buFont typeface="Arial" panose="020B0604020202020204" pitchFamily="34" charset="0"/>
              <a:buChar char="•"/>
            </a:pPr>
            <a:r>
              <a:rPr lang="en-US" sz="900" dirty="0">
                <a:latin typeface="Klavika Regular" pitchFamily="34" charset="0"/>
              </a:rPr>
              <a:t>Waterproof, dustproof and shockproof and it is protected with rubberized </a:t>
            </a:r>
            <a:r>
              <a:rPr lang="en-US" sz="900" dirty="0" smtClean="0">
                <a:latin typeface="Klavika Regular" pitchFamily="34" charset="0"/>
              </a:rPr>
              <a:t>housing</a:t>
            </a:r>
            <a:endParaRPr lang="pl-PL" sz="900" dirty="0" smtClean="0">
              <a:latin typeface="Klavika Regular" pitchFamily="34" charset="0"/>
            </a:endParaRPr>
          </a:p>
          <a:p>
            <a:pPr marL="171450" indent="-171450" algn="just">
              <a:buFont typeface="Arial" panose="020B0604020202020204" pitchFamily="34" charset="0"/>
              <a:buChar char="•"/>
            </a:pPr>
            <a:endParaRPr lang="pl-PL" sz="900" dirty="0">
              <a:latin typeface="Klavika Regular" pitchFamily="34" charset="0"/>
            </a:endParaRPr>
          </a:p>
          <a:p>
            <a:pPr algn="just"/>
            <a:endParaRPr lang="en-US" sz="900" dirty="0">
              <a:latin typeface="Klavika Regular" pitchFamily="34" charset="0"/>
            </a:endParaRPr>
          </a:p>
          <a:p>
            <a:pPr marL="171450" indent="-171450" algn="just">
              <a:buFont typeface="Arial" panose="020B0604020202020204" pitchFamily="34" charset="0"/>
              <a:buChar char="•"/>
            </a:pPr>
            <a:r>
              <a:rPr lang="en-US" sz="900" dirty="0">
                <a:latin typeface="Klavika Regular" pitchFamily="34" charset="0"/>
              </a:rPr>
              <a:t>Quick access to the Internet (also via Wi-Fi) as well as convenient use of multimedia and applications</a:t>
            </a:r>
          </a:p>
          <a:p>
            <a:pPr marL="171450" indent="-171450" algn="just">
              <a:buFont typeface="Arial" panose="020B0604020202020204" pitchFamily="34" charset="0"/>
              <a:buChar char="•"/>
            </a:pPr>
            <a:r>
              <a:rPr lang="en-US" sz="900" dirty="0">
                <a:latin typeface="Klavika Regular" pitchFamily="34" charset="0"/>
              </a:rPr>
              <a:t>GPS module with a preinstalled </a:t>
            </a:r>
            <a:r>
              <a:rPr lang="en-US" sz="900" dirty="0" err="1">
                <a:latin typeface="Klavika Regular" pitchFamily="34" charset="0"/>
              </a:rPr>
              <a:t>Aponia</a:t>
            </a:r>
            <a:r>
              <a:rPr lang="en-US" sz="900" dirty="0">
                <a:latin typeface="Klavika Regular" pitchFamily="34" charset="0"/>
              </a:rPr>
              <a:t> application to safely lead you through alpine routes or during expeditions into the </a:t>
            </a:r>
            <a:r>
              <a:rPr lang="en-US" sz="900" dirty="0" smtClean="0">
                <a:latin typeface="Klavika Regular" pitchFamily="34" charset="0"/>
              </a:rPr>
              <a:t>unknown</a:t>
            </a:r>
            <a:endParaRPr lang="pl-PL" sz="900" dirty="0" smtClean="0">
              <a:latin typeface="Klavika Regular" pitchFamily="34" charset="0"/>
            </a:endParaRPr>
          </a:p>
          <a:p>
            <a:pPr algn="just"/>
            <a:endParaRPr lang="pl-PL" sz="900" b="1" dirty="0" smtClean="0">
              <a:latin typeface="Klavika Regular" pitchFamily="34" charset="0"/>
            </a:endParaRPr>
          </a:p>
          <a:p>
            <a:pPr algn="just"/>
            <a:endParaRPr lang="pl-PL" sz="900" b="1" dirty="0">
              <a:latin typeface="Klavika Regular" pitchFamily="34" charset="0"/>
            </a:endParaRPr>
          </a:p>
          <a:p>
            <a:pPr algn="just"/>
            <a:endParaRPr lang="pl-PL" sz="900" b="1" dirty="0" smtClean="0">
              <a:latin typeface="Klavika Regular" pitchFamily="34" charset="0"/>
            </a:endParaRPr>
          </a:p>
          <a:p>
            <a:pPr algn="just"/>
            <a:endParaRPr lang="pl-PL" sz="900" b="1" dirty="0">
              <a:latin typeface="Klavika Regular" pitchFamily="34" charset="0"/>
            </a:endParaRPr>
          </a:p>
          <a:p>
            <a:pPr algn="just"/>
            <a:r>
              <a:rPr lang="en-US" sz="900" b="1" dirty="0" smtClean="0">
                <a:latin typeface="Klavika Regular" pitchFamily="34" charset="0"/>
              </a:rPr>
              <a:t>Vertis </a:t>
            </a:r>
            <a:r>
              <a:rPr lang="en-US" sz="900" b="1" dirty="0">
                <a:latin typeface="Klavika Regular" pitchFamily="34" charset="0"/>
              </a:rPr>
              <a:t>Braver </a:t>
            </a:r>
            <a:r>
              <a:rPr lang="en-US" sz="900" dirty="0">
                <a:latin typeface="Klavika Regular" pitchFamily="34" charset="0"/>
              </a:rPr>
              <a:t>is highly resistant to water, dust and shock, which is IP68 certified. The rubber casing elements make the smartphone fit your hand perfectly and even more effectively protected against falls and injuries. You don't have to worry about dirt, flooding or dropping your smartphone – you can safely use it in all conditions. Bet on the reliability and durability – choose Vertis Braver.</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err="1" smtClean="0">
                <a:latin typeface="Klavika Regular" pitchFamily="34" charset="0"/>
              </a:rPr>
              <a:t>b</a:t>
            </a:r>
            <a:r>
              <a:rPr lang="pl-PL" sz="4000" dirty="0" err="1" smtClean="0">
                <a:latin typeface="Klavika Light" pitchFamily="34" charset="0"/>
              </a:rPr>
              <a:t>raver</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smartphone 4” </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PRODUKTY\SMARTFONY\Vertis BRAVER\OV-Vertis-Braver_Front(mich)new.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9843" y="346382"/>
            <a:ext cx="2325973" cy="416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425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29" name="Picture 5" descr="C:\Overmax\Produkty\Overmax_LogoNEWclai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805264"/>
            <a:ext cx="4583111" cy="707886"/>
          </a:xfrm>
          <a:prstGeom prst="rect">
            <a:avLst/>
          </a:prstGeom>
          <a:noFill/>
        </p:spPr>
        <p:txBody>
          <a:bodyPr wrap="square" rtlCol="0">
            <a:spAutoFit/>
          </a:bodyPr>
          <a:lstStyle/>
          <a:p>
            <a:r>
              <a:rPr lang="pl-PL" sz="4000" b="1" dirty="0" err="1">
                <a:latin typeface="Klavika Regular" pitchFamily="34" charset="0"/>
              </a:rPr>
              <a:t>v</a:t>
            </a:r>
            <a:r>
              <a:rPr lang="pl-PL" sz="4000" b="1" dirty="0" err="1" smtClean="0">
                <a:latin typeface="Klavika Regular" pitchFamily="34" charset="0"/>
              </a:rPr>
              <a:t>ertis</a:t>
            </a:r>
            <a:r>
              <a:rPr lang="pl-PL" sz="4000" b="1" dirty="0" smtClean="0">
                <a:latin typeface="Klavika Regular" pitchFamily="34" charset="0"/>
              </a:rPr>
              <a:t> </a:t>
            </a:r>
            <a:r>
              <a:rPr lang="pl-PL" sz="4000" dirty="0" err="1" smtClean="0">
                <a:latin typeface="Klavika Regular" pitchFamily="34" charset="0"/>
              </a:rPr>
              <a:t>b</a:t>
            </a:r>
            <a:r>
              <a:rPr lang="pl-PL" sz="4000" dirty="0" err="1" smtClean="0">
                <a:latin typeface="Klavika Light" pitchFamily="34" charset="0"/>
              </a:rPr>
              <a:t>raver</a:t>
            </a:r>
            <a:endParaRPr lang="pl-PL" sz="4000" b="1"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graphicFrame>
        <p:nvGraphicFramePr>
          <p:cNvPr id="26" name="Tabela 25"/>
          <p:cNvGraphicFramePr>
            <a:graphicFrameLocks noGrp="1"/>
          </p:cNvGraphicFramePr>
          <p:nvPr>
            <p:extLst>
              <p:ext uri="{D42A27DB-BD31-4B8C-83A1-F6EECF244321}">
                <p14:modId xmlns:p14="http://schemas.microsoft.com/office/powerpoint/2010/main" val="459162748"/>
              </p:ext>
            </p:extLst>
          </p:nvPr>
        </p:nvGraphicFramePr>
        <p:xfrm>
          <a:off x="3031162" y="928465"/>
          <a:ext cx="2865652" cy="3231098"/>
        </p:xfrm>
        <a:graphic>
          <a:graphicData uri="http://schemas.openxmlformats.org/drawingml/2006/table">
            <a:tbl>
              <a:tblPr bandRow="1">
                <a:tableStyleId>{073A0DAA-6AF3-43AB-8588-CEC1D06C72B9}</a:tableStyleId>
              </a:tblPr>
              <a:tblGrid>
                <a:gridCol w="1789095"/>
                <a:gridCol w="1076557"/>
              </a:tblGrid>
              <a:tr h="188442">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baseline="0" dirty="0" smtClean="0">
                          <a:effectLst/>
                          <a:latin typeface="Klavika Regular" pitchFamily="34" charset="0"/>
                        </a:rPr>
                        <a:t> </a:t>
                      </a:r>
                      <a:r>
                        <a:rPr lang="pl-PL" sz="1100" u="none" strike="noStrike" dirty="0" smtClean="0">
                          <a:effectLst/>
                          <a:latin typeface="Klavika Regular" pitchFamily="34" charset="0"/>
                        </a:rPr>
                        <a:t>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Front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0.3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4.2.2</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baseline="0" dirty="0" smtClean="0">
                          <a:solidFill>
                            <a:srgbClr val="000000"/>
                          </a:solidFill>
                          <a:effectLst/>
                          <a:latin typeface="Klavika Regular" pitchFamily="34" charset="0"/>
                        </a:rPr>
                        <a:t>2 x 1.2 GHz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 6572</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Micro 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2400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GPS,</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 Bluetooth, FM</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Dual-SIM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718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Resolution</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480</a:t>
                      </a:r>
                      <a:r>
                        <a:rPr lang="pl-PL" sz="1100" b="1" i="0" u="none" strike="noStrike" baseline="0" dirty="0" smtClean="0">
                          <a:solidFill>
                            <a:srgbClr val="000000"/>
                          </a:solidFill>
                          <a:effectLst/>
                          <a:latin typeface="Klavika Regular" pitchFamily="34" charset="0"/>
                        </a:rPr>
                        <a:t> x 800 </a:t>
                      </a:r>
                      <a:r>
                        <a:rPr lang="pl-PL" sz="1100" b="1" i="0" u="none" strike="noStrike" baseline="0" dirty="0" err="1" smtClean="0">
                          <a:solidFill>
                            <a:srgbClr val="000000"/>
                          </a:solidFill>
                          <a:effectLst/>
                          <a:latin typeface="Klavika Regular" pitchFamily="34" charset="0"/>
                        </a:rPr>
                        <a:t>px</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4401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IP 68</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H</a:t>
                      </a:r>
                      <a:r>
                        <a:rPr lang="pl-PL" sz="1100" b="0" i="0" u="none" strike="noStrike" dirty="0" err="1" smtClean="0">
                          <a:solidFill>
                            <a:srgbClr val="000000"/>
                          </a:solidFill>
                          <a:effectLst/>
                          <a:latin typeface="Klavika Regular" pitchFamily="34" charset="0"/>
                        </a:rPr>
                        <a:t>ousing</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rubber</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2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 name="Tabela 29"/>
          <p:cNvGraphicFramePr>
            <a:graphicFrameLocks noGrp="1"/>
          </p:cNvGraphicFramePr>
          <p:nvPr>
            <p:extLst>
              <p:ext uri="{D42A27DB-BD31-4B8C-83A1-F6EECF244321}">
                <p14:modId xmlns:p14="http://schemas.microsoft.com/office/powerpoint/2010/main" val="1995370734"/>
              </p:ext>
            </p:extLst>
          </p:nvPr>
        </p:nvGraphicFramePr>
        <p:xfrm>
          <a:off x="6156176" y="920303"/>
          <a:ext cx="2808312" cy="3242478"/>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Smartphone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headphones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1" name="Prostokąt 30"/>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32" name="Prostokąt 31"/>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2051" name="Picture 3" descr="D:\PRODUKTY\SMARTFONY\Vertis BRAVER\BraverZdjecia_jola\BRAVER_NEWlogo\Braver_Back_newLOGO.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3569" y="1539743"/>
            <a:ext cx="1823214" cy="32574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PRODUKTY\SMARTFONY\Vertis BRAVER\OV-Vertis-Braver_Front(mich)new.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1891" y="1539742"/>
            <a:ext cx="1813613" cy="325133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31840" y="4437112"/>
            <a:ext cx="95094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0" y="4437112"/>
            <a:ext cx="95133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40152" y="4437112"/>
            <a:ext cx="1083163"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380312" y="4537741"/>
            <a:ext cx="1539856" cy="65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157849" y="1673346"/>
            <a:ext cx="2804965" cy="248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Obraz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46204" y="1595524"/>
            <a:ext cx="1554222" cy="1469595"/>
          </a:xfrm>
          <a:prstGeom prst="rect">
            <a:avLst/>
          </a:prstGeom>
        </p:spPr>
      </p:pic>
      <p:pic>
        <p:nvPicPr>
          <p:cNvPr id="3" name="Obraz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20556" y="1673346"/>
            <a:ext cx="1499612" cy="1352679"/>
          </a:xfrm>
          <a:prstGeom prst="rect">
            <a:avLst/>
          </a:prstGeom>
        </p:spPr>
      </p:pic>
      <p:pic>
        <p:nvPicPr>
          <p:cNvPr id="8" name="Obraz 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11670" y="2671894"/>
            <a:ext cx="2340914" cy="2120569"/>
          </a:xfrm>
          <a:prstGeom prst="rect">
            <a:avLst/>
          </a:prstGeom>
        </p:spPr>
      </p:pic>
      <p:pic>
        <p:nvPicPr>
          <p:cNvPr id="9" name="Obraz 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060986" y="2747710"/>
            <a:ext cx="1818003" cy="1693737"/>
          </a:xfrm>
          <a:prstGeom prst="rect">
            <a:avLst/>
          </a:prstGeom>
        </p:spPr>
      </p:pic>
    </p:spTree>
    <p:extLst>
      <p:ext uri="{BB962C8B-B14F-4D97-AF65-F5344CB8AC3E}">
        <p14:creationId xmlns:p14="http://schemas.microsoft.com/office/powerpoint/2010/main" val="12705691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3999" cy="5318418"/>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49883" y="5445224"/>
            <a:ext cx="8759575" cy="1061829"/>
          </a:xfrm>
          <a:prstGeom prst="rect">
            <a:avLst/>
          </a:prstGeom>
          <a:noFill/>
        </p:spPr>
        <p:txBody>
          <a:bodyPr wrap="square" numCol="3" spcCol="360000" rtlCol="0">
            <a:spAutoFit/>
          </a:bodyPr>
          <a:lstStyle/>
          <a:p>
            <a:r>
              <a:rPr lang="en-US" sz="900" b="1" dirty="0" err="1">
                <a:latin typeface="Klavika Regular" panose="020B0506040000020004" pitchFamily="34" charset="0"/>
              </a:rPr>
              <a:t>Selfie</a:t>
            </a:r>
            <a:r>
              <a:rPr lang="en-US" sz="900" b="1" dirty="0">
                <a:latin typeface="Klavika Regular" panose="020B0506040000020004" pitchFamily="34" charset="0"/>
              </a:rPr>
              <a:t> stick 2.1 </a:t>
            </a:r>
            <a:r>
              <a:rPr lang="en-US" sz="900" dirty="0">
                <a:latin typeface="Klavika Regular" panose="020B0506040000020004" pitchFamily="34" charset="0"/>
              </a:rPr>
              <a:t>is a product created for passionate photographers, who besides</a:t>
            </a:r>
            <a:r>
              <a:rPr lang="en-US" sz="900" b="1" dirty="0">
                <a:latin typeface="Klavika Regular" panose="020B0506040000020004" pitchFamily="34" charset="0"/>
              </a:rPr>
              <a:t> </a:t>
            </a:r>
            <a:r>
              <a:rPr lang="en-US" sz="900" dirty="0">
                <a:latin typeface="Klavika Regular" panose="020B0506040000020004" pitchFamily="34" charset="0"/>
              </a:rPr>
              <a:t>shooting the photos of landscapes, sometimes </a:t>
            </a:r>
            <a:r>
              <a:rPr lang="en-US" sz="900" b="1" dirty="0">
                <a:latin typeface="Klavika Regular" panose="020B0506040000020004" pitchFamily="34" charset="0"/>
              </a:rPr>
              <a:t>like to make a great </a:t>
            </a:r>
            <a:r>
              <a:rPr lang="en-US" sz="900" b="1" dirty="0" err="1">
                <a:latin typeface="Klavika Regular" panose="020B0506040000020004" pitchFamily="34" charset="0"/>
              </a:rPr>
              <a:t>selfie</a:t>
            </a:r>
            <a:r>
              <a:rPr lang="en-US" sz="900" dirty="0">
                <a:latin typeface="Klavika Regular" panose="020B0506040000020004" pitchFamily="34" charset="0"/>
              </a:rPr>
              <a:t>. This </a:t>
            </a:r>
            <a:r>
              <a:rPr lang="en-US" sz="900" dirty="0" err="1">
                <a:latin typeface="Klavika Regular" panose="020B0506040000020004" pitchFamily="34" charset="0"/>
              </a:rPr>
              <a:t>momopod</a:t>
            </a:r>
            <a:r>
              <a:rPr lang="en-US" sz="900" dirty="0">
                <a:latin typeface="Klavika Regular" panose="020B0506040000020004" pitchFamily="34" charset="0"/>
              </a:rPr>
              <a:t>, thanks to the </a:t>
            </a:r>
            <a:r>
              <a:rPr lang="en-US" sz="900" b="1" dirty="0">
                <a:latin typeface="Klavika Regular" panose="020B0506040000020004" pitchFamily="34" charset="0"/>
              </a:rPr>
              <a:t>screwed handle</a:t>
            </a:r>
            <a:r>
              <a:rPr lang="en-US" sz="900" dirty="0">
                <a:latin typeface="Klavika Regular" panose="020B0506040000020004" pitchFamily="34" charset="0"/>
              </a:rPr>
              <a:t> may adjust to your smartphone and let you take a popular </a:t>
            </a:r>
            <a:r>
              <a:rPr lang="en-US" sz="900" dirty="0" err="1">
                <a:latin typeface="Klavika Regular" panose="020B0506040000020004" pitchFamily="34" charset="0"/>
              </a:rPr>
              <a:t>selfie</a:t>
            </a:r>
            <a:r>
              <a:rPr lang="en-US" sz="900" dirty="0">
                <a:latin typeface="Klavika Regular" panose="020B0506040000020004" pitchFamily="34" charset="0"/>
              </a:rPr>
              <a:t>. Attached you’ll also find a tripod, which allows you to take pictures form bigger distance. In addition, universal screw allows you to mount </a:t>
            </a:r>
            <a:r>
              <a:rPr lang="en-US" sz="900" dirty="0" err="1">
                <a:latin typeface="Klavika Regular" panose="020B0506040000020004" pitchFamily="34" charset="0"/>
              </a:rPr>
              <a:t>eg</a:t>
            </a:r>
            <a:r>
              <a:rPr lang="en-US" sz="900" dirty="0">
                <a:latin typeface="Klavika Regular" panose="020B0506040000020004" pitchFamily="34" charset="0"/>
              </a:rPr>
              <a:t>. sport cam or the camera and to record video materials from the new perspective. The </a:t>
            </a:r>
            <a:r>
              <a:rPr lang="en-US" sz="900" b="1" dirty="0">
                <a:latin typeface="Klavika Regular" panose="020B0506040000020004" pitchFamily="34" charset="0"/>
              </a:rPr>
              <a:t>included remote</a:t>
            </a:r>
            <a:r>
              <a:rPr lang="en-US" sz="900" dirty="0">
                <a:latin typeface="Klavika Regular" panose="020B0506040000020004" pitchFamily="34" charset="0"/>
              </a:rPr>
              <a:t> with Bluetooth technology will let you take a picture even if your smartphone is far away from the reach of your arms. </a:t>
            </a:r>
            <a:r>
              <a:rPr lang="en-US" sz="900" dirty="0" err="1">
                <a:latin typeface="Klavika Regular" panose="020B0506040000020004" pitchFamily="34" charset="0"/>
              </a:rPr>
              <a:t>Selfie</a:t>
            </a:r>
            <a:r>
              <a:rPr lang="en-US" sz="900" dirty="0">
                <a:latin typeface="Klavika Regular" panose="020B0506040000020004" pitchFamily="34" charset="0"/>
              </a:rPr>
              <a:t> stick works with devices running on </a:t>
            </a:r>
            <a:r>
              <a:rPr lang="en-US" sz="900" b="1" dirty="0">
                <a:latin typeface="Klavika Regular" panose="020B0506040000020004" pitchFamily="34" charset="0"/>
              </a:rPr>
              <a:t>Android as well as </a:t>
            </a:r>
            <a:r>
              <a:rPr lang="en-US" sz="900" b="1" dirty="0" err="1">
                <a:latin typeface="Klavika Regular" panose="020B0506040000020004" pitchFamily="34" charset="0"/>
              </a:rPr>
              <a:t>iOS</a:t>
            </a:r>
            <a:r>
              <a:rPr lang="en-US" sz="900" b="1" dirty="0">
                <a:latin typeface="Klavika Regular" panose="020B0506040000020004" pitchFamily="34" charset="0"/>
              </a:rPr>
              <a:t>. </a:t>
            </a:r>
            <a:r>
              <a:rPr lang="en-US" sz="900" b="1" dirty="0" err="1">
                <a:latin typeface="Klavika Regular" panose="020B0506040000020004" pitchFamily="34" charset="0"/>
              </a:rPr>
              <a:t>Selfie</a:t>
            </a:r>
            <a:r>
              <a:rPr lang="en-US" sz="900" b="1" dirty="0">
                <a:latin typeface="Klavika Regular" panose="020B0506040000020004" pitchFamily="34" charset="0"/>
              </a:rPr>
              <a:t> Stick 2.1 </a:t>
            </a:r>
            <a:r>
              <a:rPr lang="en-US" sz="900" dirty="0">
                <a:latin typeface="Klavika Regular" panose="020B0506040000020004" pitchFamily="34" charset="0"/>
              </a:rPr>
              <a:t>allows you to select any distance from the photographed object. The handle can reach any length in a </a:t>
            </a:r>
            <a:r>
              <a:rPr lang="en-US" sz="900" b="1" dirty="0">
                <a:latin typeface="Klavika Regular" panose="020B0506040000020004" pitchFamily="34" charset="0"/>
              </a:rPr>
              <a:t>range of 20 – 100 cm</a:t>
            </a:r>
            <a:r>
              <a:rPr lang="en-US" sz="900" dirty="0">
                <a:latin typeface="Klavika Regular" panose="020B0506040000020004" pitchFamily="34" charset="0"/>
              </a:rPr>
              <a:t>. Just download one of two dedicated apps: </a:t>
            </a:r>
            <a:r>
              <a:rPr lang="en-US" sz="900" b="1" dirty="0">
                <a:latin typeface="Klavika Regular" panose="020B0506040000020004" pitchFamily="34" charset="0"/>
              </a:rPr>
              <a:t>Google Cam or Open Camera</a:t>
            </a:r>
            <a:r>
              <a:rPr lang="en-US" sz="900" dirty="0">
                <a:latin typeface="Klavika Regular" panose="020B0506040000020004" pitchFamily="34" charset="0"/>
              </a:rPr>
              <a:t>, to enjoy the new dimension of photography.  </a:t>
            </a:r>
          </a:p>
          <a:p>
            <a:endParaRPr lang="en-US" sz="900" dirty="0">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a:latin typeface="Klavika Regular" panose="020B0506040000020004" pitchFamily="34" charset="0"/>
              </a:rPr>
              <a:t>s</a:t>
            </a:r>
            <a:r>
              <a:rPr lang="pl-PL" sz="4000" b="1" dirty="0" smtClean="0">
                <a:latin typeface="Klavika Regular" panose="020B0506040000020004" pitchFamily="34" charset="0"/>
              </a:rPr>
              <a:t>elfie </a:t>
            </a:r>
            <a:r>
              <a:rPr lang="pl-PL" sz="4000" b="1" dirty="0" err="1">
                <a:latin typeface="Klavika Regular" panose="020B0506040000020004" pitchFamily="34" charset="0"/>
              </a:rPr>
              <a:t>s</a:t>
            </a:r>
            <a:r>
              <a:rPr lang="pl-PL" sz="4000" b="1" dirty="0" err="1" smtClean="0">
                <a:latin typeface="Klavika Regular" panose="020B0506040000020004" pitchFamily="34" charset="0"/>
              </a:rPr>
              <a:t>tick</a:t>
            </a:r>
            <a:r>
              <a:rPr lang="pl-PL" sz="4000" b="1" dirty="0" smtClean="0">
                <a:latin typeface="Klavika Regular" panose="020B0506040000020004" pitchFamily="34" charset="0"/>
              </a:rPr>
              <a:t> </a:t>
            </a:r>
            <a:r>
              <a:rPr lang="pl-PL" sz="4000" b="1" dirty="0">
                <a:latin typeface="Klavika Regular" panose="020B0506040000020004" pitchFamily="34" charset="0"/>
              </a:rPr>
              <a:t>2.1</a:t>
            </a: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en-US" sz="1200" dirty="0" smtClean="0">
                <a:latin typeface="Klavika Regular" panose="020B0506040000020004" pitchFamily="34" charset="0"/>
              </a:rPr>
              <a:t> </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22"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6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la\Documents\Zdjęcia z Fotoli\31682737_ml_przeróbka2210Easy.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156879"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73216"/>
            <a:ext cx="8759575" cy="1200329"/>
          </a:xfrm>
          <a:prstGeom prst="rect">
            <a:avLst/>
          </a:prstGeom>
          <a:noFill/>
        </p:spPr>
        <p:txBody>
          <a:bodyPr wrap="square" numCol="3" spcCol="360000" rtlCol="0">
            <a:spAutoFit/>
          </a:bodyPr>
          <a:lstStyle/>
          <a:p>
            <a:r>
              <a:rPr lang="en-US" sz="900" dirty="0">
                <a:latin typeface="Klavika Regular" pitchFamily="34" charset="0"/>
              </a:rPr>
              <a:t>The intuitive and extremely easy-to-use </a:t>
            </a:r>
            <a:r>
              <a:rPr lang="en-US" sz="900" b="1" dirty="0">
                <a:latin typeface="Klavika Regular" pitchFamily="34" charset="0"/>
              </a:rPr>
              <a:t>Vertis 2210 Easy</a:t>
            </a:r>
            <a:r>
              <a:rPr lang="en-US" sz="900" dirty="0">
                <a:latin typeface="Klavika Regular" pitchFamily="34" charset="0"/>
              </a:rPr>
              <a:t> is a phone for those who appreciate functional and affordable solutions.</a:t>
            </a:r>
          </a:p>
          <a:p>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Big color display</a:t>
            </a:r>
          </a:p>
          <a:p>
            <a:pPr marL="171450" indent="-171450">
              <a:buFont typeface="Arial" panose="020B0604020202020204" pitchFamily="34" charset="0"/>
              <a:buChar char="•"/>
            </a:pPr>
            <a:r>
              <a:rPr lang="en-US" sz="900" dirty="0">
                <a:latin typeface="Klavika Regular" pitchFamily="34" charset="0"/>
              </a:rPr>
              <a:t>Intuitive keys</a:t>
            </a:r>
          </a:p>
          <a:p>
            <a:pPr marL="171450" indent="-171450">
              <a:buFont typeface="Arial" panose="020B0604020202020204" pitchFamily="34" charset="0"/>
              <a:buChar char="•"/>
            </a:pPr>
            <a:r>
              <a:rPr lang="en-US" sz="900" dirty="0">
                <a:latin typeface="Klavika Regular" pitchFamily="34" charset="0"/>
              </a:rPr>
              <a:t>Phone book with photo contacts</a:t>
            </a:r>
          </a:p>
          <a:p>
            <a:pPr marL="171450" indent="-171450">
              <a:buFont typeface="Arial" panose="020B0604020202020204" pitchFamily="34" charset="0"/>
              <a:buChar char="•"/>
            </a:pPr>
            <a:r>
              <a:rPr lang="en-US" sz="900" dirty="0">
                <a:latin typeface="Klavika Regular" pitchFamily="34" charset="0"/>
              </a:rPr>
              <a:t>SOS button</a:t>
            </a:r>
            <a:endParaRPr lang="pl-PL" sz="900" b="1" dirty="0" smtClean="0">
              <a:latin typeface="Klavika Regular" pitchFamily="34" charset="0"/>
            </a:endParaRPr>
          </a:p>
          <a:p>
            <a:r>
              <a:rPr lang="en-US" sz="900" b="1" dirty="0">
                <a:latin typeface="Klavika Regular" pitchFamily="34" charset="0"/>
              </a:rPr>
              <a:t>Vertis 2210 Easy </a:t>
            </a:r>
            <a:r>
              <a:rPr lang="en-US" sz="900" dirty="0">
                <a:latin typeface="Klavika Regular" pitchFamily="34" charset="0"/>
              </a:rPr>
              <a:t>is a phone designed for those who care about comfort and usefulness. With 2.2'' color display and large fonts the menu is perfectly clear and easy to read. The intuitive backlit keys and voice prompts </a:t>
            </a:r>
            <a:r>
              <a:rPr lang="en-US" sz="900" dirty="0" smtClean="0">
                <a:latin typeface="Klavika Regular" pitchFamily="34" charset="0"/>
              </a:rPr>
              <a:t>make</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using </a:t>
            </a:r>
            <a:r>
              <a:rPr lang="en-US" sz="900" dirty="0">
                <a:latin typeface="Klavika Regular" pitchFamily="34" charset="0"/>
              </a:rPr>
              <a:t>the phone easy even in low-light environment, while the photo contacts feature allows you to set up to 8 contacts with images so that you can effortlessly search and dial your friends and relatives.</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2210</a:t>
            </a:r>
            <a:r>
              <a:rPr lang="pl-PL" sz="4000" dirty="0" smtClean="0">
                <a:latin typeface="Klavika Regular" pitchFamily="34" charset="0"/>
              </a:rPr>
              <a:t> </a:t>
            </a:r>
            <a:r>
              <a:rPr lang="pl-PL" sz="4000" b="1" dirty="0" err="1" smtClean="0">
                <a:latin typeface="Klavika Regular" pitchFamily="34" charset="0"/>
              </a:rPr>
              <a:t>easy</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Phone 2,2”</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ffectLst>
            <a:outerShdw blurRad="101600" dist="50800" dir="5400000" algn="ctr" rotWithShape="0">
              <a:srgbClr val="000000">
                <a:alpha val="85000"/>
              </a:srgbClr>
            </a:outerShdw>
          </a:effectLst>
          <a:extLst>
            <a:ext uri="{909E8E84-426E-40DD-AFC4-6F175D3DCCD1}">
              <a14:hiddenFill xmlns:a14="http://schemas.microsoft.com/office/drawing/2010/main">
                <a:solidFill>
                  <a:srgbClr val="FFFFFF"/>
                </a:solidFill>
              </a14:hiddenFill>
            </a:ext>
          </a:extLst>
        </p:spPr>
      </p:pic>
      <p:pic>
        <p:nvPicPr>
          <p:cNvPr id="3075" name="Picture 3" descr="D:\PRODUKTY\SMARTFONY\Vertis 2210 EASY\2210easy_m3.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43434" y="1556792"/>
            <a:ext cx="3565697" cy="396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165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29" name="Picture 5" descr="C:\Overmax\Produkty\Overmax_LogoNEWclai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a:latin typeface="Klavika Regular" panose="020B0506040000020004" pitchFamily="34" charset="0"/>
              </a:rPr>
              <a:t>s</a:t>
            </a:r>
            <a:r>
              <a:rPr lang="pl-PL" sz="4000" b="1" dirty="0" smtClean="0">
                <a:latin typeface="Klavika Regular" panose="020B0506040000020004" pitchFamily="34" charset="0"/>
              </a:rPr>
              <a:t>elfie </a:t>
            </a:r>
            <a:r>
              <a:rPr lang="pl-PL" sz="4000" b="1" dirty="0" err="1">
                <a:latin typeface="Klavika Regular" panose="020B0506040000020004" pitchFamily="34" charset="0"/>
              </a:rPr>
              <a:t>s</a:t>
            </a:r>
            <a:r>
              <a:rPr lang="pl-PL" sz="4000" b="1" dirty="0" err="1" smtClean="0">
                <a:latin typeface="Klavika Regular" panose="020B0506040000020004" pitchFamily="34" charset="0"/>
              </a:rPr>
              <a:t>tick</a:t>
            </a:r>
            <a:r>
              <a:rPr lang="pl-PL" sz="4000" b="1" dirty="0" smtClean="0">
                <a:latin typeface="Klavika Regular" panose="020B0506040000020004" pitchFamily="34" charset="0"/>
              </a:rPr>
              <a:t> </a:t>
            </a:r>
            <a:r>
              <a:rPr lang="pl-PL" sz="4000" b="1" dirty="0">
                <a:latin typeface="Klavika Regular" panose="020B0506040000020004" pitchFamily="34" charset="0"/>
              </a:rPr>
              <a:t>2.1</a:t>
            </a: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en-US" sz="1200" dirty="0" smtClean="0">
                <a:latin typeface="Klavika Regular" panose="020B0506040000020004" pitchFamily="34" charset="0"/>
              </a:rPr>
              <a:t> </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2" name="Obraz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639" y="2302018"/>
            <a:ext cx="2157441" cy="1706736"/>
          </a:xfrm>
          <a:prstGeom prst="rect">
            <a:avLst/>
          </a:prstGeom>
        </p:spPr>
      </p:pic>
      <p:graphicFrame>
        <p:nvGraphicFramePr>
          <p:cNvPr id="23" name="Tabela 22"/>
          <p:cNvGraphicFramePr>
            <a:graphicFrameLocks noGrp="1"/>
          </p:cNvGraphicFramePr>
          <p:nvPr>
            <p:extLst>
              <p:ext uri="{D42A27DB-BD31-4B8C-83A1-F6EECF244321}">
                <p14:modId xmlns:p14="http://schemas.microsoft.com/office/powerpoint/2010/main" val="3280088042"/>
              </p:ext>
            </p:extLst>
          </p:nvPr>
        </p:nvGraphicFramePr>
        <p:xfrm>
          <a:off x="3086362" y="928055"/>
          <a:ext cx="2808312" cy="1965402"/>
        </p:xfrm>
        <a:graphic>
          <a:graphicData uri="http://schemas.openxmlformats.org/drawingml/2006/table">
            <a:tbl>
              <a:tblPr bandRow="1">
                <a:tableStyleId>{073A0DAA-6AF3-43AB-8588-CEC1D06C72B9}</a:tableStyleId>
              </a:tblPr>
              <a:tblGrid>
                <a:gridCol w="2808312"/>
              </a:tblGrid>
              <a:tr h="182256">
                <a:tc>
                  <a:txBody>
                    <a:bodyPr/>
                    <a:lstStyle/>
                    <a:p>
                      <a:r>
                        <a:rPr lang="en-US" sz="1100" kern="1200" dirty="0" smtClean="0">
                          <a:solidFill>
                            <a:schemeClr val="dk1"/>
                          </a:solidFill>
                          <a:effectLst/>
                          <a:latin typeface="Klavika Regular" panose="020B0506040000020004" pitchFamily="34" charset="0"/>
                          <a:ea typeface="+mn-ea"/>
                          <a:cs typeface="+mn-cs"/>
                        </a:rPr>
                        <a:t>Length</a:t>
                      </a:r>
                      <a:r>
                        <a:rPr lang="en-US" sz="1100" kern="1200" baseline="0" dirty="0" smtClean="0">
                          <a:solidFill>
                            <a:schemeClr val="dk1"/>
                          </a:solidFill>
                          <a:effectLst/>
                          <a:latin typeface="Klavika Regular" panose="020B0506040000020004" pitchFamily="34" charset="0"/>
                          <a:ea typeface="+mn-ea"/>
                          <a:cs typeface="+mn-cs"/>
                        </a:rPr>
                        <a:t>    </a:t>
                      </a:r>
                      <a:r>
                        <a:rPr lang="en-US" sz="1100" kern="1200" dirty="0" smtClean="0">
                          <a:solidFill>
                            <a:schemeClr val="dk1"/>
                          </a:solidFill>
                          <a:effectLst/>
                          <a:latin typeface="Klavika Regular" panose="020B0506040000020004" pitchFamily="34" charset="0"/>
                          <a:ea typeface="+mn-ea"/>
                          <a:cs typeface="+mn-cs"/>
                        </a:rPr>
                        <a:t>                                            </a:t>
                      </a:r>
                      <a:r>
                        <a:rPr lang="pl-PL" sz="1100" kern="1200" dirty="0" smtClean="0">
                          <a:solidFill>
                            <a:schemeClr val="dk1"/>
                          </a:solidFill>
                          <a:effectLst/>
                          <a:latin typeface="Klavika Regular" panose="020B0506040000020004" pitchFamily="34" charset="0"/>
                          <a:ea typeface="+mn-ea"/>
                          <a:cs typeface="+mn-cs"/>
                        </a:rPr>
                        <a:t> </a:t>
                      </a:r>
                      <a:r>
                        <a:rPr lang="pl-PL" sz="1100" b="1" kern="1200" dirty="0" smtClean="0">
                          <a:solidFill>
                            <a:schemeClr val="dk1"/>
                          </a:solidFill>
                          <a:effectLst/>
                          <a:latin typeface="Klavika Regular" panose="020B0506040000020004" pitchFamily="34" charset="0"/>
                          <a:ea typeface="+mn-ea"/>
                          <a:cs typeface="+mn-cs"/>
                        </a:rPr>
                        <a:t>20 cm – 100 c</a:t>
                      </a:r>
                      <a:r>
                        <a:rPr lang="en-US" sz="1100" b="1" kern="1200" dirty="0" smtClean="0">
                          <a:solidFill>
                            <a:schemeClr val="dk1"/>
                          </a:solidFill>
                          <a:effectLst/>
                          <a:latin typeface="Klavika Regular" panose="020B0506040000020004" pitchFamily="34" charset="0"/>
                          <a:ea typeface="+mn-ea"/>
                          <a:cs typeface="+mn-cs"/>
                        </a:rPr>
                        <a:t>m</a:t>
                      </a:r>
                      <a:endParaRPr lang="en-US" sz="1100" kern="1200" dirty="0" smtClean="0">
                        <a:solidFill>
                          <a:schemeClr val="dk1"/>
                        </a:solidFill>
                        <a:effectLst/>
                        <a:latin typeface="Klavika Regular" panose="020B0506040000020004" pitchFamily="34" charset="0"/>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r>
                        <a:rPr lang="en-US" sz="1100" kern="1200" dirty="0" smtClean="0">
                          <a:solidFill>
                            <a:schemeClr val="dk1"/>
                          </a:solidFill>
                          <a:effectLst/>
                          <a:latin typeface="Klavika Regular" panose="020B0506040000020004" pitchFamily="34" charset="0"/>
                          <a:ea typeface="+mn-ea"/>
                          <a:cs typeface="+mn-cs"/>
                        </a:rPr>
                        <a:t>M</a:t>
                      </a:r>
                      <a:r>
                        <a:rPr lang="pl-PL" sz="1100" kern="1200" dirty="0" err="1" smtClean="0">
                          <a:solidFill>
                            <a:schemeClr val="dk1"/>
                          </a:solidFill>
                          <a:effectLst/>
                          <a:latin typeface="Klavika Regular" panose="020B0506040000020004" pitchFamily="34" charset="0"/>
                          <a:ea typeface="+mn-ea"/>
                          <a:cs typeface="+mn-cs"/>
                        </a:rPr>
                        <a:t>ate</a:t>
                      </a:r>
                      <a:r>
                        <a:rPr lang="en-US" sz="1100" kern="1200" dirty="0" err="1" smtClean="0">
                          <a:solidFill>
                            <a:schemeClr val="dk1"/>
                          </a:solidFill>
                          <a:effectLst/>
                          <a:latin typeface="Klavika Regular" panose="020B0506040000020004" pitchFamily="34" charset="0"/>
                          <a:ea typeface="+mn-ea"/>
                          <a:cs typeface="+mn-cs"/>
                        </a:rPr>
                        <a:t>rial</a:t>
                      </a:r>
                      <a:r>
                        <a:rPr lang="en-US" sz="1100" kern="1200" baseline="0" dirty="0" smtClean="0">
                          <a:solidFill>
                            <a:schemeClr val="dk1"/>
                          </a:solidFill>
                          <a:effectLst/>
                          <a:latin typeface="Klavika Regular" panose="020B0506040000020004" pitchFamily="34" charset="0"/>
                          <a:ea typeface="+mn-ea"/>
                          <a:cs typeface="+mn-cs"/>
                        </a:rPr>
                        <a:t>    </a:t>
                      </a:r>
                      <a:r>
                        <a:rPr lang="pl-PL" sz="1100" kern="1200" dirty="0" smtClean="0">
                          <a:solidFill>
                            <a:schemeClr val="dk1"/>
                          </a:solidFill>
                          <a:effectLst/>
                          <a:latin typeface="Klavika Regular" panose="020B0506040000020004" pitchFamily="34" charset="0"/>
                          <a:ea typeface="+mn-ea"/>
                          <a:cs typeface="+mn-cs"/>
                        </a:rPr>
                        <a:t> </a:t>
                      </a:r>
                      <a:r>
                        <a:rPr lang="en-US" sz="1100" kern="1200" dirty="0" smtClean="0">
                          <a:solidFill>
                            <a:schemeClr val="dk1"/>
                          </a:solidFill>
                          <a:effectLst/>
                          <a:latin typeface="Klavika Regular" panose="020B0506040000020004" pitchFamily="34" charset="0"/>
                          <a:ea typeface="+mn-ea"/>
                          <a:cs typeface="+mn-cs"/>
                        </a:rPr>
                        <a:t>                                                            </a:t>
                      </a:r>
                      <a:r>
                        <a:rPr lang="pl-PL" sz="1100" b="1" kern="1200" dirty="0" smtClean="0">
                          <a:solidFill>
                            <a:schemeClr val="dk1"/>
                          </a:solidFill>
                          <a:effectLst/>
                          <a:latin typeface="Klavika Regular" panose="020B0506040000020004" pitchFamily="34" charset="0"/>
                          <a:ea typeface="+mn-ea"/>
                          <a:cs typeface="+mn-cs"/>
                        </a:rPr>
                        <a:t>metal</a:t>
                      </a:r>
                      <a:endParaRPr lang="en-US" sz="1100" b="1" kern="1200" dirty="0" smtClean="0">
                        <a:solidFill>
                          <a:schemeClr val="dk1"/>
                        </a:solidFill>
                        <a:effectLst/>
                        <a:latin typeface="Klavika Regular" panose="020B0506040000020004" pitchFamily="34" charset="0"/>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r>
                        <a:rPr lang="en-US" sz="1100" kern="1200" dirty="0" smtClean="0">
                          <a:solidFill>
                            <a:schemeClr val="dk1"/>
                          </a:solidFill>
                          <a:effectLst/>
                          <a:latin typeface="Klavika Regular" panose="020B0506040000020004" pitchFamily="34" charset="0"/>
                          <a:ea typeface="+mn-ea"/>
                          <a:cs typeface="+mn-cs"/>
                        </a:rPr>
                        <a:t>comfortable, rubber handle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r>
                        <a:rPr lang="pl-PL" sz="1100" kern="1200" dirty="0" smtClean="0">
                          <a:solidFill>
                            <a:schemeClr val="dk1"/>
                          </a:solidFill>
                          <a:effectLst/>
                          <a:latin typeface="Klavika Regular" panose="020B0506040000020004" pitchFamily="34" charset="0"/>
                          <a:ea typeface="+mn-ea"/>
                          <a:cs typeface="+mn-cs"/>
                        </a:rPr>
                        <a:t>Bluetooth</a:t>
                      </a:r>
                      <a:r>
                        <a:rPr lang="en-US" sz="1100" kern="1200" dirty="0" smtClean="0">
                          <a:solidFill>
                            <a:schemeClr val="dk1"/>
                          </a:solidFill>
                          <a:effectLst/>
                          <a:latin typeface="Klavika Regular" panose="020B0506040000020004" pitchFamily="34" charset="0"/>
                          <a:ea typeface="+mn-ea"/>
                          <a:cs typeface="+mn-cs"/>
                        </a:rPr>
                        <a:t> remote control</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2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31765" y="3005704"/>
            <a:ext cx="5896719" cy="207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2160" y="419419"/>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19415" y="401241"/>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 name="Tabela 29"/>
          <p:cNvGraphicFramePr>
            <a:graphicFrameLocks noGrp="1"/>
          </p:cNvGraphicFramePr>
          <p:nvPr>
            <p:extLst>
              <p:ext uri="{D42A27DB-BD31-4B8C-83A1-F6EECF244321}">
                <p14:modId xmlns:p14="http://schemas.microsoft.com/office/powerpoint/2010/main" val="95238281"/>
              </p:ext>
            </p:extLst>
          </p:nvPr>
        </p:nvGraphicFramePr>
        <p:xfrm>
          <a:off x="6084168" y="921176"/>
          <a:ext cx="2808312" cy="1640304"/>
        </p:xfrm>
        <a:graphic>
          <a:graphicData uri="http://schemas.openxmlformats.org/drawingml/2006/table">
            <a:tbl>
              <a:tblPr bandRow="1">
                <a:tableStyleId>{073A0DAA-6AF3-43AB-8588-CEC1D06C72B9}</a:tableStyleId>
              </a:tblPr>
              <a:tblGrid>
                <a:gridCol w="2808312"/>
              </a:tblGrid>
              <a:tr h="182256">
                <a:tc>
                  <a:txBody>
                    <a:bodyPr/>
                    <a:lstStyle/>
                    <a:p>
                      <a:r>
                        <a:rPr lang="en-US" sz="1100" kern="1200" dirty="0" smtClean="0">
                          <a:solidFill>
                            <a:schemeClr val="dk1"/>
                          </a:solidFill>
                          <a:effectLst/>
                          <a:latin typeface="Klavika Regular" panose="020B0506040000020004" pitchFamily="34" charset="0"/>
                          <a:ea typeface="+mn-ea"/>
                          <a:cs typeface="+mn-cs"/>
                        </a:rPr>
                        <a:t>S</a:t>
                      </a:r>
                      <a:r>
                        <a:rPr lang="pl-PL" sz="1100" kern="1200" dirty="0" smtClean="0">
                          <a:solidFill>
                            <a:schemeClr val="dk1"/>
                          </a:solidFill>
                          <a:effectLst/>
                          <a:latin typeface="Klavika Regular" panose="020B0506040000020004" pitchFamily="34" charset="0"/>
                          <a:ea typeface="+mn-ea"/>
                          <a:cs typeface="+mn-cs"/>
                        </a:rPr>
                        <a:t>elfie </a:t>
                      </a:r>
                      <a:r>
                        <a:rPr lang="pl-PL" sz="1100" kern="1200" dirty="0" err="1" smtClean="0">
                          <a:solidFill>
                            <a:schemeClr val="dk1"/>
                          </a:solidFill>
                          <a:effectLst/>
                          <a:latin typeface="Klavika Regular" panose="020B0506040000020004" pitchFamily="34" charset="0"/>
                          <a:ea typeface="+mn-ea"/>
                          <a:cs typeface="+mn-cs"/>
                        </a:rPr>
                        <a:t>stick</a:t>
                      </a:r>
                      <a:endParaRPr lang="en-US" sz="1100" kern="1200" dirty="0" smtClean="0">
                        <a:solidFill>
                          <a:schemeClr val="dk1"/>
                        </a:solidFill>
                        <a:effectLst/>
                        <a:latin typeface="Klavika Regular" panose="020B0506040000020004" pitchFamily="34" charset="0"/>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r>
                        <a:rPr lang="en-US" sz="1100" kern="1200" dirty="0" smtClean="0">
                          <a:solidFill>
                            <a:schemeClr val="dk1"/>
                          </a:solidFill>
                          <a:effectLst/>
                          <a:latin typeface="Klavika Regular" panose="020B0506040000020004" pitchFamily="34" charset="0"/>
                          <a:ea typeface="+mn-ea"/>
                          <a:cs typeface="+mn-cs"/>
                        </a:rPr>
                        <a:t>Screwed</a:t>
                      </a:r>
                      <a:r>
                        <a:rPr lang="en-US" sz="1100" kern="1200" baseline="0" dirty="0" smtClean="0">
                          <a:solidFill>
                            <a:schemeClr val="dk1"/>
                          </a:solidFill>
                          <a:effectLst/>
                          <a:latin typeface="Klavika Regular" panose="020B0506040000020004" pitchFamily="34" charset="0"/>
                          <a:ea typeface="+mn-ea"/>
                          <a:cs typeface="+mn-cs"/>
                        </a:rPr>
                        <a:t> holder</a:t>
                      </a:r>
                      <a:endParaRPr lang="en-US" sz="1100" kern="1200" dirty="0" smtClean="0">
                        <a:solidFill>
                          <a:schemeClr val="dk1"/>
                        </a:solidFill>
                        <a:effectLst/>
                        <a:latin typeface="Klavika Regular" panose="020B0506040000020004" pitchFamily="34" charset="0"/>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r>
                        <a:rPr lang="en-US" sz="1100" kern="1200" dirty="0" smtClean="0">
                          <a:solidFill>
                            <a:schemeClr val="dk1"/>
                          </a:solidFill>
                          <a:effectLst/>
                          <a:latin typeface="Klavika Regular" panose="020B0506040000020004" pitchFamily="34" charset="0"/>
                          <a:ea typeface="+mn-ea"/>
                          <a:cs typeface="+mn-cs"/>
                        </a:rPr>
                        <a:t>Tripod</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r>
                        <a:rPr lang="en-US" sz="1100" kern="1200" dirty="0" smtClean="0">
                          <a:solidFill>
                            <a:schemeClr val="dk1"/>
                          </a:solidFill>
                          <a:effectLst/>
                          <a:latin typeface="Klavika Regular" panose="020B0506040000020004" pitchFamily="34" charset="0"/>
                          <a:ea typeface="+mn-ea"/>
                          <a:cs typeface="+mn-cs"/>
                        </a:rPr>
                        <a:t>B</a:t>
                      </a:r>
                      <a:r>
                        <a:rPr lang="pl-PL" sz="1100" kern="1200" dirty="0" err="1" smtClean="0">
                          <a:solidFill>
                            <a:schemeClr val="dk1"/>
                          </a:solidFill>
                          <a:effectLst/>
                          <a:latin typeface="Klavika Regular" panose="020B0506040000020004" pitchFamily="34" charset="0"/>
                          <a:ea typeface="+mn-ea"/>
                          <a:cs typeface="+mn-cs"/>
                        </a:rPr>
                        <a:t>luetooth</a:t>
                      </a:r>
                      <a:r>
                        <a:rPr lang="en-US" sz="1100" kern="1200" dirty="0" smtClean="0">
                          <a:solidFill>
                            <a:schemeClr val="dk1"/>
                          </a:solidFill>
                          <a:effectLst/>
                          <a:latin typeface="Klavika Regular" panose="020B0506040000020004" pitchFamily="34" charset="0"/>
                          <a:ea typeface="+mn-ea"/>
                          <a:cs typeface="+mn-cs"/>
                        </a:rPr>
                        <a:t> remote control</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2" name="Prostokąt 31"/>
          <p:cNvSpPr/>
          <p:nvPr/>
        </p:nvSpPr>
        <p:spPr>
          <a:xfrm>
            <a:off x="3091423" y="529953"/>
            <a:ext cx="646780" cy="369332"/>
          </a:xfrm>
          <a:prstGeom prst="rect">
            <a:avLst/>
          </a:prstGeom>
        </p:spPr>
        <p:txBody>
          <a:bodyPr wrap="none">
            <a:spAutoFit/>
          </a:bodyPr>
          <a:lstStyle/>
          <a:p>
            <a:r>
              <a:rPr lang="pl-PL" b="1" dirty="0" err="1" smtClean="0">
                <a:latin typeface="Klavika Regular" pitchFamily="34" charset="0"/>
              </a:rPr>
              <a:t>Inf</a:t>
            </a:r>
            <a:r>
              <a:rPr lang="en-US" b="1" dirty="0" smtClean="0">
                <a:latin typeface="Klavika Regular" pitchFamily="34" charset="0"/>
              </a:rPr>
              <a:t>o</a:t>
            </a:r>
            <a:r>
              <a:rPr lang="pl-PL" b="1" dirty="0" smtClean="0">
                <a:latin typeface="Klavika Regular" pitchFamily="34" charset="0"/>
              </a:rPr>
              <a:t>:</a:t>
            </a:r>
            <a:endParaRPr lang="pl-PL" b="1" dirty="0">
              <a:latin typeface="Klavika Regular" pitchFamily="34" charset="0"/>
            </a:endParaRPr>
          </a:p>
        </p:txBody>
      </p:sp>
      <p:sp>
        <p:nvSpPr>
          <p:cNvPr id="33" name="Prostokąt 32"/>
          <p:cNvSpPr/>
          <p:nvPr/>
        </p:nvSpPr>
        <p:spPr>
          <a:xfrm>
            <a:off x="6146447" y="511775"/>
            <a:ext cx="566630" cy="369332"/>
          </a:xfrm>
          <a:prstGeom prst="rect">
            <a:avLst/>
          </a:prstGeom>
        </p:spPr>
        <p:txBody>
          <a:bodyPr wrap="none">
            <a:spAutoFit/>
          </a:bodyPr>
          <a:lstStyle/>
          <a:p>
            <a:r>
              <a:rPr lang="en-US" b="1" dirty="0" smtClean="0">
                <a:latin typeface="Klavika Regular" pitchFamily="34" charset="0"/>
              </a:rPr>
              <a:t>Set</a:t>
            </a:r>
            <a:r>
              <a:rPr lang="pl-PL" b="1" dirty="0" smtClean="0">
                <a:latin typeface="Klavika Regular" pitchFamily="34" charset="0"/>
              </a:rPr>
              <a:t>:</a:t>
            </a:r>
            <a:endParaRPr lang="pl-PL" b="1" dirty="0">
              <a:latin typeface="Klavika Regular" pitchFamily="34" charset="0"/>
            </a:endParaRPr>
          </a:p>
        </p:txBody>
      </p:sp>
      <p:pic>
        <p:nvPicPr>
          <p:cNvPr id="34" name="Obraz 3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32042" y="3843288"/>
            <a:ext cx="207228" cy="330931"/>
          </a:xfrm>
          <a:prstGeom prst="rect">
            <a:avLst/>
          </a:prstGeom>
        </p:spPr>
      </p:pic>
      <p:pic>
        <p:nvPicPr>
          <p:cNvPr id="35" name="Obraz 3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93171" y="3222724"/>
            <a:ext cx="2114571" cy="1688485"/>
          </a:xfrm>
          <a:prstGeom prst="rect">
            <a:avLst/>
          </a:prstGeom>
        </p:spPr>
      </p:pic>
      <p:pic>
        <p:nvPicPr>
          <p:cNvPr id="36" name="Obraz 3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27325" y="3111896"/>
            <a:ext cx="1064889" cy="1755112"/>
          </a:xfrm>
          <a:prstGeom prst="rect">
            <a:avLst/>
          </a:prstGeom>
        </p:spPr>
      </p:pic>
    </p:spTree>
    <p:extLst>
      <p:ext uri="{BB962C8B-B14F-4D97-AF65-F5344CB8AC3E}">
        <p14:creationId xmlns:p14="http://schemas.microsoft.com/office/powerpoint/2010/main" val="3161561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la\Documents\Zdjęcia z Fotoli\Fotolia_49434343_S_przerobki.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9179"/>
            <a:ext cx="9156880" cy="6568173"/>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4407609" cy="769441"/>
          </a:xfrm>
          <a:prstGeom prst="rect">
            <a:avLst/>
          </a:prstGeom>
          <a:noFill/>
        </p:spPr>
        <p:txBody>
          <a:bodyPr wrap="square" rtlCol="0">
            <a:spAutoFit/>
          </a:bodyPr>
          <a:lstStyle/>
          <a:p>
            <a:r>
              <a:rPr lang="pl-PL" sz="4400" b="1" dirty="0" smtClean="0">
                <a:latin typeface="Klavika Light" pitchFamily="34" charset="0"/>
              </a:rPr>
              <a:t>02</a:t>
            </a:r>
            <a:r>
              <a:rPr lang="pl-PL" sz="4400" dirty="0" smtClean="0">
                <a:latin typeface="Klavika Light" pitchFamily="34" charset="0"/>
              </a:rPr>
              <a:t>. </a:t>
            </a:r>
            <a:r>
              <a:rPr lang="pl-PL" sz="4400" dirty="0" err="1" smtClean="0">
                <a:latin typeface="Klavika Light" pitchFamily="34" charset="0"/>
              </a:rPr>
              <a:t>tablets</a:t>
            </a:r>
            <a:endParaRPr lang="pl-PL" sz="4400" b="1" dirty="0">
              <a:latin typeface="Klavika Regular" pitchFamily="34" charset="0"/>
            </a:endParaRPr>
          </a:p>
        </p:txBody>
      </p:sp>
    </p:spTree>
    <p:extLst>
      <p:ext uri="{BB962C8B-B14F-4D97-AF65-F5344CB8AC3E}">
        <p14:creationId xmlns:p14="http://schemas.microsoft.com/office/powerpoint/2010/main" val="25472024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Overmax\Produkty\TABLETY\Libecore7030\Karta\Man-Coffee-Shop.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0113"/>
            <a:ext cx="9156879" cy="5288305"/>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45224"/>
            <a:ext cx="8759575" cy="784830"/>
          </a:xfrm>
          <a:prstGeom prst="rect">
            <a:avLst/>
          </a:prstGeom>
          <a:noFill/>
        </p:spPr>
        <p:txBody>
          <a:bodyPr wrap="square" numCol="3" spcCol="360000" rtlCol="0">
            <a:spAutoFit/>
          </a:bodyPr>
          <a:lstStyle/>
          <a:p>
            <a:r>
              <a:rPr lang="en-US" sz="900" b="1" dirty="0" err="1"/>
              <a:t>Livecore</a:t>
            </a:r>
            <a:r>
              <a:rPr lang="en-US" sz="900" b="1" dirty="0"/>
              <a:t> 7030</a:t>
            </a:r>
            <a:r>
              <a:rPr lang="en-US" sz="900" dirty="0"/>
              <a:t> is the ideal solution for those who value functionality. The slight </a:t>
            </a:r>
            <a:r>
              <a:rPr lang="en-US" sz="900" b="1" dirty="0"/>
              <a:t>7”</a:t>
            </a:r>
            <a:r>
              <a:rPr lang="en-US" sz="900" dirty="0"/>
              <a:t> tablet can be easily taken on a journey, to work, school or a meeting. </a:t>
            </a:r>
            <a:r>
              <a:rPr lang="en-US" sz="900" b="1" dirty="0"/>
              <a:t>The set of preinstalled applications</a:t>
            </a:r>
            <a:r>
              <a:rPr lang="en-US" sz="900" dirty="0"/>
              <a:t> allows you to take full advantage of all the device's features just right from the start. </a:t>
            </a:r>
            <a:r>
              <a:rPr lang="en-US" sz="900" b="1" dirty="0"/>
              <a:t>Android 4.4</a:t>
            </a:r>
            <a:r>
              <a:rPr lang="en-US" sz="900" dirty="0"/>
              <a:t> coupled with a q</a:t>
            </a:r>
            <a:r>
              <a:rPr lang="en-US" sz="900" b="1" dirty="0"/>
              <a:t>uad-core processor</a:t>
            </a:r>
            <a:r>
              <a:rPr lang="en-US" sz="900" dirty="0"/>
              <a:t> provide exceptionally smooth and efficient operation of the device. </a:t>
            </a:r>
            <a:r>
              <a:rPr lang="en-US" sz="900" b="1" dirty="0"/>
              <a:t>8 GB of internal memory</a:t>
            </a:r>
            <a:r>
              <a:rPr lang="en-US" sz="900" dirty="0"/>
              <a:t> allows you to save all important documents, media files and applications directly in the tablet, and if it becomes full you can use a </a:t>
            </a:r>
            <a:r>
              <a:rPr lang="en-US" sz="900" b="1" dirty="0" err="1"/>
              <a:t>microSD</a:t>
            </a:r>
            <a:r>
              <a:rPr lang="en-US" sz="900" b="1" dirty="0"/>
              <a:t> card of up to 32 GB</a:t>
            </a:r>
            <a:r>
              <a:rPr lang="en-US" sz="900" dirty="0"/>
              <a:t>. What is more, </a:t>
            </a:r>
            <a:r>
              <a:rPr lang="en-US" sz="900" dirty="0" err="1"/>
              <a:t>Livecore</a:t>
            </a:r>
            <a:r>
              <a:rPr lang="en-US" sz="900" dirty="0"/>
              <a:t> 7030 has been equipped with an OTG port, enabling you to connect a variety of devices, including external memory.</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live</a:t>
            </a:r>
            <a:r>
              <a:rPr lang="pl-PL" sz="4000" dirty="0" err="1" smtClean="0">
                <a:latin typeface="Klavika Light" pitchFamily="34" charset="0"/>
              </a:rPr>
              <a:t>core</a:t>
            </a:r>
            <a:r>
              <a:rPr lang="pl-PL" sz="4000" dirty="0" smtClean="0">
                <a:latin typeface="Klavika Regular" pitchFamily="34" charset="0"/>
              </a:rPr>
              <a:t> </a:t>
            </a:r>
            <a:r>
              <a:rPr lang="pl-PL" sz="4000" b="1" dirty="0" smtClean="0">
                <a:latin typeface="Klavika Regular" pitchFamily="34" charset="0"/>
              </a:rPr>
              <a:t>7030</a:t>
            </a:r>
            <a:endParaRPr lang="pl-PL" sz="4000" b="1" dirty="0">
              <a:latin typeface="Klavika Regular" pitchFamily="34" charset="0"/>
            </a:endParaRPr>
          </a:p>
        </p:txBody>
      </p:sp>
      <p:sp>
        <p:nvSpPr>
          <p:cNvPr id="16" name="pole tekstowe 15"/>
          <p:cNvSpPr txBox="1"/>
          <p:nvPr/>
        </p:nvSpPr>
        <p:spPr>
          <a:xfrm>
            <a:off x="755576" y="5002907"/>
            <a:ext cx="4352750" cy="276999"/>
          </a:xfrm>
          <a:prstGeom prst="rect">
            <a:avLst/>
          </a:prstGeom>
          <a:noFill/>
        </p:spPr>
        <p:txBody>
          <a:bodyPr wrap="square" rtlCol="0">
            <a:spAutoFit/>
          </a:bodyPr>
          <a:lstStyle/>
          <a:p>
            <a:r>
              <a:rPr lang="pl-PL" sz="1200" dirty="0">
                <a:latin typeface="Klavika Regular" pitchFamily="34" charset="0"/>
              </a:rPr>
              <a:t>t</a:t>
            </a:r>
            <a:r>
              <a:rPr lang="pl-PL" sz="1200" dirty="0" smtClean="0">
                <a:latin typeface="Klavika Regular" pitchFamily="34" charset="0"/>
              </a:rPr>
              <a:t>ablet 7”</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 name="Picture 4"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6892" y="548680"/>
            <a:ext cx="1956189" cy="4643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vermax\Produkty\TABLETY\Libecore7030\Zdjęcia\OV-Livecore-7030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921" y="1412776"/>
            <a:ext cx="3740703" cy="270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7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59832" y="924596"/>
          <a:ext cx="2808312" cy="3946361"/>
        </p:xfrm>
        <a:graphic>
          <a:graphicData uri="http://schemas.openxmlformats.org/drawingml/2006/table">
            <a:tbl>
              <a:tblPr bandRow="1">
                <a:tableStyleId>{073A0DAA-6AF3-43AB-8588-CEC1D06C72B9}</a:tableStyleId>
              </a:tblPr>
              <a:tblGrid>
                <a:gridCol w="1753296"/>
                <a:gridCol w="1055016"/>
              </a:tblGrid>
              <a:tr h="305425">
                <a:tc>
                  <a:txBody>
                    <a:bodyPr/>
                    <a:lstStyle/>
                    <a:p>
                      <a:pPr algn="l" fontAlgn="b"/>
                      <a:r>
                        <a:rPr lang="pl-PL" sz="1100" dirty="0" err="1" smtClean="0">
                          <a:effectLst/>
                          <a:latin typeface="+mn-lt"/>
                          <a:ea typeface="Calibri"/>
                          <a:cs typeface="Times New Roman"/>
                        </a:rPr>
                        <a:t>Screen</a:t>
                      </a:r>
                      <a:r>
                        <a:rPr lang="pl-PL" sz="1100" dirty="0" smtClean="0">
                          <a:effectLst/>
                          <a:latin typeface="+mn-lt"/>
                          <a:ea typeface="Calibri"/>
                          <a:cs typeface="Times New Roman"/>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7” (800 x</a:t>
                      </a:r>
                      <a:r>
                        <a:rPr lang="pl-PL" sz="1100" b="1" u="none" strike="noStrike" baseline="0" dirty="0" smtClean="0">
                          <a:effectLst/>
                          <a:latin typeface="Klavika Regular" pitchFamily="34" charset="0"/>
                        </a:rPr>
                        <a:t> 480px</a:t>
                      </a:r>
                      <a:r>
                        <a:rPr lang="pl-PL" sz="1100" b="1" u="none" strike="noStrike" dirty="0" smtClean="0">
                          <a:effectLst/>
                          <a:latin typeface="Klavika Regular" pitchFamily="34" charset="0"/>
                        </a:rPr>
                        <a:t>)</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5425">
                <a:tc>
                  <a:txBody>
                    <a:bodyPr/>
                    <a:lstStyle/>
                    <a:p>
                      <a:pPr algn="l" fontAlgn="b"/>
                      <a:r>
                        <a:rPr lang="pl-PL" sz="1100" u="none" strike="noStrike" dirty="0" smtClean="0">
                          <a:effectLst/>
                          <a:latin typeface="Klavika Regular" pitchFamily="34" charset="0"/>
                        </a:rPr>
                        <a:t>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5425">
                <a:tc>
                  <a:txBody>
                    <a:bodyPr/>
                    <a:lstStyle/>
                    <a:p>
                      <a:pPr algn="l" fontAlgn="b"/>
                      <a:r>
                        <a:rPr lang="pl-PL" sz="1100" u="none" strike="noStrike" dirty="0" smtClean="0">
                          <a:effectLst/>
                          <a:latin typeface="Klavika Regular" pitchFamily="34" charset="0"/>
                        </a:rPr>
                        <a:t>RAM: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512 MB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5425">
                <a:tc>
                  <a:txBody>
                    <a:bodyPr/>
                    <a:lstStyle/>
                    <a:p>
                      <a:pPr algn="l" fontAlgn="b"/>
                      <a:r>
                        <a:rPr lang="pl-PL" sz="1100" u="none" strike="noStrike" dirty="0" smtClean="0">
                          <a:effectLst/>
                          <a:latin typeface="Klavika Regular" pitchFamily="34" charset="0"/>
                        </a:rPr>
                        <a:t>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4300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err="1" smtClean="0">
                          <a:solidFill>
                            <a:srgbClr val="000000"/>
                          </a:solidFill>
                          <a:effectLst/>
                          <a:latin typeface="Klavika Regular" pitchFamily="34" charset="0"/>
                        </a:rPr>
                        <a:t>Camera</a:t>
                      </a:r>
                      <a:r>
                        <a:rPr lang="pl-PL" sz="1100" b="0" i="0" u="none" strike="noStrike" baseline="0" dirty="0" smtClean="0">
                          <a:solidFill>
                            <a:srgbClr val="000000"/>
                          </a:solidFill>
                          <a:effectLst/>
                          <a:latin typeface="Klavika Regular" pitchFamily="34" charset="0"/>
                        </a:rPr>
                        <a:t> x2</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dirty="0" smtClean="0">
                          <a:effectLst/>
                          <a:latin typeface="+mn-lt"/>
                          <a:ea typeface="Calibri"/>
                          <a:cs typeface="Times New Roman"/>
                        </a:rPr>
                        <a:t>front: 0,3 </a:t>
                      </a:r>
                      <a:r>
                        <a:rPr lang="pl-PL" sz="1100" dirty="0" err="1" smtClean="0">
                          <a:effectLst/>
                          <a:latin typeface="+mn-lt"/>
                          <a:ea typeface="Calibri"/>
                          <a:cs typeface="Times New Roman"/>
                        </a:rPr>
                        <a:t>MPx</a:t>
                      </a:r>
                      <a:endParaRPr lang="pl-PL" sz="1100" dirty="0" smtClean="0">
                        <a:effectLst/>
                        <a:latin typeface="+mn-lt"/>
                        <a:ea typeface="Calibri"/>
                        <a:cs typeface="Times New Roman"/>
                      </a:endParaRPr>
                    </a:p>
                    <a:p>
                      <a:pPr algn="r" fontAlgn="b"/>
                      <a:r>
                        <a:rPr lang="pl-PL" sz="1100" dirty="0" err="1" smtClean="0">
                          <a:effectLst/>
                          <a:latin typeface="+mn-lt"/>
                          <a:ea typeface="Calibri"/>
                          <a:cs typeface="Times New Roman"/>
                        </a:rPr>
                        <a:t>back</a:t>
                      </a:r>
                      <a:r>
                        <a:rPr lang="pl-PL" sz="1100" dirty="0" smtClean="0">
                          <a:effectLst/>
                          <a:latin typeface="+mn-lt"/>
                          <a:ea typeface="Calibri"/>
                          <a:cs typeface="Times New Roman"/>
                        </a:rPr>
                        <a:t>: 0,3 </a:t>
                      </a:r>
                      <a:r>
                        <a:rPr lang="pl-PL" sz="1100" dirty="0" err="1" smtClean="0">
                          <a:effectLst/>
                          <a:latin typeface="+mn-lt"/>
                          <a:ea typeface="Calibri"/>
                          <a:cs typeface="Times New Roman"/>
                        </a:rPr>
                        <a:t>MPx</a:t>
                      </a:r>
                      <a:endParaRPr lang="pl-PL" sz="1100" dirty="0" smtClean="0">
                        <a:effectLst/>
                        <a:latin typeface="+mn-lt"/>
                        <a:ea typeface="Calibri"/>
                        <a:cs typeface="Times New Roman"/>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5425">
                <a:tc>
                  <a:txBody>
                    <a:bodyPr/>
                    <a:lstStyle/>
                    <a:p>
                      <a:pPr algn="l" fontAlgn="b"/>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1.2 GHz</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39093">
                <a:tc>
                  <a:txBody>
                    <a:bodyPr/>
                    <a:lstStyle/>
                    <a:p>
                      <a:pPr algn="l" fontAlgn="b"/>
                      <a:r>
                        <a:rPr lang="pl-PL" sz="1100" b="0" i="0" u="none" strike="noStrike" dirty="0" smtClean="0">
                          <a:solidFill>
                            <a:srgbClr val="000000"/>
                          </a:solidFill>
                          <a:effectLst/>
                          <a:latin typeface="Klavika Regular" pitchFamily="34" charset="0"/>
                        </a:rPr>
                        <a:t>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RK 3126 </a:t>
                      </a:r>
                      <a:r>
                        <a:rPr lang="pl-PL" sz="1100" b="1" i="0" u="none" strike="noStrike" dirty="0" err="1" smtClean="0">
                          <a:solidFill>
                            <a:srgbClr val="000000"/>
                          </a:solidFill>
                          <a:effectLst/>
                          <a:latin typeface="Klavika Regular" pitchFamily="34" charset="0"/>
                        </a:rPr>
                        <a:t>Quad</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Cortex</a:t>
                      </a:r>
                      <a:r>
                        <a:rPr lang="pl-PL" sz="1100" b="1" i="0" u="none" strike="noStrike" dirty="0" smtClean="0">
                          <a:solidFill>
                            <a:srgbClr val="000000"/>
                          </a:solidFill>
                          <a:effectLst/>
                          <a:latin typeface="Klavika Regular" pitchFamily="34" charset="0"/>
                        </a:rPr>
                        <a:t> A7</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542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Micro 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reader</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542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Battery: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2500 mAh</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542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Wi-Fi, </a:t>
                      </a:r>
                      <a:r>
                        <a:rPr lang="pl-PL" sz="1100" b="0" i="0" u="none" strike="noStrike" baseline="0" dirty="0" err="1" smtClean="0">
                          <a:solidFill>
                            <a:srgbClr val="000000"/>
                          </a:solidFill>
                          <a:effectLst/>
                          <a:latin typeface="Klavika Regular" pitchFamily="34" charset="0"/>
                        </a:rPr>
                        <a:t>miniJack</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0542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OTG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363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Case: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 (plastic)</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2584802217"/>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Tablet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OTG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a:latin typeface="Klavika Regular" pitchFamily="34" charset="0"/>
              </a:rPr>
              <a:t>l</a:t>
            </a:r>
            <a:r>
              <a:rPr lang="pl-PL" sz="2400" b="1" dirty="0" err="1" smtClean="0">
                <a:latin typeface="Klavika Regular" pitchFamily="34" charset="0"/>
              </a:rPr>
              <a:t>ive</a:t>
            </a:r>
            <a:r>
              <a:rPr lang="pl-PL" sz="2400" dirty="0" err="1" smtClean="0">
                <a:latin typeface="Klavika Regular" pitchFamily="34" charset="0"/>
              </a:rPr>
              <a:t>core</a:t>
            </a:r>
            <a:r>
              <a:rPr lang="pl-PL" sz="2400" dirty="0" smtClean="0">
                <a:latin typeface="Klavika Regular" pitchFamily="34" charset="0"/>
              </a:rPr>
              <a:t> </a:t>
            </a:r>
            <a:r>
              <a:rPr lang="pl-PL" sz="2400" b="1" dirty="0" smtClean="0">
                <a:latin typeface="Klavika Regular" pitchFamily="34" charset="0"/>
              </a:rPr>
              <a:t>7030</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1033"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98037" y="4990102"/>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Overmax\Wojtek\Zdjęcia_Prod\OV-EduTab3_Charger.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6358319" y="3367550"/>
            <a:ext cx="935661" cy="78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vermax\Wojtek\Zdjęcia_Prod\OV-EduTab3_US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7524328" y="3246974"/>
            <a:ext cx="400289" cy="116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Wojtek\Zdjęcia_Prod\OV-Livecore7011_OTG.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8268066" y="3246974"/>
            <a:ext cx="247562" cy="1276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vermax\Produkty\TABLETY\Libecore7030\Zdjęcia\OV-Livecore-7030_FrontSide.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67701" y="1700808"/>
            <a:ext cx="2380414" cy="1721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477881" y="4988222"/>
            <a:ext cx="510729" cy="481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987824" y="5013176"/>
            <a:ext cx="372312" cy="51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139952" y="5013176"/>
            <a:ext cx="303078" cy="51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descr="C:\Overmax\Produkty\TABLETY\Libecore7030\Karta\ikony.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32842" y="5877272"/>
            <a:ext cx="70675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25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8" y="0"/>
            <a:ext cx="9143282" cy="5296433"/>
          </a:xfrm>
          <a:prstGeom prst="rect">
            <a:avLst/>
          </a:prstGeom>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45224"/>
            <a:ext cx="8759575" cy="923330"/>
          </a:xfrm>
          <a:prstGeom prst="rect">
            <a:avLst/>
          </a:prstGeom>
          <a:noFill/>
        </p:spPr>
        <p:txBody>
          <a:bodyPr wrap="square" numCol="3" spcCol="360000" rtlCol="0">
            <a:spAutoFit/>
          </a:bodyPr>
          <a:lstStyle/>
          <a:p>
            <a:r>
              <a:rPr lang="en-US" sz="900" b="1" dirty="0" err="1">
                <a:latin typeface="Klavika Regular" pitchFamily="34" charset="0"/>
              </a:rPr>
              <a:t>Livecore</a:t>
            </a:r>
            <a:r>
              <a:rPr lang="en-US" sz="900" b="1" dirty="0">
                <a:latin typeface="Klavika Regular" pitchFamily="34" charset="0"/>
              </a:rPr>
              <a:t> 7040 </a:t>
            </a:r>
            <a:r>
              <a:rPr lang="en-US" sz="900" dirty="0">
                <a:latin typeface="Klavika Regular" pitchFamily="34" charset="0"/>
              </a:rPr>
              <a:t>is a trendy tablet for all! Its </a:t>
            </a:r>
            <a:r>
              <a:rPr lang="en-US" sz="900" b="1" dirty="0">
                <a:latin typeface="Klavika Regular" pitchFamily="34" charset="0"/>
              </a:rPr>
              <a:t>7”</a:t>
            </a:r>
            <a:r>
              <a:rPr lang="en-US" sz="900" dirty="0">
                <a:latin typeface="Klavika Regular" pitchFamily="34" charset="0"/>
              </a:rPr>
              <a:t> screen with a resolution of </a:t>
            </a:r>
            <a:r>
              <a:rPr lang="en-US" sz="900" b="1" dirty="0">
                <a:latin typeface="Klavika Regular" pitchFamily="34" charset="0"/>
              </a:rPr>
              <a:t>1024x600</a:t>
            </a:r>
            <a:r>
              <a:rPr lang="en-US" sz="900" dirty="0">
                <a:latin typeface="Klavika Regular" pitchFamily="34" charset="0"/>
              </a:rPr>
              <a:t>px ensures and clear and vivid images. The device has been equipped with a </a:t>
            </a:r>
            <a:r>
              <a:rPr lang="en-US" sz="900" b="1" dirty="0">
                <a:latin typeface="Klavika Regular" pitchFamily="34" charset="0"/>
              </a:rPr>
              <a:t>quad-core processor</a:t>
            </a:r>
            <a:r>
              <a:rPr lang="en-US" sz="900" dirty="0">
                <a:latin typeface="Klavika Regular" pitchFamily="34" charset="0"/>
              </a:rPr>
              <a:t> and runs on a proven </a:t>
            </a:r>
            <a:r>
              <a:rPr lang="en-US" sz="900" b="1" dirty="0">
                <a:latin typeface="Klavika Regular" pitchFamily="34" charset="0"/>
              </a:rPr>
              <a:t>Android 4.4</a:t>
            </a:r>
            <a:r>
              <a:rPr lang="en-US" sz="900" dirty="0">
                <a:latin typeface="Klavika Regular" pitchFamily="34" charset="0"/>
              </a:rPr>
              <a:t> ensuring smooth and stable operations. The </a:t>
            </a:r>
            <a:r>
              <a:rPr lang="en-US" sz="900" b="1" dirty="0">
                <a:latin typeface="Klavika Regular" pitchFamily="34" charset="0"/>
              </a:rPr>
              <a:t>8 GB</a:t>
            </a:r>
            <a:r>
              <a:rPr lang="en-US" sz="900" dirty="0">
                <a:latin typeface="Klavika Regular" pitchFamily="34" charset="0"/>
              </a:rPr>
              <a:t> of built-in storage memory combined with a </a:t>
            </a:r>
            <a:r>
              <a:rPr lang="en-US" sz="900" b="1" dirty="0" err="1">
                <a:latin typeface="Klavika Regular" pitchFamily="34" charset="0"/>
              </a:rPr>
              <a:t>microSD</a:t>
            </a:r>
            <a:r>
              <a:rPr lang="en-US" sz="900" b="1" dirty="0">
                <a:latin typeface="Klavika Regular" pitchFamily="34" charset="0"/>
              </a:rPr>
              <a:t> card reader</a:t>
            </a:r>
            <a:r>
              <a:rPr lang="en-US" sz="900" dirty="0">
                <a:latin typeface="Klavika Regular" pitchFamily="34" charset="0"/>
              </a:rPr>
              <a:t> supporting memory cards of up to </a:t>
            </a:r>
            <a:r>
              <a:rPr lang="en-US" sz="900" b="1" dirty="0">
                <a:latin typeface="Klavika Regular" pitchFamily="34" charset="0"/>
              </a:rPr>
              <a:t>32 GB</a:t>
            </a:r>
            <a:r>
              <a:rPr lang="en-US" sz="900" dirty="0">
                <a:latin typeface="Klavika Regular" pitchFamily="34" charset="0"/>
              </a:rPr>
              <a:t> guarantees enough space for pictures, apps and other important files. The device is equipped with two 0.3MPx cameras - a front and a back one. It also has a standard </a:t>
            </a:r>
            <a:r>
              <a:rPr lang="en-US" sz="900" b="1" dirty="0" err="1">
                <a:latin typeface="Klavika Regular" pitchFamily="34" charset="0"/>
              </a:rPr>
              <a:t>MicroUSB</a:t>
            </a:r>
            <a:r>
              <a:rPr lang="en-US" sz="900" dirty="0">
                <a:latin typeface="Klavika Regular" pitchFamily="34" charset="0"/>
              </a:rPr>
              <a:t> port and a </a:t>
            </a:r>
            <a:r>
              <a:rPr lang="en-US" sz="900" b="1" dirty="0" err="1">
                <a:latin typeface="Klavika Regular" pitchFamily="34" charset="0"/>
              </a:rPr>
              <a:t>miniJack</a:t>
            </a:r>
            <a:r>
              <a:rPr lang="en-US" sz="900" dirty="0">
                <a:latin typeface="Klavika Regular" pitchFamily="34" charset="0"/>
              </a:rPr>
              <a:t> input that you can use to connect </a:t>
            </a:r>
            <a:r>
              <a:rPr lang="en-US" sz="900" b="1" dirty="0">
                <a:latin typeface="Klavika Regular" pitchFamily="34" charset="0"/>
              </a:rPr>
              <a:t>included earphones</a:t>
            </a:r>
            <a:r>
              <a:rPr lang="en-US" sz="900" dirty="0">
                <a:latin typeface="Klavika Regular" pitchFamily="34" charset="0"/>
              </a:rPr>
              <a:t>. </a:t>
            </a:r>
            <a:r>
              <a:rPr lang="en-US" sz="900" dirty="0" err="1">
                <a:latin typeface="Klavika Regular" pitchFamily="34" charset="0"/>
              </a:rPr>
              <a:t>Livecore</a:t>
            </a:r>
            <a:r>
              <a:rPr lang="en-US" sz="900" dirty="0">
                <a:latin typeface="Klavika Regular" pitchFamily="34" charset="0"/>
              </a:rPr>
              <a:t> 7040 enables </a:t>
            </a:r>
            <a:r>
              <a:rPr lang="en-US" sz="900" b="1" dirty="0" err="1">
                <a:latin typeface="Klavika Regular" pitchFamily="34" charset="0"/>
              </a:rPr>
              <a:t>WiFi</a:t>
            </a:r>
            <a:r>
              <a:rPr lang="en-US" sz="900" dirty="0">
                <a:latin typeface="Klavika Regular" pitchFamily="34" charset="0"/>
              </a:rPr>
              <a:t> connection and is equipped with </a:t>
            </a:r>
            <a:r>
              <a:rPr lang="en-US" sz="900" b="1" dirty="0">
                <a:latin typeface="Klavika Regular" pitchFamily="34" charset="0"/>
              </a:rPr>
              <a:t>Bluetooth</a:t>
            </a:r>
            <a:r>
              <a:rPr lang="en-US" sz="900" dirty="0">
                <a:latin typeface="Klavika Regular" pitchFamily="34" charset="0"/>
              </a:rPr>
              <a:t> module that allows it to communicate with other devices. A modern design of the tablet is complemented by </a:t>
            </a:r>
            <a:r>
              <a:rPr lang="en-US" sz="900" dirty="0" err="1">
                <a:latin typeface="Klavika Regular" pitchFamily="34" charset="0"/>
              </a:rPr>
              <a:t>colour</a:t>
            </a:r>
            <a:r>
              <a:rPr lang="en-US" sz="900" dirty="0">
                <a:latin typeface="Klavika Regular" pitchFamily="34" charset="0"/>
              </a:rPr>
              <a:t> covers, as the device is available in 3 different </a:t>
            </a:r>
            <a:r>
              <a:rPr lang="en-US" sz="900" dirty="0" err="1">
                <a:latin typeface="Klavika Regular" pitchFamily="34" charset="0"/>
              </a:rPr>
              <a:t>colours</a:t>
            </a:r>
            <a:r>
              <a:rPr lang="en-US" sz="900" dirty="0">
                <a:latin typeface="Klavika Regular" pitchFamily="34" charset="0"/>
              </a:rPr>
              <a:t>:  </a:t>
            </a:r>
            <a:r>
              <a:rPr lang="en-US" sz="900" b="1" dirty="0">
                <a:latin typeface="Klavika Regular" pitchFamily="34" charset="0"/>
              </a:rPr>
              <a:t>black, pink and blue. </a:t>
            </a:r>
            <a:endParaRPr lang="pl-PL" sz="900" dirty="0">
              <a:latin typeface="Klavika Regular" pitchFamily="34" charset="0"/>
            </a:endParaRPr>
          </a:p>
          <a:p>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live</a:t>
            </a:r>
            <a:r>
              <a:rPr lang="pl-PL" sz="4000" dirty="0" err="1" smtClean="0">
                <a:latin typeface="Klavika Light" pitchFamily="34" charset="0"/>
              </a:rPr>
              <a:t>core</a:t>
            </a:r>
            <a:r>
              <a:rPr lang="pl-PL" sz="4000" dirty="0" smtClean="0">
                <a:latin typeface="Klavika Regular" pitchFamily="34" charset="0"/>
              </a:rPr>
              <a:t> </a:t>
            </a:r>
            <a:r>
              <a:rPr lang="pl-PL" sz="4000" b="1" dirty="0" smtClean="0">
                <a:latin typeface="Klavika Regular" pitchFamily="34" charset="0"/>
              </a:rPr>
              <a:t>7040</a:t>
            </a:r>
            <a:endParaRPr lang="pl-PL" sz="4000" b="1" dirty="0">
              <a:latin typeface="Klavika Regular" pitchFamily="34" charset="0"/>
            </a:endParaRPr>
          </a:p>
        </p:txBody>
      </p:sp>
      <p:sp>
        <p:nvSpPr>
          <p:cNvPr id="16" name="pole tekstowe 15"/>
          <p:cNvSpPr txBox="1"/>
          <p:nvPr/>
        </p:nvSpPr>
        <p:spPr>
          <a:xfrm>
            <a:off x="755576" y="5002907"/>
            <a:ext cx="4352750" cy="276999"/>
          </a:xfrm>
          <a:prstGeom prst="rect">
            <a:avLst/>
          </a:prstGeom>
          <a:noFill/>
        </p:spPr>
        <p:txBody>
          <a:bodyPr wrap="square" rtlCol="0">
            <a:spAutoFit/>
          </a:bodyPr>
          <a:lstStyle/>
          <a:p>
            <a:r>
              <a:rPr lang="pl-PL" sz="1200" dirty="0">
                <a:latin typeface="Klavika Regular" pitchFamily="34" charset="0"/>
              </a:rPr>
              <a:t>t</a:t>
            </a:r>
            <a:r>
              <a:rPr lang="pl-PL" sz="1200" dirty="0" smtClean="0">
                <a:latin typeface="Klavika Regular" pitchFamily="34" charset="0"/>
              </a:rPr>
              <a:t>ablet 7”</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2" name="Picture 4"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6892" y="548680"/>
            <a:ext cx="1956189" cy="464316"/>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8000" y="138087"/>
            <a:ext cx="8176729" cy="5451153"/>
          </a:xfrm>
          <a:prstGeom prst="rect">
            <a:avLst/>
          </a:prstGeom>
        </p:spPr>
      </p:pic>
    </p:spTree>
    <p:extLst>
      <p:ext uri="{BB962C8B-B14F-4D97-AF65-F5344CB8AC3E}">
        <p14:creationId xmlns:p14="http://schemas.microsoft.com/office/powerpoint/2010/main" val="552149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792622981"/>
              </p:ext>
            </p:extLst>
          </p:nvPr>
        </p:nvGraphicFramePr>
        <p:xfrm>
          <a:off x="3059832" y="924597"/>
          <a:ext cx="2808312" cy="3781710"/>
        </p:xfrm>
        <a:graphic>
          <a:graphicData uri="http://schemas.openxmlformats.org/drawingml/2006/table">
            <a:tbl>
              <a:tblPr bandRow="1">
                <a:tableStyleId>{073A0DAA-6AF3-43AB-8588-CEC1D06C72B9}</a:tableStyleId>
              </a:tblPr>
              <a:tblGrid>
                <a:gridCol w="1753296"/>
                <a:gridCol w="1055016"/>
              </a:tblGrid>
              <a:tr h="218707">
                <a:tc>
                  <a:txBody>
                    <a:bodyPr/>
                    <a:lstStyle/>
                    <a:p>
                      <a:pPr algn="l" fontAlgn="b"/>
                      <a:r>
                        <a:rPr lang="pl-PL" sz="1100" b="0" i="0" u="none" strike="noStrike" dirty="0" err="1" smtClean="0">
                          <a:solidFill>
                            <a:schemeClr val="dk1"/>
                          </a:solidFill>
                          <a:effectLst/>
                          <a:latin typeface="Klavika Regular" pitchFamily="34" charset="0"/>
                          <a:cs typeface="Times New Roman"/>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7”</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8707">
                <a:tc>
                  <a:txBody>
                    <a:bodyPr/>
                    <a:lstStyle/>
                    <a:p>
                      <a:pPr algn="l" fontAlgn="b"/>
                      <a:r>
                        <a:rPr lang="pl-PL" sz="1100" b="0" i="0" u="none" strike="noStrike" dirty="0" err="1" smtClean="0">
                          <a:solidFill>
                            <a:schemeClr val="dk1"/>
                          </a:solidFill>
                          <a:effectLst/>
                          <a:latin typeface="Klavika Regular" pitchFamily="34" charset="0"/>
                        </a:rPr>
                        <a:t>Internal</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8707">
                <a:tc>
                  <a:txBody>
                    <a:bodyPr/>
                    <a:lstStyle/>
                    <a:p>
                      <a:pPr algn="l" fontAlgn="b"/>
                      <a:r>
                        <a:rPr lang="pl-PL" sz="1100" u="none" strike="noStrike" dirty="0" smtClean="0">
                          <a:effectLst/>
                          <a:latin typeface="Klavika Regular" pitchFamily="34" charset="0"/>
                        </a:rPr>
                        <a:t>RAM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512 MB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8707">
                <a:tc>
                  <a:txBody>
                    <a:bodyPr/>
                    <a:lstStyle/>
                    <a:p>
                      <a:pPr algn="l" fontAlgn="b"/>
                      <a:r>
                        <a:rPr lang="pl-PL" sz="1100" u="none" strike="noStrike" dirty="0" smtClean="0">
                          <a:effectLst/>
                          <a:latin typeface="Klavika Regular" pitchFamily="34" charset="0"/>
                        </a:rPr>
                        <a:t>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56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err="1" smtClean="0">
                          <a:solidFill>
                            <a:srgbClr val="000000"/>
                          </a:solidFill>
                          <a:effectLst/>
                          <a:latin typeface="Klavika Regular" pitchFamily="34" charset="0"/>
                        </a:rPr>
                        <a:t>Camera</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dirty="0" smtClean="0">
                          <a:effectLst/>
                          <a:latin typeface="Klavika Regular" pitchFamily="34" charset="0"/>
                          <a:ea typeface="Calibri"/>
                          <a:cs typeface="Times New Roman"/>
                        </a:rPr>
                        <a:t>0,3 </a:t>
                      </a:r>
                      <a:r>
                        <a:rPr lang="pl-PL" sz="1100" b="1" dirty="0" err="1" smtClean="0">
                          <a:effectLst/>
                          <a:latin typeface="Klavika Regular" pitchFamily="34" charset="0"/>
                          <a:ea typeface="Calibri"/>
                          <a:cs typeface="Times New Roman"/>
                        </a:rPr>
                        <a:t>MPx</a:t>
                      </a:r>
                      <a:r>
                        <a:rPr lang="pl-PL" sz="1100" b="1" dirty="0" smtClean="0">
                          <a:effectLst/>
                          <a:latin typeface="Klavika Regular" pitchFamily="34" charset="0"/>
                          <a:ea typeface="Calibri"/>
                          <a:cs typeface="Times New Roman"/>
                        </a:rPr>
                        <a:t>/0,3 MPx</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8707">
                <a:tc>
                  <a:txBody>
                    <a:bodyPr/>
                    <a:lstStyle/>
                    <a:p>
                      <a:pPr algn="l" fontAlgn="b"/>
                      <a:r>
                        <a:rPr lang="pl-PL" sz="1100" b="0" i="0" u="none" strike="noStrike" dirty="0" smtClean="0">
                          <a:solidFill>
                            <a:schemeClr val="dk1"/>
                          </a:solidFill>
                          <a:effectLst/>
                          <a:latin typeface="Klavika Regular" pitchFamily="34" charset="0"/>
                        </a:rPr>
                        <a:t>CPU</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1.3 GHz</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86031">
                <a:tc>
                  <a:txBody>
                    <a:bodyPr/>
                    <a:lstStyle/>
                    <a:p>
                      <a:pPr algn="l" fontAlgn="b"/>
                      <a:r>
                        <a:rPr lang="pl-PL" sz="1100" b="0" i="0" u="none" strike="noStrike" dirty="0" smtClean="0">
                          <a:solidFill>
                            <a:srgbClr val="000000"/>
                          </a:solidFill>
                          <a:effectLst/>
                          <a:latin typeface="Klavika Regular" pitchFamily="34" charset="0"/>
                        </a:rPr>
                        <a:t>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1024x600</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870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Micro 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baseline="0" dirty="0" smtClean="0">
                          <a:effectLst/>
                          <a:latin typeface="Klavika Regular" pitchFamily="34" charset="0"/>
                        </a:rPr>
                        <a:t> to</a:t>
                      </a:r>
                      <a:r>
                        <a:rPr lang="pl-PL" sz="1100" b="1" u="none" strike="noStrike" dirty="0" smtClean="0">
                          <a:effectLst/>
                          <a:latin typeface="Klavika Regular" pitchFamily="34" charset="0"/>
                        </a:rPr>
                        <a:t> </a:t>
                      </a:r>
                      <a:r>
                        <a:rPr lang="pl-PL" sz="1100" b="1" u="none" strike="noStrike" dirty="0" smtClean="0">
                          <a:effectLst/>
                          <a:latin typeface="Klavika Regular" pitchFamily="34" charset="0"/>
                        </a:rPr>
                        <a:t>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870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Battery</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2500 mAh</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870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err="1" smtClean="0">
                          <a:solidFill>
                            <a:srgbClr val="000000"/>
                          </a:solidFill>
                          <a:effectLst/>
                          <a:latin typeface="Klavika Regular" pitchFamily="34" charset="0"/>
                        </a:rPr>
                        <a:t>Wi</a:t>
                      </a:r>
                      <a:r>
                        <a:rPr lang="pl-PL" sz="1100" b="0" i="0" u="none" strike="noStrike" baseline="0" smtClean="0">
                          <a:solidFill>
                            <a:srgbClr val="000000"/>
                          </a:solidFill>
                          <a:effectLst/>
                          <a:latin typeface="Klavika Regular" pitchFamily="34" charset="0"/>
                        </a:rPr>
                        <a:t>-Fi</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870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Bluetooth</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6083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MiniJack</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MicroUSB</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6083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Casing</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6083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Colour</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r>
                        <a:rPr lang="pl-PL" sz="1100" b="1" i="0" u="none" strike="noStrike" baseline="0" dirty="0" smtClean="0">
                          <a:solidFill>
                            <a:srgbClr val="000000"/>
                          </a:solidFill>
                          <a:effectLst/>
                          <a:latin typeface="Klavika Regular" pitchFamily="34" charset="0"/>
                        </a:rPr>
                        <a:t> blue, </a:t>
                      </a:r>
                      <a:r>
                        <a:rPr lang="pl-PL" sz="1100" b="1" i="0" u="none" strike="noStrike" baseline="0" dirty="0" err="1" smtClean="0">
                          <a:solidFill>
                            <a:srgbClr val="000000"/>
                          </a:solidFill>
                          <a:effectLst/>
                          <a:latin typeface="Klavika Regular" pitchFamily="34" charset="0"/>
                        </a:rPr>
                        <a:t>pink</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0303"/>
          <a:ext cx="2808312" cy="953670"/>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Tablet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E</a:t>
                      </a:r>
                      <a:r>
                        <a:rPr lang="pl-PL" sz="1100" u="none" strike="noStrike" smtClean="0">
                          <a:effectLst/>
                          <a:latin typeface="Klavika Regular" pitchFamily="34" charset="0"/>
                        </a:rPr>
                        <a:t>arphones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646605"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6176" y="1844824"/>
            <a:ext cx="280496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live</a:t>
            </a:r>
            <a:r>
              <a:rPr lang="pl-PL" sz="2400" dirty="0" err="1" smtClean="0">
                <a:latin typeface="Klavika Regular" pitchFamily="34" charset="0"/>
              </a:rPr>
              <a:t>core</a:t>
            </a:r>
            <a:r>
              <a:rPr lang="pl-PL" sz="2400" dirty="0" smtClean="0">
                <a:latin typeface="Klavika Regular" pitchFamily="34" charset="0"/>
              </a:rPr>
              <a:t> </a:t>
            </a:r>
            <a:r>
              <a:rPr lang="pl-PL" sz="2400" b="1" dirty="0" smtClean="0">
                <a:latin typeface="Klavika Regular" pitchFamily="34" charset="0"/>
              </a:rPr>
              <a:t>7040</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1" name="Picture 2" descr="C:\Overmax\Wojtek\Zdjęcia_Prod\OV-EduTab3_Charger.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7884368" y="3734378"/>
            <a:ext cx="935661" cy="789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Wojtek\Zdjęcia_Prod\OV-Livecore7011_OTG.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16200000" flipH="1">
            <a:off x="6813104" y="3656534"/>
            <a:ext cx="247562" cy="12769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39952" y="5013176"/>
            <a:ext cx="303078" cy="51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descr="C:\Overmax\Produkty\TABLETY\Libecore7030\Karta\ikony.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32842" y="5877272"/>
            <a:ext cx="70675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Obraz 2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52033" y="4985380"/>
            <a:ext cx="707078" cy="487640"/>
          </a:xfrm>
          <a:prstGeom prst="rect">
            <a:avLst/>
          </a:prstGeom>
        </p:spPr>
      </p:pic>
      <p:pic>
        <p:nvPicPr>
          <p:cNvPr id="24" name="Obraz 2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16016" y="5035371"/>
            <a:ext cx="530308" cy="499831"/>
          </a:xfrm>
          <a:prstGeom prst="rect">
            <a:avLst/>
          </a:prstGeom>
        </p:spPr>
      </p:pic>
      <p:pic>
        <p:nvPicPr>
          <p:cNvPr id="26" name="Obraz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466" y="1412777"/>
            <a:ext cx="3127298" cy="1656184"/>
          </a:xfrm>
          <a:prstGeom prst="rect">
            <a:avLst/>
          </a:prstGeom>
        </p:spPr>
      </p:pic>
      <p:pic>
        <p:nvPicPr>
          <p:cNvPr id="14" name="Obraz 1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08104" y="4869160"/>
            <a:ext cx="329184" cy="682752"/>
          </a:xfrm>
          <a:prstGeom prst="rect">
            <a:avLst/>
          </a:prstGeom>
        </p:spPr>
      </p:pic>
      <p:pic>
        <p:nvPicPr>
          <p:cNvPr id="16" name="Obraz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914950" y="1700808"/>
            <a:ext cx="3431288" cy="2287525"/>
          </a:xfrm>
          <a:prstGeom prst="rect">
            <a:avLst/>
          </a:prstGeom>
        </p:spPr>
      </p:pic>
    </p:spTree>
    <p:extLst>
      <p:ext uri="{BB962C8B-B14F-4D97-AF65-F5344CB8AC3E}">
        <p14:creationId xmlns:p14="http://schemas.microsoft.com/office/powerpoint/2010/main" val="1583710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ermax\Produkty\Karty_Maj\Cheerful group of students with table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45224"/>
            <a:ext cx="8759575" cy="923330"/>
          </a:xfrm>
          <a:prstGeom prst="rect">
            <a:avLst/>
          </a:prstGeom>
          <a:noFill/>
        </p:spPr>
        <p:txBody>
          <a:bodyPr wrap="square" numCol="3" spcCol="360000" rtlCol="0">
            <a:spAutoFit/>
          </a:bodyPr>
          <a:lstStyle/>
          <a:p>
            <a:r>
              <a:rPr lang="en-US" sz="900" b="1" dirty="0">
                <a:latin typeface="Klavika Regular" pitchFamily="34" charset="0"/>
              </a:rPr>
              <a:t>Qualcore7022 3G</a:t>
            </a:r>
            <a:r>
              <a:rPr lang="en-US" sz="900" dirty="0">
                <a:latin typeface="Klavika Regular" pitchFamily="34" charset="0"/>
              </a:rPr>
              <a:t> is a tablet for users who seek efficiency and ability to communicate at any place. Due to its small size it is extremely portable and fits easily in a women's purse. The </a:t>
            </a:r>
            <a:r>
              <a:rPr lang="en-US" sz="900" b="1" dirty="0">
                <a:latin typeface="Klavika Regular" pitchFamily="34" charset="0"/>
              </a:rPr>
              <a:t>7” </a:t>
            </a:r>
            <a:r>
              <a:rPr lang="en-US" sz="900" b="1" dirty="0" smtClean="0">
                <a:latin typeface="Klavika Regular" pitchFamily="34" charset="0"/>
              </a:rPr>
              <a:t>IPS</a:t>
            </a:r>
            <a:r>
              <a:rPr lang="en-US" sz="900" dirty="0" smtClean="0">
                <a:latin typeface="Klavika Regular" pitchFamily="34" charset="0"/>
              </a:rPr>
              <a:t> </a:t>
            </a:r>
            <a:r>
              <a:rPr lang="en-US" sz="900" dirty="0">
                <a:latin typeface="Klavika Regular" pitchFamily="34" charset="0"/>
              </a:rPr>
              <a:t>screen provides brilliant image quality and excellent visibility even at great viewing angles. The tablet also has a built-in 3G modem and Dual SIM module. This, coupled with its small size allows you to use the tablet as a smartphone. Now, you can conveniently browse the Internet as well as make phone calls. The </a:t>
            </a:r>
            <a:r>
              <a:rPr lang="en-US" sz="900" dirty="0" err="1">
                <a:latin typeface="Klavika Regular" pitchFamily="34" charset="0"/>
              </a:rPr>
              <a:t>Quadcore</a:t>
            </a:r>
            <a:r>
              <a:rPr lang="en-US" sz="900" dirty="0">
                <a:latin typeface="Klavika Regular" pitchFamily="34" charset="0"/>
              </a:rPr>
              <a:t> </a:t>
            </a:r>
            <a:r>
              <a:rPr lang="en-US" sz="900" b="1" dirty="0">
                <a:latin typeface="Klavika Regular" pitchFamily="34" charset="0"/>
              </a:rPr>
              <a:t>4x1.3 GHz processor</a:t>
            </a:r>
            <a:r>
              <a:rPr lang="en-US" sz="900" dirty="0">
                <a:latin typeface="Klavika Regular" pitchFamily="34" charset="0"/>
              </a:rPr>
              <a:t> and </a:t>
            </a:r>
            <a:r>
              <a:rPr lang="en-US" sz="900" b="1" dirty="0">
                <a:latin typeface="Klavika Regular" pitchFamily="34" charset="0"/>
              </a:rPr>
              <a:t>1 GB of RAM</a:t>
            </a:r>
            <a:r>
              <a:rPr lang="en-US" sz="900" dirty="0">
                <a:latin typeface="Klavika Regular" pitchFamily="34" charset="0"/>
              </a:rPr>
              <a:t> ensure smooth operation of multiple tasks simultaneously. The device is equipped with two built-in cameras - the front one of </a:t>
            </a:r>
            <a:r>
              <a:rPr lang="en-US" sz="900" b="1" dirty="0">
                <a:latin typeface="Klavika Regular" pitchFamily="34" charset="0"/>
              </a:rPr>
              <a:t>0.3 MP</a:t>
            </a:r>
            <a:r>
              <a:rPr lang="en-US" sz="900" dirty="0">
                <a:latin typeface="Klavika Regular" pitchFamily="34" charset="0"/>
              </a:rPr>
              <a:t> and the back one of </a:t>
            </a:r>
            <a:r>
              <a:rPr lang="en-US" sz="900" b="1" dirty="0">
                <a:latin typeface="Klavika Regular" pitchFamily="34" charset="0"/>
              </a:rPr>
              <a:t>2 MP</a:t>
            </a:r>
            <a:r>
              <a:rPr lang="en-US" sz="900" dirty="0">
                <a:latin typeface="Klavika Regular" pitchFamily="34" charset="0"/>
              </a:rPr>
              <a:t>. </a:t>
            </a:r>
            <a:r>
              <a:rPr lang="en-US" sz="900" dirty="0" err="1">
                <a:latin typeface="Klavika Regular" pitchFamily="34" charset="0"/>
              </a:rPr>
              <a:t>Qualcore</a:t>
            </a:r>
            <a:r>
              <a:rPr lang="en-US" sz="900" dirty="0">
                <a:latin typeface="Klavika Regular" pitchFamily="34" charset="0"/>
              </a:rPr>
              <a:t> 7022 3G also has </a:t>
            </a:r>
            <a:r>
              <a:rPr lang="en-US" sz="900" b="1" dirty="0">
                <a:latin typeface="Klavika Regular" pitchFamily="34" charset="0"/>
              </a:rPr>
              <a:t>8GB</a:t>
            </a:r>
            <a:r>
              <a:rPr lang="en-US" sz="900" dirty="0">
                <a:latin typeface="Klavika Regular" pitchFamily="34" charset="0"/>
              </a:rPr>
              <a:t> of built-in memory and a </a:t>
            </a:r>
            <a:r>
              <a:rPr lang="en-US" sz="900" dirty="0" err="1">
                <a:latin typeface="Klavika Regular" pitchFamily="34" charset="0"/>
              </a:rPr>
              <a:t>microSD</a:t>
            </a:r>
            <a:r>
              <a:rPr lang="en-US" sz="900" dirty="0">
                <a:latin typeface="Klavika Regular" pitchFamily="34" charset="0"/>
              </a:rPr>
              <a:t> card reader supporting memory cards of up to </a:t>
            </a:r>
            <a:r>
              <a:rPr lang="en-US" sz="900" b="1" dirty="0">
                <a:latin typeface="Klavika Regular" pitchFamily="34" charset="0"/>
              </a:rPr>
              <a:t>32 GB</a:t>
            </a:r>
            <a:r>
              <a:rPr lang="en-US" sz="900" dirty="0">
                <a:latin typeface="Klavika Regular" pitchFamily="34" charset="0"/>
              </a:rPr>
              <a:t>. In addition to the tablet the product box contains a charger, a USB cable and an OTG cable.</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qual</a:t>
            </a:r>
            <a:r>
              <a:rPr lang="pl-PL" sz="4000" dirty="0" err="1" smtClean="0">
                <a:latin typeface="Klavika Light" pitchFamily="34" charset="0"/>
              </a:rPr>
              <a:t>core</a:t>
            </a:r>
            <a:r>
              <a:rPr lang="pl-PL" sz="4000" dirty="0" smtClean="0">
                <a:latin typeface="Klavika Regular" pitchFamily="34" charset="0"/>
              </a:rPr>
              <a:t> </a:t>
            </a:r>
            <a:r>
              <a:rPr lang="pl-PL" sz="4000" b="1" dirty="0" smtClean="0">
                <a:latin typeface="Klavika Regular" pitchFamily="34" charset="0"/>
              </a:rPr>
              <a:t>7022 3G</a:t>
            </a:r>
            <a:endParaRPr lang="pl-PL" sz="4000" b="1" dirty="0">
              <a:latin typeface="Klavika Regular" pitchFamily="34" charset="0"/>
            </a:endParaRPr>
          </a:p>
        </p:txBody>
      </p:sp>
      <p:sp>
        <p:nvSpPr>
          <p:cNvPr id="16" name="pole tekstowe 15"/>
          <p:cNvSpPr txBox="1"/>
          <p:nvPr/>
        </p:nvSpPr>
        <p:spPr>
          <a:xfrm>
            <a:off x="755576" y="5002907"/>
            <a:ext cx="4352750" cy="276999"/>
          </a:xfrm>
          <a:prstGeom prst="rect">
            <a:avLst/>
          </a:prstGeom>
          <a:noFill/>
        </p:spPr>
        <p:txBody>
          <a:bodyPr wrap="square" rtlCol="0">
            <a:spAutoFit/>
          </a:bodyPr>
          <a:lstStyle/>
          <a:p>
            <a:r>
              <a:rPr lang="pl-PL" sz="1200" dirty="0">
                <a:latin typeface="Klavika Regular" pitchFamily="34" charset="0"/>
              </a:rPr>
              <a:t>t</a:t>
            </a:r>
            <a:r>
              <a:rPr lang="pl-PL" sz="1200" dirty="0" smtClean="0">
                <a:latin typeface="Klavika Regular" pitchFamily="34" charset="0"/>
              </a:rPr>
              <a:t>ablet 7” 3G</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 name="Picture 4"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6892" y="548680"/>
            <a:ext cx="1956189" cy="4643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Overmax\Produkty\TABLETY\Qualcore70223G\Zdjęcia\OV-Qualcore70223G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20591" y="404663"/>
            <a:ext cx="1876250" cy="387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5435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021933375"/>
              </p:ext>
            </p:extLst>
          </p:nvPr>
        </p:nvGraphicFramePr>
        <p:xfrm>
          <a:off x="3059832" y="924596"/>
          <a:ext cx="2808312" cy="3944566"/>
        </p:xfrm>
        <a:graphic>
          <a:graphicData uri="http://schemas.openxmlformats.org/drawingml/2006/table">
            <a:tbl>
              <a:tblPr bandRow="1">
                <a:tableStyleId>{073A0DAA-6AF3-43AB-8588-CEC1D06C72B9}</a:tableStyleId>
              </a:tblPr>
              <a:tblGrid>
                <a:gridCol w="1753296"/>
                <a:gridCol w="1055016"/>
              </a:tblGrid>
              <a:tr h="252824">
                <a:tc>
                  <a:txBody>
                    <a:bodyPr/>
                    <a:lstStyle/>
                    <a:p>
                      <a:pPr algn="l" fontAlgn="b"/>
                      <a:r>
                        <a:rPr lang="pl-PL" sz="1100" dirty="0" smtClean="0">
                          <a:effectLst/>
                          <a:latin typeface="+mn-lt"/>
                          <a:ea typeface="Calibri"/>
                          <a:cs typeface="Times New Roman"/>
                        </a:rPr>
                        <a:t>Display: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7</a:t>
                      </a:r>
                      <a:r>
                        <a:rPr lang="pl-PL" sz="1100" b="1" u="none" strike="noStrike" smtClean="0">
                          <a:effectLst/>
                          <a:latin typeface="Klavika Regular" pitchFamily="34" charset="0"/>
                        </a:rPr>
                        <a:t>” IPS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algn="l" fontAlgn="b"/>
                      <a:r>
                        <a:rPr lang="pl-PL" sz="1100" u="none" strike="noStrike" dirty="0" smtClean="0">
                          <a:effectLst/>
                          <a:latin typeface="Klavika Regular" pitchFamily="34" charset="0"/>
                        </a:rPr>
                        <a:t>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algn="l" fontAlgn="b"/>
                      <a:r>
                        <a:rPr lang="pl-PL" sz="1100" u="none" strike="noStrike" dirty="0" smtClean="0">
                          <a:effectLst/>
                          <a:latin typeface="Klavika Regular" pitchFamily="34" charset="0"/>
                        </a:rPr>
                        <a:t>RAM: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algn="l" fontAlgn="b"/>
                      <a:r>
                        <a:rPr lang="pl-PL" sz="1100" u="none" strike="noStrike" dirty="0" smtClean="0">
                          <a:effectLst/>
                          <a:latin typeface="Klavika Regular" pitchFamily="34" charset="0"/>
                        </a:rPr>
                        <a:t>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4233">
                <a:tc>
                  <a:txBody>
                    <a:bodyPr/>
                    <a:lstStyle/>
                    <a:p>
                      <a:pPr algn="l" fontAlgn="b"/>
                      <a:r>
                        <a:rPr lang="pl-PL" sz="1100" u="none" strike="noStrike" dirty="0" smtClean="0">
                          <a:effectLst/>
                          <a:latin typeface="Klavika Regular" pitchFamily="34" charset="0"/>
                        </a:rPr>
                        <a:t>Dual SIM with </a:t>
                      </a:r>
                      <a:r>
                        <a:rPr lang="pl-PL" sz="1100" u="none" strike="noStrike" dirty="0" err="1" smtClean="0">
                          <a:effectLst/>
                          <a:latin typeface="Klavika Regular" pitchFamily="34" charset="0"/>
                        </a:rPr>
                        <a:t>phone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function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4625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2 x</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camera</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kern="1200" dirty="0" smtClean="0">
                          <a:solidFill>
                            <a:srgbClr val="000000"/>
                          </a:solidFill>
                          <a:effectLst/>
                          <a:latin typeface="Klavika Regular" pitchFamily="34" charset="0"/>
                          <a:ea typeface="+mn-ea"/>
                          <a:cs typeface="+mn-cs"/>
                        </a:rPr>
                        <a:t>front: 0,3 MP</a:t>
                      </a:r>
                    </a:p>
                    <a:p>
                      <a:pPr algn="r" fontAlgn="b"/>
                      <a:r>
                        <a:rPr lang="pl-PL" sz="1100" b="1" i="0" u="none" strike="noStrike" kern="1200" dirty="0" err="1" smtClean="0">
                          <a:solidFill>
                            <a:srgbClr val="000000"/>
                          </a:solidFill>
                          <a:effectLst/>
                          <a:latin typeface="Klavika Regular" pitchFamily="34" charset="0"/>
                          <a:ea typeface="+mn-ea"/>
                          <a:cs typeface="+mn-cs"/>
                        </a:rPr>
                        <a:t>back</a:t>
                      </a:r>
                      <a:r>
                        <a:rPr lang="pl-PL" sz="1100" b="1" i="0" u="none" strike="noStrike" kern="1200" dirty="0" smtClean="0">
                          <a:solidFill>
                            <a:srgbClr val="000000"/>
                          </a:solidFill>
                          <a:effectLst/>
                          <a:latin typeface="Klavika Regular" pitchFamily="34" charset="0"/>
                          <a:ea typeface="+mn-ea"/>
                          <a:cs typeface="+mn-cs"/>
                        </a:rPr>
                        <a:t>: 2 MP</a:t>
                      </a:r>
                      <a:endParaRPr lang="pl-PL" sz="1100" b="1" i="0" u="none" strike="noStrike" kern="1200" dirty="0">
                        <a:solidFill>
                          <a:srgbClr val="000000"/>
                        </a:solidFill>
                        <a:effectLst/>
                        <a:latin typeface="Klavika Regular"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959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Modem 3G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900/2100MHz</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algn="l" fontAlgn="b"/>
                      <a:r>
                        <a:rPr lang="pl-PL" sz="1100" u="none" strike="noStrike" dirty="0" err="1" smtClean="0">
                          <a:effectLst/>
                          <a:latin typeface="Klavika Regular" pitchFamily="34" charset="0"/>
                        </a:rPr>
                        <a:t>Quad-core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1.3 GHz</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46250">
                <a:tc>
                  <a:txBody>
                    <a:bodyPr/>
                    <a:lstStyle/>
                    <a:p>
                      <a:pPr algn="l" fontAlgn="b"/>
                      <a:r>
                        <a:rPr lang="pl-PL" sz="1100" b="0" i="0" u="none" strike="noStrike" dirty="0" smtClean="0">
                          <a:solidFill>
                            <a:srgbClr val="000000"/>
                          </a:solidFill>
                          <a:effectLst/>
                          <a:latin typeface="Klavika Regular" pitchFamily="34" charset="0"/>
                        </a:rPr>
                        <a:t>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SC7731 </a:t>
                      </a:r>
                      <a:r>
                        <a:rPr lang="pl-PL" sz="1100" b="1" i="0" u="none" strike="noStrike" dirty="0" err="1" smtClean="0">
                          <a:solidFill>
                            <a:srgbClr val="000000"/>
                          </a:solidFill>
                          <a:effectLst/>
                          <a:latin typeface="Klavika Regular" pitchFamily="34" charset="0"/>
                        </a:rPr>
                        <a:t>Quad</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Cortex</a:t>
                      </a:r>
                      <a:r>
                        <a:rPr lang="pl-PL" sz="1100" b="1" i="0" u="none" strike="noStrike" dirty="0" smtClean="0">
                          <a:solidFill>
                            <a:srgbClr val="000000"/>
                          </a:solidFill>
                          <a:effectLst/>
                          <a:latin typeface="Klavika Regular" pitchFamily="34" charset="0"/>
                        </a:rPr>
                        <a:t> A7</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Micro 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Battery: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2500 mAh</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GPS,</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 Bluetooth</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OTG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82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598949832"/>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Tablet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OTG</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qual</a:t>
            </a:r>
            <a:r>
              <a:rPr lang="pl-PL" sz="2400" dirty="0" err="1" smtClean="0">
                <a:latin typeface="Klavika Regular" pitchFamily="34" charset="0"/>
              </a:rPr>
              <a:t>core</a:t>
            </a:r>
            <a:r>
              <a:rPr lang="pl-PL" sz="2400" dirty="0" smtClean="0">
                <a:latin typeface="Klavika Regular" pitchFamily="34" charset="0"/>
              </a:rPr>
              <a:t> </a:t>
            </a:r>
            <a:r>
              <a:rPr lang="pl-PL" sz="2400" b="1" dirty="0" smtClean="0">
                <a:latin typeface="Klavika Regular" pitchFamily="34" charset="0"/>
              </a:rPr>
              <a:t>7022 3G</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49533" y="4999958"/>
            <a:ext cx="452959" cy="50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053002"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583020"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170188"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19281"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descr="C:\Overmax\Produkty\TABLETY\Qualcore70223G\Zdjęcia\OV-Qualcore70223G_FrontSide.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1456" y="1052736"/>
            <a:ext cx="1606288" cy="33186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vermax\Wojtek\Zdjęcia_Prod\OV-EduTab3_Charger.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flipH="1">
            <a:off x="6358319" y="3367550"/>
            <a:ext cx="935661" cy="78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vermax\Wojtek\Zdjęcia_Prod\OV-EduTab3_USB.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flipH="1">
            <a:off x="7524328" y="3246974"/>
            <a:ext cx="400289" cy="116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Wojtek\Zdjęcia_Prod\OV-Livecore7011_OTG.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flipH="1">
            <a:off x="8268066" y="3246974"/>
            <a:ext cx="247562" cy="12769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529209" y="4966013"/>
            <a:ext cx="563072" cy="56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275335" y="5052835"/>
            <a:ext cx="5048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5577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la\Documents\Zdjęcia z Fotoli\Fotolia_57985186_S_Qualcore101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56879" cy="5286985"/>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45224"/>
            <a:ext cx="8759575" cy="1061829"/>
          </a:xfrm>
          <a:prstGeom prst="rect">
            <a:avLst/>
          </a:prstGeom>
          <a:noFill/>
        </p:spPr>
        <p:txBody>
          <a:bodyPr wrap="square" numCol="3" spcCol="360000" rtlCol="0">
            <a:spAutoFit/>
          </a:bodyPr>
          <a:lstStyle/>
          <a:p>
            <a:r>
              <a:rPr lang="en-US" sz="900" b="1" dirty="0" err="1">
                <a:latin typeface="Klavika Regular" pitchFamily="34" charset="0"/>
              </a:rPr>
              <a:t>Qualcore</a:t>
            </a:r>
            <a:r>
              <a:rPr lang="en-US" sz="900" b="1" dirty="0">
                <a:latin typeface="Klavika Regular" pitchFamily="34" charset="0"/>
              </a:rPr>
              <a:t> 7030 4G </a:t>
            </a:r>
            <a:r>
              <a:rPr lang="en-US" sz="900" dirty="0">
                <a:latin typeface="Klavika Regular" pitchFamily="34" charset="0"/>
              </a:rPr>
              <a:t>is the first Overmax tablet that supports super-fast </a:t>
            </a:r>
            <a:r>
              <a:rPr lang="en-US" sz="900" b="1" dirty="0">
                <a:latin typeface="Klavika Regular" pitchFamily="34" charset="0"/>
              </a:rPr>
              <a:t>LTE networks</a:t>
            </a:r>
            <a:r>
              <a:rPr lang="en-US" sz="900" dirty="0">
                <a:latin typeface="Klavika Regular" pitchFamily="34" charset="0"/>
              </a:rPr>
              <a:t>! A </a:t>
            </a:r>
            <a:r>
              <a:rPr lang="en-US" sz="900" b="1" dirty="0">
                <a:latin typeface="Klavika Regular" pitchFamily="34" charset="0"/>
              </a:rPr>
              <a:t>quad-core processor </a:t>
            </a:r>
            <a:r>
              <a:rPr lang="en-US" sz="900" dirty="0">
                <a:latin typeface="Klavika Regular" pitchFamily="34" charset="0"/>
              </a:rPr>
              <a:t>combined with proven Android 5.1 ensures smooth operation of the device. Thanks to the </a:t>
            </a:r>
            <a:r>
              <a:rPr lang="en-US" sz="900" b="1" dirty="0">
                <a:latin typeface="Klavika Regular" pitchFamily="34" charset="0"/>
              </a:rPr>
              <a:t>7-inch screen</a:t>
            </a:r>
            <a:r>
              <a:rPr lang="en-US" sz="900" dirty="0">
                <a:latin typeface="Klavika Regular" pitchFamily="34" charset="0"/>
              </a:rPr>
              <a:t> the tablet is extremely compact and handy. </a:t>
            </a:r>
            <a:endParaRPr lang="pl-PL" sz="900" dirty="0" smtClean="0">
              <a:latin typeface="Klavika Regular" pitchFamily="34" charset="0"/>
            </a:endParaRPr>
          </a:p>
          <a:p>
            <a:endParaRPr lang="pl-PL" sz="900" dirty="0">
              <a:latin typeface="Klavika Regular" pitchFamily="34" charset="0"/>
            </a:endParaRPr>
          </a:p>
          <a:p>
            <a:r>
              <a:rPr lang="en-US" sz="900" dirty="0" err="1" smtClean="0">
                <a:latin typeface="Klavika Regular" pitchFamily="34" charset="0"/>
              </a:rPr>
              <a:t>Qualcore</a:t>
            </a:r>
            <a:r>
              <a:rPr lang="en-US" sz="900" dirty="0" smtClean="0">
                <a:latin typeface="Klavika Regular" pitchFamily="34" charset="0"/>
              </a:rPr>
              <a:t> </a:t>
            </a:r>
            <a:r>
              <a:rPr lang="en-US" sz="900" dirty="0">
                <a:latin typeface="Klavika Regular" pitchFamily="34" charset="0"/>
              </a:rPr>
              <a:t>7030 4G is equipped with as much as </a:t>
            </a:r>
            <a:r>
              <a:rPr lang="en-US" sz="900" b="1" dirty="0">
                <a:latin typeface="Klavika Regular" pitchFamily="34" charset="0"/>
              </a:rPr>
              <a:t>8 GB </a:t>
            </a:r>
            <a:r>
              <a:rPr lang="en-US" sz="900" dirty="0">
                <a:latin typeface="Klavika Regular" pitchFamily="34" charset="0"/>
              </a:rPr>
              <a:t>of internal storage. The tablet also has all the necessary features such as: a micro USB input, a micro SD card reader, a mini jack input and a Bluetooth module. A </a:t>
            </a:r>
            <a:r>
              <a:rPr lang="en-US" sz="900" b="1" dirty="0" err="1">
                <a:latin typeface="Klavika Regular" pitchFamily="34" charset="0"/>
              </a:rPr>
              <a:t>WiFi</a:t>
            </a:r>
            <a:r>
              <a:rPr lang="en-US" sz="900" b="1" dirty="0">
                <a:latin typeface="Klavika Regular" pitchFamily="34" charset="0"/>
              </a:rPr>
              <a:t> module </a:t>
            </a:r>
            <a:r>
              <a:rPr lang="en-US" sz="900" dirty="0">
                <a:latin typeface="Klavika Regular" pitchFamily="34" charset="0"/>
              </a:rPr>
              <a:t>combined with an </a:t>
            </a:r>
            <a:r>
              <a:rPr lang="en-US" sz="900" b="1" dirty="0">
                <a:latin typeface="Klavika Regular" pitchFamily="34" charset="0"/>
              </a:rPr>
              <a:t>LTE modem </a:t>
            </a:r>
            <a:r>
              <a:rPr lang="en-US" sz="900" dirty="0">
                <a:latin typeface="Klavika Regular" pitchFamily="34" charset="0"/>
              </a:rPr>
              <a:t>ensures </a:t>
            </a:r>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stable </a:t>
            </a:r>
            <a:r>
              <a:rPr lang="en-US" sz="900" dirty="0">
                <a:latin typeface="Klavika Regular" pitchFamily="34" charset="0"/>
              </a:rPr>
              <a:t>and convenient Internet connection at any time and place. Due to the </a:t>
            </a:r>
            <a:r>
              <a:rPr lang="en-US" sz="900" b="1" dirty="0">
                <a:latin typeface="Klavika Regular" pitchFamily="34" charset="0"/>
              </a:rPr>
              <a:t>2000 </a:t>
            </a:r>
            <a:r>
              <a:rPr lang="en-US" sz="900" b="1" dirty="0" err="1">
                <a:latin typeface="Klavika Regular" pitchFamily="34" charset="0"/>
              </a:rPr>
              <a:t>mAh</a:t>
            </a:r>
            <a:r>
              <a:rPr lang="en-US" sz="900" b="1" dirty="0">
                <a:latin typeface="Klavika Regular" pitchFamily="34" charset="0"/>
              </a:rPr>
              <a:t> </a:t>
            </a:r>
            <a:r>
              <a:rPr lang="en-US" sz="900" dirty="0">
                <a:latin typeface="Klavika Regular" pitchFamily="34" charset="0"/>
              </a:rPr>
              <a:t>battery the device is also exceptionally efficient. In addition to the tablet the product box contains a USB cable and a Play starter kit.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qual</a:t>
            </a:r>
            <a:r>
              <a:rPr lang="pl-PL" sz="4000" dirty="0" err="1" smtClean="0">
                <a:latin typeface="Klavika Light" pitchFamily="34" charset="0"/>
              </a:rPr>
              <a:t>core</a:t>
            </a:r>
            <a:r>
              <a:rPr lang="pl-PL" sz="4000" dirty="0" smtClean="0">
                <a:latin typeface="Klavika Regular" pitchFamily="34" charset="0"/>
              </a:rPr>
              <a:t> </a:t>
            </a:r>
            <a:r>
              <a:rPr lang="pl-PL" sz="4000" b="1" dirty="0" smtClean="0">
                <a:latin typeface="Klavika Regular" pitchFamily="34" charset="0"/>
              </a:rPr>
              <a:t>7030 </a:t>
            </a:r>
            <a:r>
              <a:rPr lang="pl-PL" sz="4000" b="1" dirty="0">
                <a:latin typeface="Klavika Regular" pitchFamily="34" charset="0"/>
              </a:rPr>
              <a:t>4</a:t>
            </a:r>
            <a:r>
              <a:rPr lang="pl-PL" sz="4000" b="1" dirty="0" smtClean="0">
                <a:latin typeface="Klavika Regular" pitchFamily="34" charset="0"/>
              </a:rPr>
              <a:t>G</a:t>
            </a:r>
            <a:endParaRPr lang="pl-PL" sz="4000" b="1" dirty="0">
              <a:latin typeface="Klavika Regular" pitchFamily="34" charset="0"/>
            </a:endParaRPr>
          </a:p>
        </p:txBody>
      </p:sp>
      <p:sp>
        <p:nvSpPr>
          <p:cNvPr id="16" name="pole tekstowe 15"/>
          <p:cNvSpPr txBox="1"/>
          <p:nvPr/>
        </p:nvSpPr>
        <p:spPr>
          <a:xfrm>
            <a:off x="755576" y="5002907"/>
            <a:ext cx="4352750" cy="276999"/>
          </a:xfrm>
          <a:prstGeom prst="rect">
            <a:avLst/>
          </a:prstGeom>
          <a:noFill/>
        </p:spPr>
        <p:txBody>
          <a:bodyPr wrap="square" rtlCol="0">
            <a:spAutoFit/>
          </a:bodyPr>
          <a:lstStyle/>
          <a:p>
            <a:r>
              <a:rPr lang="pl-PL" sz="1200" dirty="0">
                <a:latin typeface="Klavika Regular" pitchFamily="34" charset="0"/>
              </a:rPr>
              <a:t>t</a:t>
            </a:r>
            <a:r>
              <a:rPr lang="pl-PL" sz="1200" dirty="0" smtClean="0">
                <a:latin typeface="Klavika Regular" pitchFamily="34" charset="0"/>
              </a:rPr>
              <a:t>ablet 7” 4G</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 name="Picture 4" descr="C:\Overmax\Produkty\Overmax_LogoNEWclaimW.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06892" y="548680"/>
            <a:ext cx="1956189" cy="4643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Overmax\Produkty\TABLETY\Qualcore70223G\Zdjęcia\OV-Qualcore70223G_FrontSid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56176" y="1284406"/>
            <a:ext cx="1876250" cy="387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26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420344044"/>
              </p:ext>
            </p:extLst>
          </p:nvPr>
        </p:nvGraphicFramePr>
        <p:xfrm>
          <a:off x="3059832" y="924596"/>
          <a:ext cx="2808312" cy="3442713"/>
        </p:xfrm>
        <a:graphic>
          <a:graphicData uri="http://schemas.openxmlformats.org/drawingml/2006/table">
            <a:tbl>
              <a:tblPr bandRow="1">
                <a:tableStyleId>{073A0DAA-6AF3-43AB-8588-CEC1D06C72B9}</a:tableStyleId>
              </a:tblPr>
              <a:tblGrid>
                <a:gridCol w="1753296"/>
                <a:gridCol w="1055016"/>
              </a:tblGrid>
              <a:tr h="230932">
                <a:tc>
                  <a:txBody>
                    <a:bodyPr/>
                    <a:lstStyle/>
                    <a:p>
                      <a:pPr algn="l" fontAlgn="b"/>
                      <a:r>
                        <a:rPr lang="pl-PL" sz="1100" b="0" i="0" u="none" strike="noStrike" dirty="0" smtClean="0">
                          <a:solidFill>
                            <a:srgbClr val="000000"/>
                          </a:solidFill>
                          <a:effectLst/>
                          <a:latin typeface="Klavika Regular" pitchFamily="34" charset="0"/>
                        </a:rPr>
                        <a:t>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Android 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algn="l" fontAlgn="b"/>
                      <a:r>
                        <a:rPr lang="pl-PL" sz="1100" b="0" i="0" u="none" strike="noStrike" dirty="0" smtClean="0">
                          <a:solidFill>
                            <a:srgbClr val="000000"/>
                          </a:solidFill>
                          <a:effectLst/>
                          <a:latin typeface="Klavika Regular" pitchFamily="34" charset="0"/>
                        </a:rPr>
                        <a:t>CPU</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1.0 GHz</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algn="l" fontAlgn="b"/>
                      <a:r>
                        <a:rPr lang="pl-PL" sz="1100" b="0" i="0" u="none" strike="noStrike" dirty="0" err="1" smtClean="0">
                          <a:solidFill>
                            <a:srgbClr val="000000"/>
                          </a:solidFill>
                          <a:effectLst/>
                          <a:latin typeface="Klavika Regular" pitchFamily="34" charset="0"/>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7”</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algn="l" fontAlgn="b"/>
                      <a:r>
                        <a:rPr lang="pl-PL" sz="1100" b="0" i="0" u="none" strike="noStrike" dirty="0" smtClean="0">
                          <a:solidFill>
                            <a:srgbClr val="000000"/>
                          </a:solidFill>
                          <a:effectLst/>
                          <a:latin typeface="Klavika Regular" pitchFamily="34" charset="0"/>
                        </a:rPr>
                        <a:t>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1024 x 600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algn="l" fontAlgn="b"/>
                      <a:r>
                        <a:rPr lang="pl-PL" sz="1100" b="0" i="0" u="none" strike="noStrike" dirty="0" smtClean="0">
                          <a:solidFill>
                            <a:srgbClr val="000000"/>
                          </a:solidFill>
                          <a:effectLst/>
                          <a:latin typeface="Klavika Regular" pitchFamily="34" charset="0"/>
                        </a:rPr>
                        <a:t>RAM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1 GB</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algn="l" fontAlgn="b"/>
                      <a:r>
                        <a:rPr lang="pl-PL" sz="1100" u="none" strike="noStrike" dirty="0" smtClean="0">
                          <a:effectLst/>
                          <a:latin typeface="Klavika Regular" pitchFamily="34" charset="0"/>
                        </a:rPr>
                        <a:t>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algn="l" fontAlgn="b"/>
                      <a:r>
                        <a:rPr lang="pl-PL" sz="1100" b="0" i="0" u="none" strike="noStrike" dirty="0" smtClean="0">
                          <a:solidFill>
                            <a:srgbClr val="000000"/>
                          </a:solidFill>
                          <a:effectLst/>
                          <a:latin typeface="Klavika Regular" pitchFamily="34" charset="0"/>
                        </a:rPr>
                        <a:t>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2000 mAh</a:t>
                      </a:r>
                      <a:endParaRPr lang="pl-PL" sz="1100" b="1" i="0" u="none" strike="noStrike" dirty="0" smtClean="0">
                        <a:solidFill>
                          <a:srgbClr val="000000"/>
                        </a:solidFill>
                        <a:effectLst/>
                        <a:latin typeface="Klavika Regular" pitchFamily="34" charset="0"/>
                      </a:endParaRPr>
                    </a:p>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2524">
                <a:tc>
                  <a:txBody>
                    <a:bodyPr/>
                    <a:lstStyle/>
                    <a:p>
                      <a:pPr algn="l" fontAlgn="b"/>
                      <a:r>
                        <a:rPr lang="pl-PL" sz="1100" u="none" strike="noStrike" dirty="0" smtClean="0">
                          <a:effectLst/>
                          <a:latin typeface="Klavika Regular" pitchFamily="34" charset="0"/>
                        </a:rPr>
                        <a:t>Dual SIM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803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err="1" smtClean="0">
                          <a:solidFill>
                            <a:srgbClr val="000000"/>
                          </a:solidFill>
                          <a:effectLst/>
                          <a:latin typeface="Klavika Regular" pitchFamily="34" charset="0"/>
                        </a:rPr>
                        <a:t>Camera</a:t>
                      </a:r>
                      <a:r>
                        <a:rPr lang="pl-PL" sz="1100" b="0" i="0" u="none" strike="noStrike" baseline="0" dirty="0" smtClean="0">
                          <a:solidFill>
                            <a:srgbClr val="000000"/>
                          </a:solidFill>
                          <a:effectLst/>
                          <a:latin typeface="Klavika Regular" pitchFamily="34" charset="0"/>
                        </a:rPr>
                        <a:t> x2</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kern="1200" dirty="0" smtClean="0">
                          <a:solidFill>
                            <a:schemeClr val="dk1"/>
                          </a:solidFill>
                          <a:effectLst/>
                          <a:latin typeface="Klavika Regular" pitchFamily="34" charset="0"/>
                          <a:ea typeface="+mn-ea"/>
                          <a:cs typeface="+mn-cs"/>
                        </a:rPr>
                        <a:t>front: 0,3 MP</a:t>
                      </a:r>
                    </a:p>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kern="1200" dirty="0" err="1" smtClean="0">
                          <a:solidFill>
                            <a:schemeClr val="dk1"/>
                          </a:solidFill>
                          <a:effectLst/>
                          <a:latin typeface="Klavika Regular" pitchFamily="34" charset="0"/>
                          <a:ea typeface="+mn-ea"/>
                          <a:cs typeface="+mn-cs"/>
                        </a:rPr>
                        <a:t>back</a:t>
                      </a:r>
                      <a:r>
                        <a:rPr lang="pl-PL" sz="1100" b="1" u="none" strike="noStrike" kern="1200" dirty="0" smtClean="0">
                          <a:solidFill>
                            <a:schemeClr val="dk1"/>
                          </a:solidFill>
                          <a:effectLst/>
                          <a:latin typeface="Klavika Regular" pitchFamily="34" charset="0"/>
                          <a:ea typeface="+mn-ea"/>
                          <a:cs typeface="+mn-cs"/>
                        </a:rPr>
                        <a:t>: 2 MP</a:t>
                      </a:r>
                      <a:endParaRPr lang="pl-PL" sz="1100" b="1" u="none" strike="noStrike" kern="1200" dirty="0">
                        <a:solidFill>
                          <a:schemeClr val="dk1"/>
                        </a:solidFill>
                        <a:effectLst/>
                        <a:latin typeface="Klavika Regular"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125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Micro USB, Mini Jack</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YES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Micro SD </a:t>
                      </a:r>
                      <a:r>
                        <a:rPr lang="pl-PL" sz="1100" u="none" strike="noStrike" dirty="0" err="1" smtClean="0">
                          <a:effectLst/>
                          <a:latin typeface="Klavika Regular" pitchFamily="34" charset="0"/>
                        </a:rPr>
                        <a:t>card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reader</a:t>
                      </a:r>
                      <a:r>
                        <a:rPr lang="pl-PL" sz="1100" u="none" strike="noStrike" dirty="0" smtClean="0">
                          <a:effectLst/>
                          <a:latin typeface="Klavika Regular" pitchFamily="34" charset="0"/>
                        </a:rPr>
                        <a: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baseline="0" dirty="0" smtClean="0">
                          <a:effectLst/>
                          <a:latin typeface="Klavika Regular" pitchFamily="34" charset="0"/>
                        </a:rPr>
                        <a:t> to </a:t>
                      </a:r>
                      <a:r>
                        <a:rPr lang="pl-PL" sz="1100" b="1" u="none" strike="noStrike" dirty="0" smtClean="0">
                          <a:effectLst/>
                          <a:latin typeface="Klavika Regular" pitchFamily="34" charset="0"/>
                        </a:rPr>
                        <a:t> 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GPS,</a:t>
                      </a:r>
                      <a:r>
                        <a:rPr lang="pl-PL" sz="1100" b="0" i="0" u="none" strike="noStrike" baseline="0" dirty="0" smtClean="0">
                          <a:solidFill>
                            <a:srgbClr val="000000"/>
                          </a:solidFill>
                          <a:effectLst/>
                          <a:latin typeface="Klavika Regular" pitchFamily="34" charset="0"/>
                        </a:rPr>
                        <a:t> Wi-Fi, </a:t>
                      </a:r>
                      <a:r>
                        <a:rPr lang="pl-PL" sz="1100" b="0" i="0" u="none" strike="noStrike" baseline="0" dirty="0" err="1" smtClean="0">
                          <a:solidFill>
                            <a:srgbClr val="000000"/>
                          </a:solidFill>
                          <a:effectLst/>
                          <a:latin typeface="Klavika Regular" pitchFamily="34" charset="0"/>
                        </a:rPr>
                        <a:t>Bluetooth,OTG</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LTE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093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Tablet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OTG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Play starter kit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512402"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qual</a:t>
            </a:r>
            <a:r>
              <a:rPr lang="pl-PL" sz="2400" dirty="0" err="1" smtClean="0">
                <a:latin typeface="Klavika Regular" pitchFamily="34" charset="0"/>
              </a:rPr>
              <a:t>core</a:t>
            </a:r>
            <a:r>
              <a:rPr lang="pl-PL" sz="2400" dirty="0" smtClean="0">
                <a:latin typeface="Klavika Regular" pitchFamily="34" charset="0"/>
              </a:rPr>
              <a:t> </a:t>
            </a:r>
            <a:r>
              <a:rPr lang="pl-PL" sz="2400" b="1" dirty="0" smtClean="0">
                <a:latin typeface="Klavika Regular" pitchFamily="34" charset="0"/>
              </a:rPr>
              <a:t>7030 </a:t>
            </a:r>
            <a:r>
              <a:rPr lang="pl-PL" sz="2400" b="1" dirty="0">
                <a:latin typeface="Klavika Regular" pitchFamily="34" charset="0"/>
              </a:rPr>
              <a:t>4</a:t>
            </a:r>
            <a:r>
              <a:rPr lang="pl-PL" sz="2400" b="1" dirty="0" smtClean="0">
                <a:latin typeface="Klavika Regular" pitchFamily="34" charset="0"/>
              </a:rPr>
              <a:t>G</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14"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07904"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283968"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860032"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descr="C:\Overmax\Produkty\TABLETY\Qualcore70223G\Zdjęcia\OV-Qualcore70223G_FrontSide.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61456" y="1052736"/>
            <a:ext cx="1606288" cy="33186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vermax\Wojtek\Zdjęcia_Prod\OV-EduTab3_Charger.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flipH="1">
            <a:off x="6358319" y="3367550"/>
            <a:ext cx="935661" cy="78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vermax\Wojtek\Zdjęcia_Prod\OV-EduTab3_USB.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flipH="1">
            <a:off x="7524328" y="3246974"/>
            <a:ext cx="400289" cy="116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Wojtek\Zdjęcia_Prod\OV-Livecore7011_OTG.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flipH="1">
            <a:off x="8268066" y="3246974"/>
            <a:ext cx="247562" cy="12769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804248" y="4966013"/>
            <a:ext cx="563072" cy="56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987824" y="5052835"/>
            <a:ext cx="5048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084044" y="4976635"/>
            <a:ext cx="576188" cy="56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580112" y="4941168"/>
            <a:ext cx="369994" cy="62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411760" y="4967253"/>
            <a:ext cx="355828" cy="5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021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9523" y="2636912"/>
            <a:ext cx="2804965"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4094943662"/>
              </p:ext>
            </p:extLst>
          </p:nvPr>
        </p:nvGraphicFramePr>
        <p:xfrm>
          <a:off x="3031162" y="928465"/>
          <a:ext cx="2865652" cy="3327918"/>
        </p:xfrm>
        <a:graphic>
          <a:graphicData uri="http://schemas.openxmlformats.org/drawingml/2006/table">
            <a:tbl>
              <a:tblPr bandRow="1">
                <a:tableStyleId>{073A0DAA-6AF3-43AB-8588-CEC1D06C72B9}</a:tableStyleId>
              </a:tblPr>
              <a:tblGrid>
                <a:gridCol w="1789095"/>
                <a:gridCol w="1076557"/>
              </a:tblGrid>
              <a:tr h="188442">
                <a:tc>
                  <a:txBody>
                    <a:bodyPr/>
                    <a:lstStyle/>
                    <a:p>
                      <a:pPr algn="l" fontAlgn="b"/>
                      <a:r>
                        <a:rPr lang="pl-PL" sz="1100" dirty="0" smtClean="0">
                          <a:effectLst/>
                          <a:latin typeface="+mn-lt"/>
                          <a:ea typeface="Calibri"/>
                          <a:cs typeface="Times New Roman"/>
                        </a:rPr>
                        <a:t> </a:t>
                      </a:r>
                      <a:r>
                        <a:rPr lang="pl-PL" sz="1100" dirty="0" err="1" smtClean="0">
                          <a:effectLst/>
                          <a:latin typeface="Klavika Regular" panose="020B0506040000020004" pitchFamily="34" charset="0"/>
                          <a:ea typeface="Calibri"/>
                          <a:cs typeface="Times New Roman"/>
                        </a:rPr>
                        <a:t>Screen</a:t>
                      </a:r>
                      <a:r>
                        <a:rPr lang="pl-PL" sz="1100" dirty="0" smtClean="0">
                          <a:effectLst/>
                          <a:latin typeface="Klavika Regular" panose="020B0506040000020004"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2.2”  TFT</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24 MB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baseline="0" dirty="0" smtClean="0">
                          <a:effectLst/>
                          <a:latin typeface="Klavika Regular" pitchFamily="34" charset="0"/>
                        </a:rPr>
                        <a:t> </a:t>
                      </a:r>
                      <a:r>
                        <a:rPr lang="pl-PL" sz="1100" u="none" strike="noStrike" dirty="0" smtClean="0">
                          <a:effectLst/>
                          <a:latin typeface="Klavika Regular" pitchFamily="34" charset="0"/>
                        </a:rPr>
                        <a:t>RAM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32 MB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Back</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0,3 MPx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b="0" i="0" u="none" strike="noStrike" dirty="0" smtClean="0">
                          <a:solidFill>
                            <a:srgbClr val="000000"/>
                          </a:solidFill>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220 x 176 </a:t>
                      </a:r>
                      <a:r>
                        <a:rPr lang="pl-PL" sz="1100" b="1" i="0" u="none" strike="noStrike" dirty="0" err="1" smtClean="0">
                          <a:solidFill>
                            <a:srgbClr val="000000"/>
                          </a:solidFill>
                          <a:effectLst/>
                          <a:latin typeface="Klavika Regular" pitchFamily="34" charset="0"/>
                        </a:rPr>
                        <a:t>px</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Nucleus</a:t>
                      </a:r>
                      <a:r>
                        <a:rPr lang="pl-PL" sz="1100" b="1" i="0" u="none" strike="noStrike" dirty="0" smtClean="0">
                          <a:solidFill>
                            <a:srgbClr val="000000"/>
                          </a:solidFill>
                          <a:effectLst/>
                          <a:latin typeface="Klavika Regular" pitchFamily="34" charset="0"/>
                        </a:rPr>
                        <a:t> OS</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73329">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 6261 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a:t>
                      </a:r>
                      <a:r>
                        <a:rPr lang="en-US" sz="1100" u="none" strike="noStrike" dirty="0" err="1" smtClean="0">
                          <a:effectLst/>
                          <a:latin typeface="Klavika Regular" pitchFamily="34" charset="0"/>
                        </a:rPr>
                        <a:t>icroSD</a:t>
                      </a:r>
                      <a:r>
                        <a:rPr lang="en-US" sz="1100" u="none" strike="noStrike" dirty="0" smtClean="0">
                          <a:effectLst/>
                          <a:latin typeface="Klavika Regular" pitchFamily="34" charset="0"/>
                        </a:rPr>
                        <a:t> card reader</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Battery: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1000 mAh</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micro USB,</a:t>
                      </a:r>
                      <a:r>
                        <a:rPr lang="pl-PL" sz="1100" b="0" i="0" u="none" strike="noStrike" baseline="0" dirty="0" smtClean="0">
                          <a:solidFill>
                            <a:srgbClr val="000000"/>
                          </a:solidFill>
                          <a:effectLst/>
                          <a:latin typeface="Klavika Regular" pitchFamily="34" charset="0"/>
                        </a:rPr>
                        <a:t> Bluetooth</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radio FM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Single-SIM</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850/900/1800/1900MHz </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998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Weight</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85 g</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Dimensions</a:t>
                      </a:r>
                      <a:r>
                        <a:rPr lang="pl-PL" sz="1100" b="0" i="0" u="none" strike="noStrike" dirty="0" smtClean="0">
                          <a:solidFill>
                            <a:srgbClr val="000000"/>
                          </a:solidFill>
                          <a:effectLst/>
                          <a:latin typeface="Klavika Regular" pitchFamily="34" charset="0"/>
                        </a:rPr>
                        <a:t>:</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121 x 58 x 12.8mm</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844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2437566268"/>
              </p:ext>
            </p:extLst>
          </p:nvPr>
        </p:nvGraphicFramePr>
        <p:xfrm>
          <a:off x="6156176" y="920303"/>
          <a:ext cx="2808312" cy="2288808"/>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Docking</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station</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sticker</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1" i="0" u="none" strike="noStrike" dirty="0" smtClean="0">
                          <a:solidFill>
                            <a:srgbClr val="000000"/>
                          </a:solidFill>
                          <a:effectLst/>
                          <a:latin typeface="Klavika Regular" pitchFamily="34" charset="0"/>
                        </a:rPr>
                        <a:t>Info:</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flashlight</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Sos </a:t>
                      </a:r>
                      <a:r>
                        <a:rPr lang="pl-PL" sz="1100" b="0" i="0" u="none" strike="noStrike" dirty="0" err="1" smtClean="0">
                          <a:solidFill>
                            <a:srgbClr val="000000"/>
                          </a:solidFill>
                          <a:effectLst/>
                          <a:latin typeface="Klavika Regular" pitchFamily="34" charset="0"/>
                        </a:rPr>
                        <a:t>feature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Lock screen with a slider</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large</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icons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b="0" i="0" u="none" strike="noStrike" dirty="0" smtClean="0">
                          <a:solidFill>
                            <a:srgbClr val="000000"/>
                          </a:solidFill>
                          <a:effectLst/>
                          <a:latin typeface="Klavika Regular" pitchFamily="34" charset="0"/>
                        </a:rPr>
                        <a:t>Photo </a:t>
                      </a:r>
                      <a:r>
                        <a:rPr lang="pl-PL" sz="1100" b="0" i="0" u="none" strike="noStrike" dirty="0" err="1" smtClean="0">
                          <a:solidFill>
                            <a:srgbClr val="000000"/>
                          </a:solidFill>
                          <a:effectLst/>
                          <a:latin typeface="Klavika Regular" pitchFamily="34" charset="0"/>
                        </a:rPr>
                        <a:t>contacts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29"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ole tekstowe 30"/>
          <p:cNvSpPr txBox="1"/>
          <p:nvPr/>
        </p:nvSpPr>
        <p:spPr>
          <a:xfrm>
            <a:off x="276920" y="5766752"/>
            <a:ext cx="4583111" cy="707886"/>
          </a:xfrm>
          <a:prstGeom prst="rect">
            <a:avLst/>
          </a:prstGeom>
          <a:noFill/>
        </p:spPr>
        <p:txBody>
          <a:bodyPr wrap="square" rtlCol="0">
            <a:spAutoFit/>
          </a:bodyPr>
          <a:lstStyle/>
          <a:p>
            <a:r>
              <a:rPr lang="pl-PL" sz="4000" b="1" dirty="0" err="1">
                <a:latin typeface="Klavika Light" pitchFamily="34" charset="0"/>
              </a:rPr>
              <a:t>vertis</a:t>
            </a:r>
            <a:r>
              <a:rPr lang="pl-PL" sz="4000" b="1" dirty="0">
                <a:latin typeface="Klavika Light" pitchFamily="34" charset="0"/>
              </a:rPr>
              <a:t> </a:t>
            </a:r>
            <a:r>
              <a:rPr lang="pl-PL" sz="4000" dirty="0">
                <a:latin typeface="Klavika Light" pitchFamily="34" charset="0"/>
              </a:rPr>
              <a:t>2210</a:t>
            </a:r>
            <a:r>
              <a:rPr lang="pl-PL" sz="4000" b="1" dirty="0">
                <a:latin typeface="Klavika Light" pitchFamily="34" charset="0"/>
              </a:rPr>
              <a:t> </a:t>
            </a:r>
            <a:r>
              <a:rPr lang="pl-PL" sz="4000" b="1" dirty="0" err="1">
                <a:latin typeface="Klavika Light" pitchFamily="34" charset="0"/>
              </a:rPr>
              <a:t>easy</a:t>
            </a:r>
            <a:endParaRPr lang="pl-PL" sz="4000" b="1" dirty="0">
              <a:latin typeface="Klavika Light" pitchFamily="34" charset="0"/>
            </a:endParaRPr>
          </a:p>
        </p:txBody>
      </p:sp>
      <p:sp>
        <p:nvSpPr>
          <p:cNvPr id="32" name="pole tekstowe 31"/>
          <p:cNvSpPr txBox="1"/>
          <p:nvPr/>
        </p:nvSpPr>
        <p:spPr>
          <a:xfrm>
            <a:off x="276921" y="6303143"/>
            <a:ext cx="4352750" cy="276999"/>
          </a:xfrm>
          <a:prstGeom prst="rect">
            <a:avLst/>
          </a:prstGeom>
          <a:noFill/>
        </p:spPr>
        <p:txBody>
          <a:bodyPr wrap="square" rtlCol="0">
            <a:spAutoFit/>
          </a:bodyPr>
          <a:lstStyle/>
          <a:p>
            <a:r>
              <a:rPr lang="pl-PL" sz="1200" dirty="0" smtClean="0">
                <a:latin typeface="Klavika Regular" pitchFamily="34" charset="0"/>
              </a:rPr>
              <a:t>Phone 2,2”</a:t>
            </a:r>
            <a:endParaRPr lang="pl-PL" sz="1200" dirty="0">
              <a:latin typeface="Klavika Regular" pitchFamily="34" charset="0"/>
            </a:endParaRPr>
          </a:p>
        </p:txBody>
      </p:sp>
      <p:sp>
        <p:nvSpPr>
          <p:cNvPr id="33" name="Prostokąt 32"/>
          <p:cNvSpPr/>
          <p:nvPr/>
        </p:nvSpPr>
        <p:spPr>
          <a:xfrm>
            <a:off x="7380312"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34" name="Picture 3" descr="D:\PRODUKTY\SMARTFONY\Vertis 2210 EASY\2210easy_m3.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465" y="1521426"/>
            <a:ext cx="3331204" cy="370777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a 13"/>
          <p:cNvGrpSpPr/>
          <p:nvPr/>
        </p:nvGrpSpPr>
        <p:grpSpPr>
          <a:xfrm>
            <a:off x="3153817" y="4653136"/>
            <a:ext cx="5954687" cy="830997"/>
            <a:chOff x="3153817" y="4653136"/>
            <a:chExt cx="5954687" cy="830997"/>
          </a:xfrm>
        </p:grpSpPr>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571999" y="4797152"/>
              <a:ext cx="432049" cy="5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ole tekstowe 10"/>
            <p:cNvSpPr txBox="1"/>
            <p:nvPr/>
          </p:nvSpPr>
          <p:spPr>
            <a:xfrm>
              <a:off x="3812553" y="4788441"/>
              <a:ext cx="530915" cy="584775"/>
            </a:xfrm>
            <a:prstGeom prst="rect">
              <a:avLst/>
            </a:prstGeom>
            <a:noFill/>
          </p:spPr>
          <p:txBody>
            <a:bodyPr wrap="none" rtlCol="0">
              <a:spAutoFit/>
            </a:bodyPr>
            <a:lstStyle/>
            <a:p>
              <a:r>
                <a:rPr lang="pl-PL" sz="1600" dirty="0" smtClean="0"/>
                <a:t>2.2”</a:t>
              </a:r>
            </a:p>
            <a:p>
              <a:r>
                <a:rPr lang="pl-PL" sz="1600" dirty="0" smtClean="0"/>
                <a:t>TFT</a:t>
              </a:r>
              <a:endParaRPr lang="pl-PL" sz="1600" dirty="0"/>
            </a:p>
          </p:txBody>
        </p:sp>
        <p:sp>
          <p:nvSpPr>
            <p:cNvPr id="36" name="pole tekstowe 35"/>
            <p:cNvSpPr txBox="1"/>
            <p:nvPr/>
          </p:nvSpPr>
          <p:spPr>
            <a:xfrm>
              <a:off x="5004048" y="4788441"/>
              <a:ext cx="990977" cy="584775"/>
            </a:xfrm>
            <a:prstGeom prst="rect">
              <a:avLst/>
            </a:prstGeom>
            <a:noFill/>
          </p:spPr>
          <p:txBody>
            <a:bodyPr wrap="none" rtlCol="0">
              <a:spAutoFit/>
            </a:bodyPr>
            <a:lstStyle/>
            <a:p>
              <a:r>
                <a:rPr lang="pl-PL" sz="1600" dirty="0" smtClean="0"/>
                <a:t>1000mAh</a:t>
              </a:r>
            </a:p>
            <a:p>
              <a:r>
                <a:rPr lang="pl-PL" sz="1600" dirty="0" smtClean="0"/>
                <a:t>Li-</a:t>
              </a:r>
              <a:r>
                <a:rPr lang="pl-PL" sz="1600" dirty="0" err="1" smtClean="0"/>
                <a:t>ion</a:t>
              </a:r>
              <a:endParaRPr lang="pl-PL" sz="1600" dirty="0"/>
            </a:p>
          </p:txBody>
        </p:sp>
        <p:sp>
          <p:nvSpPr>
            <p:cNvPr id="40" name="pole tekstowe 39"/>
            <p:cNvSpPr txBox="1"/>
            <p:nvPr/>
          </p:nvSpPr>
          <p:spPr>
            <a:xfrm>
              <a:off x="6283537" y="4653136"/>
              <a:ext cx="1096775" cy="830997"/>
            </a:xfrm>
            <a:prstGeom prst="rect">
              <a:avLst/>
            </a:prstGeom>
            <a:noFill/>
          </p:spPr>
          <p:txBody>
            <a:bodyPr wrap="none" rtlCol="0">
              <a:spAutoFit/>
            </a:bodyPr>
            <a:lstStyle/>
            <a:p>
              <a:r>
                <a:rPr lang="pl-PL" sz="1600" dirty="0" err="1" smtClean="0"/>
                <a:t>SingleSIM</a:t>
              </a:r>
              <a:r>
                <a:rPr lang="pl-PL" sz="1600" dirty="0" smtClean="0"/>
                <a:t>, </a:t>
              </a:r>
            </a:p>
            <a:p>
              <a:r>
                <a:rPr lang="pl-PL" sz="1600" dirty="0" err="1" smtClean="0"/>
                <a:t>MicroUSB</a:t>
              </a:r>
              <a:r>
                <a:rPr lang="pl-PL" sz="1600" dirty="0" smtClean="0"/>
                <a:t>,</a:t>
              </a:r>
            </a:p>
            <a:p>
              <a:r>
                <a:rPr lang="pl-PL" sz="1600" dirty="0" smtClean="0"/>
                <a:t>Bluetooth</a:t>
              </a:r>
            </a:p>
          </p:txBody>
        </p:sp>
        <p:sp>
          <p:nvSpPr>
            <p:cNvPr id="41" name="pole tekstowe 40"/>
            <p:cNvSpPr txBox="1"/>
            <p:nvPr/>
          </p:nvSpPr>
          <p:spPr>
            <a:xfrm>
              <a:off x="8011729" y="4788441"/>
              <a:ext cx="1096775" cy="584775"/>
            </a:xfrm>
            <a:prstGeom prst="rect">
              <a:avLst/>
            </a:prstGeom>
            <a:noFill/>
          </p:spPr>
          <p:txBody>
            <a:bodyPr wrap="none" rtlCol="0">
              <a:spAutoFit/>
            </a:bodyPr>
            <a:lstStyle/>
            <a:p>
              <a:r>
                <a:rPr lang="pl-PL" sz="1600" dirty="0" smtClean="0"/>
                <a:t>850.900/</a:t>
              </a:r>
            </a:p>
            <a:p>
              <a:r>
                <a:rPr lang="pl-PL" sz="1600" dirty="0" smtClean="0"/>
                <a:t>1800/1900</a:t>
              </a:r>
              <a:endParaRPr lang="pl-PL" sz="1600" dirty="0"/>
            </a:p>
          </p:txBody>
        </p:sp>
        <p:pic>
          <p:nvPicPr>
            <p:cNvPr id="42"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153817" y="4797152"/>
              <a:ext cx="732384" cy="5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679267" y="4797152"/>
              <a:ext cx="397933" cy="5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822761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04913" y="5517232"/>
            <a:ext cx="8759575" cy="923330"/>
          </a:xfrm>
          <a:prstGeom prst="rect">
            <a:avLst/>
          </a:prstGeom>
          <a:noFill/>
        </p:spPr>
        <p:txBody>
          <a:bodyPr wrap="square" numCol="3" spcCol="360000" rtlCol="0">
            <a:spAutoFit/>
          </a:bodyPr>
          <a:lstStyle/>
          <a:p>
            <a:r>
              <a:rPr lang="en-US" sz="900" b="1" dirty="0" err="1">
                <a:latin typeface="Klavika Regular" pitchFamily="34" charset="0"/>
              </a:rPr>
              <a:t>Qualcore</a:t>
            </a:r>
            <a:r>
              <a:rPr lang="en-US" sz="900" b="1" dirty="0">
                <a:latin typeface="Klavika Regular" pitchFamily="34" charset="0"/>
              </a:rPr>
              <a:t> 9010</a:t>
            </a:r>
            <a:r>
              <a:rPr lang="en-US" sz="900" dirty="0">
                <a:latin typeface="Klavika Regular" pitchFamily="34" charset="0"/>
              </a:rPr>
              <a:t> is an exceptionally functional tablet with </a:t>
            </a:r>
            <a:r>
              <a:rPr lang="en-US" sz="900" b="1" dirty="0">
                <a:latin typeface="Klavika Regular" pitchFamily="34" charset="0"/>
              </a:rPr>
              <a:t>9-inch </a:t>
            </a:r>
            <a:r>
              <a:rPr lang="en-US" sz="900" b="1" dirty="0" smtClean="0">
                <a:latin typeface="Klavika Regular" pitchFamily="34" charset="0"/>
              </a:rPr>
              <a:t>screen</a:t>
            </a:r>
            <a:r>
              <a:rPr lang="en-US" sz="900" b="1" dirty="0">
                <a:latin typeface="Klavika Regular" pitchFamily="34" charset="0"/>
              </a:rPr>
              <a:t>. </a:t>
            </a:r>
            <a:r>
              <a:rPr lang="en-US" sz="900" dirty="0">
                <a:latin typeface="Klavika Regular" pitchFamily="34" charset="0"/>
              </a:rPr>
              <a:t> In order to make it easier to perform multiple demanding tasks simultaneously, the tablet is equipped with a </a:t>
            </a:r>
            <a:r>
              <a:rPr lang="en-US" sz="900" b="1" dirty="0">
                <a:latin typeface="Klavika Regular" pitchFamily="34" charset="0"/>
              </a:rPr>
              <a:t>quad-core 4 x 1.2 GHz processor</a:t>
            </a:r>
            <a:r>
              <a:rPr lang="en-US" sz="900" dirty="0">
                <a:latin typeface="Klavika Regular" pitchFamily="34" charset="0"/>
              </a:rPr>
              <a:t> and runs on </a:t>
            </a:r>
            <a:r>
              <a:rPr lang="en-US" sz="900" b="1" dirty="0">
                <a:latin typeface="Klavika Regular" pitchFamily="34" charset="0"/>
              </a:rPr>
              <a:t>Android 4.4</a:t>
            </a:r>
            <a:r>
              <a:rPr lang="en-US" sz="900" dirty="0">
                <a:latin typeface="Klavika Regular" pitchFamily="34" charset="0"/>
              </a:rPr>
              <a:t> operating system. As much as </a:t>
            </a:r>
            <a:r>
              <a:rPr lang="en-US" sz="900" b="1" dirty="0">
                <a:latin typeface="Klavika Regular" pitchFamily="34" charset="0"/>
              </a:rPr>
              <a:t>8 GB of internal memory</a:t>
            </a:r>
            <a:r>
              <a:rPr lang="en-US" sz="900" dirty="0">
                <a:latin typeface="Klavika Regular" pitchFamily="34" charset="0"/>
              </a:rPr>
              <a:t> and the built-in </a:t>
            </a:r>
            <a:r>
              <a:rPr lang="en-US" sz="900" b="1" dirty="0" err="1">
                <a:latin typeface="Klavika Regular" pitchFamily="34" charset="0"/>
              </a:rPr>
              <a:t>microSD</a:t>
            </a:r>
            <a:r>
              <a:rPr lang="en-US" sz="900" b="1" dirty="0">
                <a:latin typeface="Klavika Regular" pitchFamily="34" charset="0"/>
              </a:rPr>
              <a:t> card reader supporting memory cards of up to 32 GB</a:t>
            </a:r>
            <a:r>
              <a:rPr lang="en-US" sz="900" dirty="0">
                <a:latin typeface="Klavika Regular" pitchFamily="34" charset="0"/>
              </a:rPr>
              <a:t> allow you to install dozens of games and applications as well as to create your own photo gallery directly in the tablet. Photo and video galleries can be made thanks to the </a:t>
            </a:r>
            <a:r>
              <a:rPr lang="en-US" sz="900" b="1" dirty="0">
                <a:latin typeface="Klavika Regular" pitchFamily="34" charset="0"/>
              </a:rPr>
              <a:t>two built-in cameras </a:t>
            </a:r>
            <a:r>
              <a:rPr lang="en-US" sz="900" dirty="0">
                <a:latin typeface="Klavika Regular" pitchFamily="34" charset="0"/>
              </a:rPr>
              <a:t>- the back one (of </a:t>
            </a:r>
            <a:r>
              <a:rPr lang="en-US" sz="900" b="1" dirty="0">
                <a:latin typeface="Klavika Regular" pitchFamily="34" charset="0"/>
              </a:rPr>
              <a:t>2MP</a:t>
            </a:r>
            <a:r>
              <a:rPr lang="en-US" sz="900" dirty="0">
                <a:latin typeface="Klavika Regular" pitchFamily="34" charset="0"/>
              </a:rPr>
              <a:t> </a:t>
            </a:r>
            <a:r>
              <a:rPr lang="en-US" sz="900" b="1" dirty="0">
                <a:latin typeface="Klavika Regular" pitchFamily="34" charset="0"/>
              </a:rPr>
              <a:t>resolution</a:t>
            </a:r>
            <a:r>
              <a:rPr lang="en-US" sz="900" dirty="0">
                <a:latin typeface="Klavika Regular" pitchFamily="34" charset="0"/>
              </a:rPr>
              <a:t>) and the front one (</a:t>
            </a:r>
            <a:r>
              <a:rPr lang="en-US" sz="900" b="1" dirty="0">
                <a:latin typeface="Klavika Regular" pitchFamily="34" charset="0"/>
              </a:rPr>
              <a:t>0.3 MP</a:t>
            </a:r>
            <a:r>
              <a:rPr lang="en-US" sz="900" dirty="0">
                <a:latin typeface="Klavika Regular" pitchFamily="34" charset="0"/>
              </a:rPr>
              <a:t>). The quad-core 4 x 1.2 GHz processor and 1GB of RAM provide smooth running of many applications simultaneously, while the </a:t>
            </a:r>
            <a:r>
              <a:rPr lang="en-US" sz="900" b="1" dirty="0">
                <a:latin typeface="Klavika Regular" pitchFamily="34" charset="0"/>
              </a:rPr>
              <a:t>3800 mAh battery </a:t>
            </a:r>
            <a:r>
              <a:rPr lang="en-US" sz="900" dirty="0">
                <a:latin typeface="Klavika Regular" pitchFamily="34" charset="0"/>
              </a:rPr>
              <a:t>ensures long and steady operation of the device. The set also includes a charger, a USB cable and an OTG cable.</a:t>
            </a:r>
            <a:endParaRPr lang="pl-PL" sz="900" dirty="0">
              <a:latin typeface="Klavika Regular" pitchFamily="34" charset="0"/>
            </a:endParaRPr>
          </a:p>
        </p:txBody>
      </p:sp>
      <p:sp>
        <p:nvSpPr>
          <p:cNvPr id="10" name="pole tekstowe 9"/>
          <p:cNvSpPr txBox="1"/>
          <p:nvPr/>
        </p:nvSpPr>
        <p:spPr>
          <a:xfrm>
            <a:off x="795314" y="4487818"/>
            <a:ext cx="4352750" cy="707886"/>
          </a:xfrm>
          <a:prstGeom prst="rect">
            <a:avLst/>
          </a:prstGeom>
          <a:noFill/>
        </p:spPr>
        <p:txBody>
          <a:bodyPr wrap="square" rtlCol="0">
            <a:spAutoFit/>
          </a:bodyPr>
          <a:lstStyle/>
          <a:p>
            <a:r>
              <a:rPr lang="pl-PL" sz="4000" b="1" dirty="0" err="1" smtClean="0">
                <a:latin typeface="Klavika Regular" pitchFamily="34" charset="0"/>
              </a:rPr>
              <a:t>qual</a:t>
            </a:r>
            <a:r>
              <a:rPr lang="pl-PL" sz="4000" dirty="0" err="1" smtClean="0">
                <a:latin typeface="Klavika Light" pitchFamily="34" charset="0"/>
              </a:rPr>
              <a:t>core</a:t>
            </a:r>
            <a:r>
              <a:rPr lang="pl-PL" sz="4000" dirty="0" smtClean="0">
                <a:latin typeface="Klavika Regular" pitchFamily="34" charset="0"/>
              </a:rPr>
              <a:t> </a:t>
            </a:r>
            <a:r>
              <a:rPr lang="pl-PL" sz="4000" b="1" dirty="0" smtClean="0">
                <a:latin typeface="Klavika Regular" pitchFamily="34" charset="0"/>
              </a:rPr>
              <a:t>9010</a:t>
            </a:r>
            <a:endParaRPr lang="pl-PL" sz="4000" b="1" dirty="0">
              <a:latin typeface="Klavika Regular" pitchFamily="34" charset="0"/>
            </a:endParaRPr>
          </a:p>
        </p:txBody>
      </p:sp>
      <p:sp>
        <p:nvSpPr>
          <p:cNvPr id="16" name="pole tekstowe 15"/>
          <p:cNvSpPr txBox="1"/>
          <p:nvPr/>
        </p:nvSpPr>
        <p:spPr>
          <a:xfrm>
            <a:off x="1083346" y="5002907"/>
            <a:ext cx="4352750" cy="276999"/>
          </a:xfrm>
          <a:prstGeom prst="rect">
            <a:avLst/>
          </a:prstGeom>
          <a:noFill/>
        </p:spPr>
        <p:txBody>
          <a:bodyPr wrap="square" rtlCol="0">
            <a:spAutoFit/>
          </a:bodyPr>
          <a:lstStyle/>
          <a:p>
            <a:r>
              <a:rPr lang="pl-PL" sz="1200" dirty="0">
                <a:latin typeface="Klavika Regular" pitchFamily="34" charset="0"/>
              </a:rPr>
              <a:t>t</a:t>
            </a:r>
            <a:r>
              <a:rPr lang="pl-PL" sz="1200" dirty="0" smtClean="0">
                <a:latin typeface="Klavika Regular" pitchFamily="34" charset="0"/>
              </a:rPr>
              <a:t>ablet 9”</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 name="Picture 4"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6892" y="548680"/>
            <a:ext cx="1956189" cy="4643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vermax\Produkty\TABLETY\Qualcore9010\Zdjęcia\OV-Qualcore9010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4913" y="1423407"/>
            <a:ext cx="3964435" cy="294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375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595278618"/>
              </p:ext>
            </p:extLst>
          </p:nvPr>
        </p:nvGraphicFramePr>
        <p:xfrm>
          <a:off x="3059832" y="924596"/>
          <a:ext cx="2808312" cy="3675633"/>
        </p:xfrm>
        <a:graphic>
          <a:graphicData uri="http://schemas.openxmlformats.org/drawingml/2006/table">
            <a:tbl>
              <a:tblPr bandRow="1">
                <a:tableStyleId>{073A0DAA-6AF3-43AB-8588-CEC1D06C72B9}</a:tableStyleId>
              </a:tblPr>
              <a:tblGrid>
                <a:gridCol w="1753296"/>
                <a:gridCol w="1055016"/>
              </a:tblGrid>
              <a:tr h="241404">
                <a:tc>
                  <a:txBody>
                    <a:bodyPr/>
                    <a:lstStyle/>
                    <a:p>
                      <a:pPr algn="l" fontAlgn="b"/>
                      <a:r>
                        <a:rPr lang="pl-PL" sz="1100" dirty="0" smtClean="0">
                          <a:effectLst/>
                          <a:latin typeface="+mn-lt"/>
                          <a:ea typeface="Calibri"/>
                          <a:cs typeface="Times New Roman"/>
                        </a:rPr>
                        <a:t>Display: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9” HD</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algn="l" fontAlgn="b"/>
                      <a:r>
                        <a:rPr lang="pl-PL" sz="1100" u="none" strike="noStrike" dirty="0" smtClean="0">
                          <a:effectLst/>
                          <a:latin typeface="Klavika Regular" pitchFamily="34" charset="0"/>
                        </a:rPr>
                        <a:t>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algn="l" fontAlgn="b"/>
                      <a:r>
                        <a:rPr lang="pl-PL" sz="1100" u="none" strike="noStrike" dirty="0" smtClean="0">
                          <a:effectLst/>
                          <a:latin typeface="Klavika Regular" pitchFamily="34" charset="0"/>
                        </a:rPr>
                        <a:t>RAM: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algn="l" fontAlgn="b"/>
                      <a:r>
                        <a:rPr lang="pl-PL" sz="1100" u="none" strike="noStrike" dirty="0" smtClean="0">
                          <a:effectLst/>
                          <a:latin typeface="Klavika Regular" pitchFamily="34" charset="0"/>
                        </a:rPr>
                        <a:t>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2609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2 x</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camera</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kern="1200" dirty="0" smtClean="0">
                          <a:solidFill>
                            <a:srgbClr val="000000"/>
                          </a:solidFill>
                          <a:effectLst/>
                          <a:latin typeface="Klavika Regular" pitchFamily="34" charset="0"/>
                          <a:ea typeface="+mn-ea"/>
                          <a:cs typeface="+mn-cs"/>
                        </a:rPr>
                        <a:t>front: 0,3 MP</a:t>
                      </a:r>
                    </a:p>
                    <a:p>
                      <a:pPr algn="r" fontAlgn="b"/>
                      <a:r>
                        <a:rPr lang="pl-PL" sz="1100" b="1" i="0" u="none" strike="noStrike" kern="1200" dirty="0" err="1" smtClean="0">
                          <a:solidFill>
                            <a:srgbClr val="000000"/>
                          </a:solidFill>
                          <a:effectLst/>
                          <a:latin typeface="Klavika Regular" pitchFamily="34" charset="0"/>
                          <a:ea typeface="+mn-ea"/>
                          <a:cs typeface="+mn-cs"/>
                        </a:rPr>
                        <a:t>back</a:t>
                      </a:r>
                      <a:r>
                        <a:rPr lang="pl-PL" sz="1100" b="1" i="0" u="none" strike="noStrike" kern="1200" dirty="0" smtClean="0">
                          <a:solidFill>
                            <a:srgbClr val="000000"/>
                          </a:solidFill>
                          <a:effectLst/>
                          <a:latin typeface="Klavika Regular" pitchFamily="34" charset="0"/>
                          <a:ea typeface="+mn-ea"/>
                          <a:cs typeface="+mn-cs"/>
                        </a:rPr>
                        <a:t>: 2 MP</a:t>
                      </a:r>
                      <a:endParaRPr lang="pl-PL" sz="1100" b="1" i="0" u="none" strike="noStrike" kern="1200" dirty="0">
                        <a:solidFill>
                          <a:srgbClr val="000000"/>
                        </a:solidFill>
                        <a:effectLst/>
                        <a:latin typeface="Klavika Regular"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859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err="1" smtClean="0">
                          <a:effectLst/>
                          <a:latin typeface="Klavika Regular" pitchFamily="34" charset="0"/>
                        </a:rPr>
                        <a:t>Quad-core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1.2 GHz</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algn="l" fontAlgn="b"/>
                      <a:r>
                        <a:rPr lang="pl-PL" sz="1100" b="0" i="0" u="none" strike="noStrike" dirty="0" smtClean="0">
                          <a:solidFill>
                            <a:srgbClr val="000000"/>
                          </a:solidFill>
                          <a:effectLst/>
                          <a:latin typeface="Klavika Regular" pitchFamily="34" charset="0"/>
                        </a:rPr>
                        <a:t>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Allwinner</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Quad</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Cortex</a:t>
                      </a:r>
                      <a:r>
                        <a:rPr lang="pl-PL" sz="1100" b="1" i="0" u="none" strike="noStrike" dirty="0" smtClean="0">
                          <a:solidFill>
                            <a:srgbClr val="000000"/>
                          </a:solidFill>
                          <a:effectLst/>
                          <a:latin typeface="Klavika Regular" pitchFamily="34" charset="0"/>
                        </a:rPr>
                        <a:t> A7</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125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Micro 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Battery: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3800 mAh</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OTG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2241">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1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1826462552"/>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Tablet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OTG</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qual</a:t>
            </a:r>
            <a:r>
              <a:rPr lang="pl-PL" sz="2400" dirty="0" err="1" smtClean="0">
                <a:latin typeface="Klavika Regular" pitchFamily="34" charset="0"/>
              </a:rPr>
              <a:t>core</a:t>
            </a:r>
            <a:r>
              <a:rPr lang="pl-PL" sz="2400" dirty="0" smtClean="0">
                <a:latin typeface="Klavika Regular" pitchFamily="34" charset="0"/>
              </a:rPr>
              <a:t> </a:t>
            </a:r>
            <a:r>
              <a:rPr lang="pl-PL" sz="2400" b="1" dirty="0" smtClean="0">
                <a:latin typeface="Klavika Regular" pitchFamily="34" charset="0"/>
              </a:rPr>
              <a:t>9010</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4"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03081"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62514"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779097"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657605"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Overmax\Wojtek\Zdjęcia_Prod\OV-EduTab3_Charger.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flipH="1">
            <a:off x="6447139" y="3367550"/>
            <a:ext cx="935661" cy="78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vermax\Wojtek\Zdjęcia_Prod\OV-EduTab3_USB.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flipH="1">
            <a:off x="7613148" y="3246974"/>
            <a:ext cx="400289" cy="116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Wojtek\Zdjęcia_Prod\OV-Livecore7011_OTG.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flipH="1">
            <a:off x="8356886" y="3246974"/>
            <a:ext cx="247562" cy="12769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Overmax\Produkty\TABLETY\Qualcore9010\Zdjęcia\OV-Qualcore9010_FrontSide.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04913" y="1700808"/>
            <a:ext cx="2571099" cy="19078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534098" y="5034330"/>
            <a:ext cx="4667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720492" y="4976635"/>
            <a:ext cx="411348" cy="50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7894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max\Produkty\Karty_Maj\Are-tablets-a-pain-in-the-009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311379"/>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45224"/>
            <a:ext cx="8759575" cy="1061829"/>
          </a:xfrm>
          <a:prstGeom prst="rect">
            <a:avLst/>
          </a:prstGeom>
          <a:noFill/>
        </p:spPr>
        <p:txBody>
          <a:bodyPr wrap="square" numCol="3" spcCol="360000" rtlCol="0">
            <a:spAutoFit/>
          </a:bodyPr>
          <a:lstStyle/>
          <a:p>
            <a:r>
              <a:rPr lang="en-US" sz="900" b="1" dirty="0" err="1">
                <a:latin typeface="Klavika Regular" pitchFamily="34" charset="0"/>
              </a:rPr>
              <a:t>Qualcore</a:t>
            </a:r>
            <a:r>
              <a:rPr lang="en-US" sz="900" b="1" dirty="0">
                <a:latin typeface="Klavika Regular" pitchFamily="34" charset="0"/>
              </a:rPr>
              <a:t> 1020 3G</a:t>
            </a:r>
            <a:r>
              <a:rPr lang="en-US" sz="900" dirty="0">
                <a:latin typeface="Klavika Regular" pitchFamily="34" charset="0"/>
              </a:rPr>
              <a:t> is the next tablet from the </a:t>
            </a:r>
            <a:r>
              <a:rPr lang="en-US" sz="900" dirty="0" err="1">
                <a:latin typeface="Klavika Regular" pitchFamily="34" charset="0"/>
              </a:rPr>
              <a:t>Qualcore</a:t>
            </a:r>
            <a:r>
              <a:rPr lang="en-US" sz="900" dirty="0">
                <a:latin typeface="Klavika Regular" pitchFamily="34" charset="0"/>
              </a:rPr>
              <a:t> line, distinguished by </a:t>
            </a:r>
            <a:r>
              <a:rPr lang="en-US" sz="900" b="1" dirty="0">
                <a:latin typeface="Klavika Regular" pitchFamily="34" charset="0"/>
              </a:rPr>
              <a:t>10.1-inch </a:t>
            </a:r>
            <a:r>
              <a:rPr lang="en-US" sz="900" dirty="0" smtClean="0">
                <a:latin typeface="Klavika Regular" pitchFamily="34" charset="0"/>
              </a:rPr>
              <a:t>screen</a:t>
            </a:r>
            <a:r>
              <a:rPr lang="en-US" sz="900" b="1" dirty="0" smtClean="0">
                <a:latin typeface="Klavika Regular" pitchFamily="34" charset="0"/>
              </a:rPr>
              <a:t>. </a:t>
            </a:r>
            <a:r>
              <a:rPr lang="en-US" sz="900" dirty="0">
                <a:latin typeface="Klavika Regular" pitchFamily="34" charset="0"/>
              </a:rPr>
              <a:t>The screen has been made in a way so that the user can comfortably use the device in all circumstances - to browse the web at work as well as to watch movies at home. The tablet has a built-in 3G modem allowing you to fully enjoy access to mobile Internet at almost any place, and </a:t>
            </a:r>
            <a:r>
              <a:rPr lang="en-US" sz="900" dirty="0" err="1">
                <a:latin typeface="Klavika Regular" pitchFamily="34" charset="0"/>
              </a:rPr>
              <a:t>DualSIM</a:t>
            </a:r>
            <a:r>
              <a:rPr lang="en-US" sz="900" dirty="0">
                <a:latin typeface="Klavika Regular" pitchFamily="34" charset="0"/>
              </a:rPr>
              <a:t> module - two SIM card slots so that the second card can be used to make phone calls. The device is equipped with </a:t>
            </a:r>
            <a:r>
              <a:rPr lang="en-US" sz="900" b="1" dirty="0">
                <a:latin typeface="Klavika Regular" pitchFamily="34" charset="0"/>
              </a:rPr>
              <a:t>two cameras</a:t>
            </a:r>
            <a:r>
              <a:rPr lang="en-US" sz="900" dirty="0">
                <a:latin typeface="Klavika Regular" pitchFamily="34" charset="0"/>
              </a:rPr>
              <a:t> - the front one of </a:t>
            </a:r>
            <a:r>
              <a:rPr lang="en-US" sz="900" b="1" dirty="0">
                <a:latin typeface="Klavika Regular" pitchFamily="34" charset="0"/>
              </a:rPr>
              <a:t>0.3 MP</a:t>
            </a:r>
            <a:r>
              <a:rPr lang="en-US" sz="900" dirty="0">
                <a:latin typeface="Klavika Regular" pitchFamily="34" charset="0"/>
              </a:rPr>
              <a:t> and the back one of </a:t>
            </a:r>
            <a:r>
              <a:rPr lang="en-US" sz="900" b="1" dirty="0">
                <a:latin typeface="Klavika Regular" pitchFamily="34" charset="0"/>
              </a:rPr>
              <a:t>2 MP</a:t>
            </a:r>
            <a:r>
              <a:rPr lang="en-US" sz="900" dirty="0">
                <a:latin typeface="Klavika Regular" pitchFamily="34" charset="0"/>
              </a:rPr>
              <a:t>. Those, who love photos or applications, will certainly not complain about the lack of memory - the device has </a:t>
            </a:r>
            <a:r>
              <a:rPr lang="en-US" sz="900" b="1" dirty="0">
                <a:latin typeface="Klavika Regular" pitchFamily="34" charset="0"/>
              </a:rPr>
              <a:t>8 GB of internal memory</a:t>
            </a:r>
            <a:r>
              <a:rPr lang="en-US" sz="900" dirty="0">
                <a:latin typeface="Klavika Regular" pitchFamily="34" charset="0"/>
              </a:rPr>
              <a:t> and </a:t>
            </a:r>
            <a:r>
              <a:rPr lang="en-US" sz="900" b="1" dirty="0">
                <a:latin typeface="Klavika Regular" pitchFamily="34" charset="0"/>
              </a:rPr>
              <a:t>a built-in </a:t>
            </a:r>
            <a:r>
              <a:rPr lang="en-US" sz="900" b="1" dirty="0" err="1">
                <a:latin typeface="Klavika Regular" pitchFamily="34" charset="0"/>
              </a:rPr>
              <a:t>microSD</a:t>
            </a:r>
            <a:r>
              <a:rPr lang="en-US" sz="900" b="1" dirty="0">
                <a:latin typeface="Klavika Regular" pitchFamily="34" charset="0"/>
              </a:rPr>
              <a:t> card reader supporting memory cards of up to 32 GB</a:t>
            </a:r>
            <a:r>
              <a:rPr lang="en-US" sz="900" dirty="0">
                <a:latin typeface="Klavika Regular" pitchFamily="34" charset="0"/>
              </a:rPr>
              <a:t>. </a:t>
            </a:r>
            <a:r>
              <a:rPr lang="en-US" sz="900" b="1" dirty="0">
                <a:latin typeface="Klavika Regular" pitchFamily="34" charset="0"/>
              </a:rPr>
              <a:t>1 GB</a:t>
            </a:r>
            <a:r>
              <a:rPr lang="en-US" sz="900" dirty="0">
                <a:latin typeface="Klavika Regular" pitchFamily="34" charset="0"/>
              </a:rPr>
              <a:t> of RAM coupled with a quad-core </a:t>
            </a:r>
            <a:r>
              <a:rPr lang="en-US" sz="900" b="1" dirty="0">
                <a:latin typeface="Klavika Regular" pitchFamily="34" charset="0"/>
              </a:rPr>
              <a:t>4x1.3 GHz</a:t>
            </a:r>
            <a:r>
              <a:rPr lang="en-US" sz="900" dirty="0">
                <a:latin typeface="Klavika Regular" pitchFamily="34" charset="0"/>
              </a:rPr>
              <a:t> processor ensures comfortable use of many demanding applications simultaneously. In addition to the tablet the product box contains a USB cable, an OTG cable and a charger.</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qual</a:t>
            </a:r>
            <a:r>
              <a:rPr lang="pl-PL" sz="4000" dirty="0" err="1" smtClean="0">
                <a:latin typeface="Klavika Light" pitchFamily="34" charset="0"/>
              </a:rPr>
              <a:t>core</a:t>
            </a:r>
            <a:r>
              <a:rPr lang="pl-PL" sz="4000" dirty="0" smtClean="0">
                <a:latin typeface="Klavika Regular" pitchFamily="34" charset="0"/>
              </a:rPr>
              <a:t> </a:t>
            </a:r>
            <a:r>
              <a:rPr lang="pl-PL" sz="4000" b="1" dirty="0" smtClean="0">
                <a:latin typeface="Klavika Regular" pitchFamily="34" charset="0"/>
              </a:rPr>
              <a:t>1020 3G</a:t>
            </a:r>
            <a:endParaRPr lang="pl-PL" sz="4000" b="1" dirty="0">
              <a:latin typeface="Klavika Regular" pitchFamily="34" charset="0"/>
            </a:endParaRPr>
          </a:p>
        </p:txBody>
      </p:sp>
      <p:sp>
        <p:nvSpPr>
          <p:cNvPr id="16" name="pole tekstowe 15"/>
          <p:cNvSpPr txBox="1"/>
          <p:nvPr/>
        </p:nvSpPr>
        <p:spPr>
          <a:xfrm>
            <a:off x="755576" y="5002907"/>
            <a:ext cx="4352750" cy="276999"/>
          </a:xfrm>
          <a:prstGeom prst="rect">
            <a:avLst/>
          </a:prstGeom>
          <a:noFill/>
        </p:spPr>
        <p:txBody>
          <a:bodyPr wrap="square" rtlCol="0">
            <a:spAutoFit/>
          </a:bodyPr>
          <a:lstStyle/>
          <a:p>
            <a:r>
              <a:rPr lang="pl-PL" sz="1200" dirty="0">
                <a:latin typeface="Klavika Regular" pitchFamily="34" charset="0"/>
              </a:rPr>
              <a:t>t</a:t>
            </a:r>
            <a:r>
              <a:rPr lang="pl-PL" sz="1200" dirty="0" smtClean="0">
                <a:latin typeface="Klavika Regular" pitchFamily="34" charset="0"/>
              </a:rPr>
              <a:t>ablet 10.1” 3G</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 name="Picture 4"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6892" y="548680"/>
            <a:ext cx="1956189" cy="4643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vermax\Produkty\TABLETY\Qualcore10203G\Zdjęcia\Qualcore10203G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2355" y="1529544"/>
            <a:ext cx="4299644" cy="270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56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408136783"/>
              </p:ext>
            </p:extLst>
          </p:nvPr>
        </p:nvGraphicFramePr>
        <p:xfrm>
          <a:off x="3059832" y="924596"/>
          <a:ext cx="2808312" cy="3944564"/>
        </p:xfrm>
        <a:graphic>
          <a:graphicData uri="http://schemas.openxmlformats.org/drawingml/2006/table">
            <a:tbl>
              <a:tblPr bandRow="1">
                <a:tableStyleId>{073A0DAA-6AF3-43AB-8588-CEC1D06C72B9}</a:tableStyleId>
              </a:tblPr>
              <a:tblGrid>
                <a:gridCol w="1753296"/>
                <a:gridCol w="1055016"/>
              </a:tblGrid>
              <a:tr h="242145">
                <a:tc>
                  <a:txBody>
                    <a:bodyPr/>
                    <a:lstStyle/>
                    <a:p>
                      <a:pPr algn="l" fontAlgn="b"/>
                      <a:r>
                        <a:rPr lang="pl-PL" sz="1100" dirty="0" smtClean="0">
                          <a:effectLst/>
                          <a:latin typeface="+mn-lt"/>
                          <a:ea typeface="Calibri"/>
                          <a:cs typeface="Times New Roman"/>
                        </a:rPr>
                        <a:t>Display: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smtClean="0">
                          <a:effectLst/>
                          <a:latin typeface="Klavika Regular" pitchFamily="34" charset="0"/>
                        </a:rPr>
                        <a:t>10.1”</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algn="l" fontAlgn="b"/>
                      <a:r>
                        <a:rPr lang="pl-PL" sz="1100" u="none" strike="noStrike" dirty="0" smtClean="0">
                          <a:effectLst/>
                          <a:latin typeface="Klavika Regular" pitchFamily="34" charset="0"/>
                        </a:rPr>
                        <a:t>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algn="l" fontAlgn="b"/>
                      <a:r>
                        <a:rPr lang="pl-PL" sz="1100" u="none" strike="noStrike" dirty="0" smtClean="0">
                          <a:effectLst/>
                          <a:latin typeface="Klavika Regular" pitchFamily="34" charset="0"/>
                        </a:rPr>
                        <a:t>RAM: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algn="l" fontAlgn="b"/>
                      <a:r>
                        <a:rPr lang="pl-PL" sz="1100" u="none" strike="noStrike" dirty="0" smtClean="0">
                          <a:effectLst/>
                          <a:latin typeface="Klavika Regular" pitchFamily="34" charset="0"/>
                        </a:rPr>
                        <a:t>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32431">
                <a:tc>
                  <a:txBody>
                    <a:bodyPr/>
                    <a:lstStyle/>
                    <a:p>
                      <a:pPr algn="l" fontAlgn="b"/>
                      <a:r>
                        <a:rPr lang="pl-PL" sz="1100" u="none" strike="noStrike" dirty="0" smtClean="0">
                          <a:effectLst/>
                          <a:latin typeface="Klavika Regular" pitchFamily="34" charset="0"/>
                        </a:rPr>
                        <a:t>Dual SIM with </a:t>
                      </a:r>
                      <a:r>
                        <a:rPr lang="pl-PL" sz="1100" u="none" strike="noStrike" dirty="0" err="1" smtClean="0">
                          <a:effectLst/>
                          <a:latin typeface="Klavika Regular" pitchFamily="34" charset="0"/>
                        </a:rPr>
                        <a:t>phone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function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2740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2 x</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camera</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kern="1200" dirty="0" smtClean="0">
                          <a:solidFill>
                            <a:srgbClr val="000000"/>
                          </a:solidFill>
                          <a:effectLst/>
                          <a:latin typeface="Klavika Regular" pitchFamily="34" charset="0"/>
                          <a:ea typeface="+mn-ea"/>
                          <a:cs typeface="+mn-cs"/>
                        </a:rPr>
                        <a:t>front: 0,3 MP</a:t>
                      </a:r>
                    </a:p>
                    <a:p>
                      <a:pPr algn="r" fontAlgn="b"/>
                      <a:r>
                        <a:rPr lang="pl-PL" sz="1100" b="1" i="0" u="none" strike="noStrike" kern="1200" dirty="0" err="1" smtClean="0">
                          <a:solidFill>
                            <a:srgbClr val="000000"/>
                          </a:solidFill>
                          <a:effectLst/>
                          <a:latin typeface="Klavika Regular" pitchFamily="34" charset="0"/>
                          <a:ea typeface="+mn-ea"/>
                          <a:cs typeface="+mn-cs"/>
                        </a:rPr>
                        <a:t>back</a:t>
                      </a:r>
                      <a:r>
                        <a:rPr lang="pl-PL" sz="1100" b="1" i="0" u="none" strike="noStrike" kern="1200" dirty="0" smtClean="0">
                          <a:solidFill>
                            <a:srgbClr val="000000"/>
                          </a:solidFill>
                          <a:effectLst/>
                          <a:latin typeface="Klavika Regular" pitchFamily="34" charset="0"/>
                          <a:ea typeface="+mn-ea"/>
                          <a:cs typeface="+mn-cs"/>
                        </a:rPr>
                        <a:t>: 2 MP</a:t>
                      </a:r>
                      <a:endParaRPr lang="pl-PL" sz="1100" b="1" i="0" u="none" strike="noStrike" kern="1200" dirty="0">
                        <a:solidFill>
                          <a:srgbClr val="000000"/>
                        </a:solidFill>
                        <a:effectLst/>
                        <a:latin typeface="Klavika Regular"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588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Modem 3G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900/2100MHz</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algn="l" fontAlgn="b"/>
                      <a:r>
                        <a:rPr lang="pl-PL" sz="1100" u="none" strike="noStrike" dirty="0" err="1" smtClean="0">
                          <a:effectLst/>
                          <a:latin typeface="Klavika Regular" pitchFamily="34" charset="0"/>
                        </a:rPr>
                        <a:t>Quad-core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1.3 GHz</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27401">
                <a:tc>
                  <a:txBody>
                    <a:bodyPr/>
                    <a:lstStyle/>
                    <a:p>
                      <a:pPr algn="l" fontAlgn="b"/>
                      <a:r>
                        <a:rPr lang="pl-PL" sz="1100" b="0" i="0" u="none" strike="noStrike" dirty="0" smtClean="0">
                          <a:solidFill>
                            <a:srgbClr val="000000"/>
                          </a:solidFill>
                          <a:effectLst/>
                          <a:latin typeface="Klavika Regular" pitchFamily="34" charset="0"/>
                        </a:rPr>
                        <a:t>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SC7731 </a:t>
                      </a:r>
                      <a:r>
                        <a:rPr lang="pl-PL" sz="1100" b="1" i="0" u="none" strike="noStrike" dirty="0" err="1" smtClean="0">
                          <a:solidFill>
                            <a:srgbClr val="000000"/>
                          </a:solidFill>
                          <a:effectLst/>
                          <a:latin typeface="Klavika Regular" pitchFamily="34" charset="0"/>
                        </a:rPr>
                        <a:t>Quad</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Cortex</a:t>
                      </a:r>
                      <a:r>
                        <a:rPr lang="pl-PL" sz="1100" b="1" i="0" u="none" strike="noStrike" dirty="0" smtClean="0">
                          <a:solidFill>
                            <a:srgbClr val="000000"/>
                          </a:solidFill>
                          <a:effectLst/>
                          <a:latin typeface="Klavika Regular" pitchFamily="34" charset="0"/>
                        </a:rPr>
                        <a:t> A7</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Micro SD</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do 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Battery: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5200 mAh</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GPS,</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 Bluetooth</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OTG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214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454791771"/>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Tablet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OTG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Keyboard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qual</a:t>
            </a:r>
            <a:r>
              <a:rPr lang="pl-PL" sz="2400" dirty="0" err="1" smtClean="0">
                <a:latin typeface="Klavika Regular" pitchFamily="34" charset="0"/>
              </a:rPr>
              <a:t>core</a:t>
            </a:r>
            <a:r>
              <a:rPr lang="pl-PL" sz="2400" dirty="0" smtClean="0">
                <a:latin typeface="Klavika Regular" pitchFamily="34" charset="0"/>
              </a:rPr>
              <a:t> </a:t>
            </a:r>
            <a:r>
              <a:rPr lang="pl-PL" sz="2400" b="1" dirty="0" smtClean="0">
                <a:latin typeface="Klavika Regular" pitchFamily="34" charset="0"/>
              </a:rPr>
              <a:t>1020 3G</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49533" y="4999958"/>
            <a:ext cx="452959" cy="50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053002"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583020"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170188"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19281"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Overmax\Wojtek\Zdjęcia_Prod\OV-EduTab3_Charger.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flipH="1">
            <a:off x="6358319" y="3367550"/>
            <a:ext cx="935661" cy="78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vermax\Wojtek\Zdjęcia_Prod\OV-EduTab3_USB.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flipH="1">
            <a:off x="7524328" y="3246974"/>
            <a:ext cx="400289" cy="116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Wojtek\Zdjęcia_Prod\OV-Livecore7011_OTG.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flipH="1">
            <a:off x="8268066" y="3246974"/>
            <a:ext cx="247562" cy="12769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529209" y="4966013"/>
            <a:ext cx="563072" cy="56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258294" y="5009424"/>
            <a:ext cx="5143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descr="C:\Overmax\Produkty\TABLETY\Qualcore10203G\Zdjęcia\Qualcore10203G_FrontSide.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28340" y="1732868"/>
            <a:ext cx="2647672" cy="16652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Overmax\Produkty\TABLETY\Qualcore10203G\OV-Qualcore1020_Box_Sticker.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70743" y="3063556"/>
            <a:ext cx="1229540" cy="122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321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vermax\Produkty\Karty_Wrzesnień\relaxing-with-OV.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56879"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89251" y="5374662"/>
            <a:ext cx="8759575" cy="2862322"/>
          </a:xfrm>
          <a:prstGeom prst="rect">
            <a:avLst/>
          </a:prstGeom>
          <a:noFill/>
        </p:spPr>
        <p:txBody>
          <a:bodyPr wrap="square" numCol="3" spcCol="360000" rtlCol="0">
            <a:spAutoFit/>
          </a:bodyPr>
          <a:lstStyle/>
          <a:p>
            <a:r>
              <a:rPr lang="en-US" sz="900" b="1" dirty="0" err="1"/>
              <a:t>Qualcore</a:t>
            </a:r>
            <a:r>
              <a:rPr lang="en-US" sz="900" b="1" dirty="0"/>
              <a:t> 1030 4G </a:t>
            </a:r>
            <a:r>
              <a:rPr lang="en-US" sz="900" dirty="0"/>
              <a:t>is a unique </a:t>
            </a:r>
            <a:r>
              <a:rPr lang="en-US" sz="900" b="1" dirty="0"/>
              <a:t>4G</a:t>
            </a:r>
            <a:r>
              <a:rPr lang="en-US" sz="900" dirty="0"/>
              <a:t> tablet from the </a:t>
            </a:r>
            <a:r>
              <a:rPr lang="en-US" sz="900" dirty="0" err="1"/>
              <a:t>Qualcore</a:t>
            </a:r>
            <a:r>
              <a:rPr lang="en-US" sz="900" dirty="0"/>
              <a:t> line. Due to its </a:t>
            </a:r>
            <a:r>
              <a:rPr lang="en-US" sz="900" b="1" dirty="0"/>
              <a:t>10.1 HD screen</a:t>
            </a:r>
            <a:r>
              <a:rPr lang="en-US" sz="900" dirty="0"/>
              <a:t> and wide viewing angles, browsing photos or watching movies with your friends has never been so easy! A built-in </a:t>
            </a:r>
            <a:r>
              <a:rPr lang="en-US" sz="900" b="1" dirty="0"/>
              <a:t>4G modem</a:t>
            </a:r>
            <a:r>
              <a:rPr lang="en-US" sz="900" dirty="0"/>
              <a:t> and a </a:t>
            </a:r>
            <a:r>
              <a:rPr lang="en-US" sz="900" b="1" dirty="0" err="1"/>
              <a:t>DualSim</a:t>
            </a:r>
            <a:r>
              <a:rPr lang="en-US" sz="900" dirty="0"/>
              <a:t> module allow you to enjoy super-fast </a:t>
            </a:r>
            <a:r>
              <a:rPr lang="en-US" sz="900" b="1" dirty="0"/>
              <a:t>LTE Internet</a:t>
            </a:r>
            <a:r>
              <a:rPr lang="en-US" sz="900" dirty="0"/>
              <a:t> access and make phone calls at the same </a:t>
            </a:r>
            <a:r>
              <a:rPr lang="en-US" sz="900" dirty="0" smtClean="0"/>
              <a:t>time</a:t>
            </a:r>
            <a:r>
              <a:rPr lang="pl-PL" sz="900" dirty="0" smtClean="0"/>
              <a:t>.</a:t>
            </a:r>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r>
              <a:rPr lang="en-US" sz="900" b="1" dirty="0"/>
              <a:t>1 GB of RAM</a:t>
            </a:r>
            <a:r>
              <a:rPr lang="en-US" sz="900" dirty="0"/>
              <a:t> coupled with a </a:t>
            </a:r>
            <a:r>
              <a:rPr lang="en-US" sz="900" b="1" dirty="0"/>
              <a:t>quad-core processor</a:t>
            </a:r>
            <a:r>
              <a:rPr lang="en-US" sz="900" dirty="0"/>
              <a:t> ensures comfortable use of many demanding applications simultaneously.</a:t>
            </a:r>
            <a:endParaRPr lang="pl-PL" sz="900" dirty="0"/>
          </a:p>
          <a:p>
            <a:r>
              <a:rPr lang="en-US" sz="900" dirty="0"/>
              <a:t>The device is equipped with </a:t>
            </a:r>
            <a:r>
              <a:rPr lang="en-US" sz="900" b="1" dirty="0"/>
              <a:t>two cameras</a:t>
            </a:r>
            <a:r>
              <a:rPr lang="en-US" sz="900" dirty="0"/>
              <a:t> - the front one of </a:t>
            </a:r>
            <a:r>
              <a:rPr lang="en-US" sz="900" b="1" dirty="0"/>
              <a:t>0.3 MP</a:t>
            </a:r>
            <a:r>
              <a:rPr lang="en-US" sz="900" dirty="0"/>
              <a:t> and the back one of </a:t>
            </a:r>
            <a:r>
              <a:rPr lang="en-US" sz="900" b="1" dirty="0"/>
              <a:t>2 MP</a:t>
            </a:r>
            <a:r>
              <a:rPr lang="en-US" sz="900" dirty="0"/>
              <a:t>. </a:t>
            </a:r>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r>
              <a:rPr lang="en-US" sz="900" dirty="0" smtClean="0"/>
              <a:t>As </a:t>
            </a:r>
            <a:r>
              <a:rPr lang="en-US" sz="900" dirty="0"/>
              <a:t>the device has as many as </a:t>
            </a:r>
            <a:r>
              <a:rPr lang="en-US" sz="900" b="1" dirty="0"/>
              <a:t>8 </a:t>
            </a:r>
            <a:r>
              <a:rPr lang="en-US" sz="900" b="1" dirty="0" smtClean="0"/>
              <a:t>GB</a:t>
            </a:r>
            <a:r>
              <a:rPr lang="pl-PL" sz="900" b="1" dirty="0" smtClean="0"/>
              <a:t> </a:t>
            </a:r>
            <a:r>
              <a:rPr lang="en-US" sz="900" b="1" dirty="0" smtClean="0"/>
              <a:t>of </a:t>
            </a:r>
            <a:r>
              <a:rPr lang="en-US" sz="900" b="1" dirty="0"/>
              <a:t>internal storage space</a:t>
            </a:r>
            <a:r>
              <a:rPr lang="en-US" sz="900" dirty="0"/>
              <a:t> and a built-in </a:t>
            </a:r>
            <a:r>
              <a:rPr lang="en-US" sz="900" b="1" dirty="0"/>
              <a:t>microSD card reader</a:t>
            </a:r>
            <a:r>
              <a:rPr lang="en-US" sz="900" dirty="0"/>
              <a:t> supporting memory cards of </a:t>
            </a:r>
            <a:r>
              <a:rPr lang="en-US" sz="900" b="1" dirty="0"/>
              <a:t>up to 32 GB</a:t>
            </a:r>
            <a:r>
              <a:rPr lang="en-US" sz="900" dirty="0" smtClean="0"/>
              <a:t>, </a:t>
            </a:r>
            <a:r>
              <a:rPr lang="en-US" sz="900" dirty="0"/>
              <a:t>it is extremely easy to capture the most memorable moments and create an own photo gallery directly in the tablet. </a:t>
            </a:r>
            <a:r>
              <a:rPr lang="en-US" sz="900" dirty="0" smtClean="0"/>
              <a:t>In </a:t>
            </a:r>
            <a:r>
              <a:rPr lang="en-US" sz="900" dirty="0"/>
              <a:t>addition to the tablet the product box contains a case, a USB cable, an OTG cable and a charger.</a:t>
            </a:r>
            <a:endParaRPr lang="pl-PL" sz="900" dirty="0"/>
          </a:p>
          <a:p>
            <a:r>
              <a:rPr lang="pl-PL" sz="900" dirty="0" smtClean="0">
                <a:latin typeface="Klavika Regular" pitchFamily="34" charset="0"/>
              </a:rPr>
              <a:t>kabel </a:t>
            </a:r>
            <a:r>
              <a:rPr lang="pl-PL" sz="900" dirty="0">
                <a:latin typeface="Klavika Regular" pitchFamily="34" charset="0"/>
              </a:rPr>
              <a:t>OTG oraz ładowarka.</a:t>
            </a: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qual</a:t>
            </a:r>
            <a:r>
              <a:rPr lang="pl-PL" sz="4000" dirty="0" err="1" smtClean="0">
                <a:latin typeface="Klavika Light" pitchFamily="34" charset="0"/>
              </a:rPr>
              <a:t>core</a:t>
            </a:r>
            <a:r>
              <a:rPr lang="pl-PL" sz="4000" dirty="0" smtClean="0">
                <a:latin typeface="Klavika Regular" pitchFamily="34" charset="0"/>
              </a:rPr>
              <a:t> </a:t>
            </a:r>
            <a:r>
              <a:rPr lang="pl-PL" sz="4000" b="1" dirty="0" smtClean="0">
                <a:latin typeface="Klavika Regular" pitchFamily="34" charset="0"/>
              </a:rPr>
              <a:t>1030 4G</a:t>
            </a:r>
            <a:endParaRPr lang="pl-PL" sz="4000" b="1" dirty="0">
              <a:latin typeface="Klavika Regular" pitchFamily="34" charset="0"/>
            </a:endParaRPr>
          </a:p>
        </p:txBody>
      </p:sp>
      <p:sp>
        <p:nvSpPr>
          <p:cNvPr id="16" name="pole tekstowe 15"/>
          <p:cNvSpPr txBox="1"/>
          <p:nvPr/>
        </p:nvSpPr>
        <p:spPr>
          <a:xfrm>
            <a:off x="579290" y="5002907"/>
            <a:ext cx="4352750" cy="276999"/>
          </a:xfrm>
          <a:prstGeom prst="rect">
            <a:avLst/>
          </a:prstGeom>
          <a:noFill/>
        </p:spPr>
        <p:txBody>
          <a:bodyPr wrap="square" rtlCol="0">
            <a:spAutoFit/>
          </a:bodyPr>
          <a:lstStyle/>
          <a:p>
            <a:r>
              <a:rPr lang="pl-PL" sz="1200" dirty="0">
                <a:latin typeface="Klavika Regular" pitchFamily="34" charset="0"/>
              </a:rPr>
              <a:t>t</a:t>
            </a:r>
            <a:r>
              <a:rPr lang="pl-PL" sz="1200" dirty="0" smtClean="0">
                <a:latin typeface="Klavika Regular" pitchFamily="34" charset="0"/>
              </a:rPr>
              <a:t>ablet 10.1” 4G</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 name="Picture 4"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6892" y="548680"/>
            <a:ext cx="1956189" cy="4643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vermax\Produkty\TABLETY\Qualcore1030-4G\OV-Qualcore10304G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43173" y="1412776"/>
            <a:ext cx="3905653" cy="324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240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Elipsa 21"/>
          <p:cNvSpPr/>
          <p:nvPr/>
        </p:nvSpPr>
        <p:spPr>
          <a:xfrm>
            <a:off x="1475656" y="2996952"/>
            <a:ext cx="1339669" cy="13396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510417511"/>
              </p:ext>
            </p:extLst>
          </p:nvPr>
        </p:nvGraphicFramePr>
        <p:xfrm>
          <a:off x="3059832" y="924597"/>
          <a:ext cx="2808312" cy="3944565"/>
        </p:xfrm>
        <a:graphic>
          <a:graphicData uri="http://schemas.openxmlformats.org/drawingml/2006/table">
            <a:tbl>
              <a:tblPr bandRow="1">
                <a:tableStyleId>{073A0DAA-6AF3-43AB-8588-CEC1D06C72B9}</a:tableStyleId>
              </a:tblPr>
              <a:tblGrid>
                <a:gridCol w="1584176"/>
                <a:gridCol w="1224136"/>
              </a:tblGrid>
              <a:tr h="228444">
                <a:tc>
                  <a:txBody>
                    <a:bodyPr/>
                    <a:lstStyle/>
                    <a:p>
                      <a:pPr algn="l" fontAlgn="b"/>
                      <a:r>
                        <a:rPr lang="pl-PL" sz="1100" dirty="0" err="1" smtClean="0">
                          <a:effectLst/>
                          <a:latin typeface="+mn-lt"/>
                          <a:ea typeface="Calibri"/>
                          <a:cs typeface="Times New Roman"/>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10.1” HD IPS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algn="l" fontAlgn="b"/>
                      <a:r>
                        <a:rPr lang="pl-PL" sz="1100" u="none" strike="noStrike" dirty="0" smtClean="0">
                          <a:effectLst/>
                          <a:latin typeface="Klavika Regular" pitchFamily="34" charset="0"/>
                        </a:rPr>
                        <a:t>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algn="l" fontAlgn="b"/>
                      <a:r>
                        <a:rPr lang="pl-PL" sz="1100" u="none" strike="noStrike" dirty="0" smtClean="0">
                          <a:effectLst/>
                          <a:latin typeface="Klavika Regular" pitchFamily="34" charset="0"/>
                        </a:rPr>
                        <a:t>RAM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algn="l" fontAlgn="b"/>
                      <a:r>
                        <a:rPr lang="pl-PL" sz="1100" u="none" strike="noStrike" dirty="0" smtClean="0">
                          <a:effectLst/>
                          <a:latin typeface="Klavika Regular" pitchFamily="34" charset="0"/>
                        </a:rPr>
                        <a:t>Operating 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5.1</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07965">
                <a:tc>
                  <a:txBody>
                    <a:bodyPr/>
                    <a:lstStyle/>
                    <a:p>
                      <a:pPr algn="l" fontAlgn="b"/>
                      <a:r>
                        <a:rPr lang="pl-PL" sz="1100" u="none" strike="noStrike" dirty="0" smtClean="0">
                          <a:effectLst/>
                          <a:latin typeface="Klavika Regular" pitchFamily="34" charset="0"/>
                        </a:rPr>
                        <a:t>Dual SIM with </a:t>
                      </a:r>
                      <a:r>
                        <a:rPr lang="pl-PL" sz="1100" u="none" strike="noStrike" dirty="0" err="1" smtClean="0">
                          <a:effectLst/>
                          <a:latin typeface="Klavika Regular" pitchFamily="34" charset="0"/>
                        </a:rPr>
                        <a:t>phone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function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9662">
                <a:tc>
                  <a:txBody>
                    <a:bodyPr/>
                    <a:lstStyle/>
                    <a:p>
                      <a:pPr algn="l" fontAlgn="b"/>
                      <a:r>
                        <a:rPr lang="pl-PL" sz="1100" b="0" i="0" u="none" strike="noStrike" dirty="0" smtClean="0">
                          <a:solidFill>
                            <a:srgbClr val="000000"/>
                          </a:solidFill>
                          <a:effectLst/>
                          <a:latin typeface="Klavika Regular" pitchFamily="34" charset="0"/>
                        </a:rPr>
                        <a:t> 4G LTE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032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2 x</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camera</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kern="1200" dirty="0" smtClean="0">
                          <a:solidFill>
                            <a:srgbClr val="000000"/>
                          </a:solidFill>
                          <a:effectLst/>
                          <a:latin typeface="Klavika Regular" pitchFamily="34" charset="0"/>
                          <a:ea typeface="+mn-ea"/>
                          <a:cs typeface="+mn-cs"/>
                        </a:rPr>
                        <a:t>front: 0,3 MP</a:t>
                      </a:r>
                    </a:p>
                    <a:p>
                      <a:pPr algn="r" fontAlgn="b"/>
                      <a:r>
                        <a:rPr lang="pl-PL" sz="1100" b="1" i="0" u="none" strike="noStrike" kern="1200" dirty="0" err="1" smtClean="0">
                          <a:solidFill>
                            <a:srgbClr val="000000"/>
                          </a:solidFill>
                          <a:effectLst/>
                          <a:latin typeface="Klavika Regular" pitchFamily="34" charset="0"/>
                          <a:ea typeface="+mn-ea"/>
                          <a:cs typeface="+mn-cs"/>
                        </a:rPr>
                        <a:t>back</a:t>
                      </a:r>
                      <a:r>
                        <a:rPr lang="pl-PL" sz="1100" b="1" i="0" u="none" strike="noStrike" kern="1200" dirty="0" smtClean="0">
                          <a:solidFill>
                            <a:srgbClr val="000000"/>
                          </a:solidFill>
                          <a:effectLst/>
                          <a:latin typeface="Klavika Regular" pitchFamily="34" charset="0"/>
                          <a:ea typeface="+mn-ea"/>
                          <a:cs typeface="+mn-cs"/>
                        </a:rPr>
                        <a:t>: 2 MP</a:t>
                      </a:r>
                      <a:endParaRPr lang="pl-PL" sz="1100" b="1" i="0" u="none" strike="noStrike" kern="1200" dirty="0">
                        <a:solidFill>
                          <a:srgbClr val="000000"/>
                        </a:solidFill>
                        <a:effectLst/>
                        <a:latin typeface="Klavika Regular"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606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4G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YES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algn="l" fontAlgn="b"/>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1.0 GHz 64-bit</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03219">
                <a:tc>
                  <a:txBody>
                    <a:bodyPr/>
                    <a:lstStyle/>
                    <a:p>
                      <a:pPr algn="l" fontAlgn="b"/>
                      <a:r>
                        <a:rPr lang="pl-PL" sz="1100" b="0" i="0" u="none" strike="noStrike" dirty="0" smtClean="0">
                          <a:solidFill>
                            <a:srgbClr val="000000"/>
                          </a:solidFill>
                          <a:effectLst/>
                          <a:latin typeface="Klavika Regular" pitchFamily="34" charset="0"/>
                        </a:rPr>
                        <a:t>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MTK8735M Quad </a:t>
                      </a:r>
                      <a:r>
                        <a:rPr lang="pl-PL" sz="1100" b="1" i="0" u="none" strike="noStrike" dirty="0" err="1" smtClean="0">
                          <a:solidFill>
                            <a:srgbClr val="000000"/>
                          </a:solidFill>
                          <a:effectLst/>
                          <a:latin typeface="Klavika Regular" pitchFamily="34" charset="0"/>
                        </a:rPr>
                        <a:t>Core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Cortex</a:t>
                      </a:r>
                      <a:r>
                        <a:rPr lang="pl-PL" sz="1100" b="1" i="0" u="none" strike="noStrike" dirty="0" smtClean="0">
                          <a:solidFill>
                            <a:srgbClr val="000000"/>
                          </a:solidFill>
                          <a:effectLst/>
                          <a:latin typeface="Klavika Regular" pitchFamily="34" charset="0"/>
                        </a:rPr>
                        <a:t> A7</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err="1" smtClean="0">
                          <a:effectLst/>
                          <a:latin typeface="Klavika Regular" pitchFamily="34" charset="0"/>
                        </a:rPr>
                        <a:t>MicroSD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card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reader</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baseline="0" dirty="0" smtClean="0">
                          <a:effectLst/>
                          <a:latin typeface="Klavika Regular" pitchFamily="34" charset="0"/>
                        </a:rPr>
                        <a:t> to </a:t>
                      </a:r>
                      <a:r>
                        <a:rPr lang="pl-PL" sz="1100" b="1" u="none" strike="noStrike" dirty="0" smtClean="0">
                          <a:effectLst/>
                          <a:latin typeface="Klavika Regular" pitchFamily="34" charset="0"/>
                        </a:rPr>
                        <a:t>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Battery</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4000 mAh</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GPS,</a:t>
                      </a:r>
                      <a:r>
                        <a:rPr lang="pl-PL" sz="1100" b="0" i="0" u="none" strike="noStrike" baseline="0" dirty="0" smtClean="0">
                          <a:solidFill>
                            <a:srgbClr val="000000"/>
                          </a:solidFill>
                          <a:effectLst/>
                          <a:latin typeface="Klavika Regular" pitchFamily="34" charset="0"/>
                        </a:rPr>
                        <a:t> Wi-Fi, Bluetooth 4.0</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OTG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44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Colour</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0303"/>
          <a:ext cx="2808312" cy="1335138"/>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Tablet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OTG </a:t>
                      </a:r>
                      <a:r>
                        <a:rPr lang="pl-PL" sz="1100" u="none" strike="noStrike" dirty="0" err="1" smtClean="0">
                          <a:effectLst/>
                          <a:latin typeface="Klavika Regular" pitchFamily="34" charset="0"/>
                        </a:rPr>
                        <a:t>cable</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case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smtClean="0">
                          <a:effectLst/>
                          <a:latin typeface="Klavika Regular" pitchFamily="34" charset="0"/>
                        </a:rPr>
                        <a:t> TP Protector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power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supply</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09060"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qual</a:t>
            </a:r>
            <a:r>
              <a:rPr lang="pl-PL" sz="2400" dirty="0" err="1" smtClean="0">
                <a:latin typeface="Klavika Regular" pitchFamily="34" charset="0"/>
              </a:rPr>
              <a:t>core</a:t>
            </a:r>
            <a:r>
              <a:rPr lang="pl-PL" sz="2400" dirty="0" smtClean="0">
                <a:latin typeface="Klavika Regular" pitchFamily="34" charset="0"/>
              </a:rPr>
              <a:t> </a:t>
            </a:r>
            <a:r>
              <a:rPr lang="pl-PL" sz="2400" b="1" dirty="0" smtClean="0">
                <a:latin typeface="Klavika Regular" pitchFamily="34" charset="0"/>
              </a:rPr>
              <a:t>1030 4G</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4"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16016" y="5033785"/>
            <a:ext cx="257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21771" y="4981398"/>
            <a:ext cx="3143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535910"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Overmax\Wojtek\Zdjęcia_Prod\OV-EduTab3_Charger.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flipH="1">
            <a:off x="6358319" y="3367550"/>
            <a:ext cx="935661" cy="78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vermax\Wojtek\Zdjęcia_Prod\OV-EduTab3_US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flipH="1">
            <a:off x="7524328" y="3246974"/>
            <a:ext cx="400289" cy="116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Wojtek\Zdjęcia_Prod\OV-Livecore7011_OTG.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flipH="1">
            <a:off x="8268066" y="3246974"/>
            <a:ext cx="247562" cy="12769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673224" y="4966013"/>
            <a:ext cx="563072" cy="56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613065" y="5009424"/>
            <a:ext cx="514350" cy="47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C:\Overmax\Produkty\TABLETY\Qualcore1030-4G\OV-Qualcore10304G_FrontSide.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00697" y="1521601"/>
            <a:ext cx="2093934" cy="17397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M-Over\Documents\OV-Photo\TABLETY\Qualcore1030-4G\Qualcore1030_4G_case.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598581" y="3318294"/>
            <a:ext cx="1222528" cy="802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005523" y="4964443"/>
            <a:ext cx="473820" cy="552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192366" y="4966013"/>
            <a:ext cx="32385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pole tekstowe 36"/>
          <p:cNvSpPr txBox="1"/>
          <p:nvPr/>
        </p:nvSpPr>
        <p:spPr>
          <a:xfrm>
            <a:off x="2339752" y="5033785"/>
            <a:ext cx="639276" cy="461665"/>
          </a:xfrm>
          <a:prstGeom prst="rect">
            <a:avLst/>
          </a:prstGeom>
          <a:noFill/>
        </p:spPr>
        <p:txBody>
          <a:bodyPr wrap="square" rtlCol="0">
            <a:spAutoFit/>
          </a:bodyPr>
          <a:lstStyle/>
          <a:p>
            <a:r>
              <a:rPr lang="pl-PL" sz="2400" b="1" dirty="0" smtClean="0">
                <a:latin typeface="Klavika Regular" pitchFamily="34" charset="0"/>
              </a:rPr>
              <a:t>LTE</a:t>
            </a:r>
            <a:endParaRPr lang="pl-PL" sz="2400" b="1" dirty="0">
              <a:latin typeface="Klavika Regular" pitchFamily="34" charset="0"/>
            </a:endParaRPr>
          </a:p>
        </p:txBody>
      </p:sp>
      <p:sp>
        <p:nvSpPr>
          <p:cNvPr id="38" name="pole tekstowe 37"/>
          <p:cNvSpPr txBox="1"/>
          <p:nvPr/>
        </p:nvSpPr>
        <p:spPr>
          <a:xfrm>
            <a:off x="4114610" y="5013176"/>
            <a:ext cx="639276" cy="605294"/>
          </a:xfrm>
          <a:prstGeom prst="rect">
            <a:avLst/>
          </a:prstGeom>
          <a:noFill/>
        </p:spPr>
        <p:txBody>
          <a:bodyPr wrap="square" rtlCol="0">
            <a:spAutoFit/>
          </a:bodyPr>
          <a:lstStyle/>
          <a:p>
            <a:pPr algn="ctr">
              <a:lnSpc>
                <a:spcPts val="2000"/>
              </a:lnSpc>
            </a:pPr>
            <a:r>
              <a:rPr lang="pl-PL" sz="2400" b="1" dirty="0" smtClean="0">
                <a:latin typeface="Klavika Regular" pitchFamily="34" charset="0"/>
              </a:rPr>
              <a:t>HD</a:t>
            </a:r>
          </a:p>
          <a:p>
            <a:pPr algn="ctr">
              <a:lnSpc>
                <a:spcPts val="2000"/>
              </a:lnSpc>
            </a:pPr>
            <a:r>
              <a:rPr lang="pl-PL" sz="2400" dirty="0" err="1" smtClean="0">
                <a:latin typeface="Klavika Regular" pitchFamily="34" charset="0"/>
              </a:rPr>
              <a:t>ips</a:t>
            </a:r>
            <a:endParaRPr lang="pl-PL" sz="2400" dirty="0">
              <a:latin typeface="Klavika Regular" pitchFamily="34" charset="0"/>
            </a:endParaRPr>
          </a:p>
        </p:txBody>
      </p:sp>
    </p:spTree>
    <p:extLst>
      <p:ext uri="{BB962C8B-B14F-4D97-AF65-F5344CB8AC3E}">
        <p14:creationId xmlns:p14="http://schemas.microsoft.com/office/powerpoint/2010/main" val="17877025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vermax\Produkty\Karty_Maj\View05.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56879"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45224"/>
            <a:ext cx="8759575" cy="923330"/>
          </a:xfrm>
          <a:prstGeom prst="rect">
            <a:avLst/>
          </a:prstGeom>
          <a:noFill/>
        </p:spPr>
        <p:txBody>
          <a:bodyPr wrap="square" numCol="3" spcCol="360000" rtlCol="0">
            <a:spAutoFit/>
          </a:bodyPr>
          <a:lstStyle/>
          <a:p>
            <a:r>
              <a:rPr lang="en-US" sz="900" b="1" dirty="0" err="1">
                <a:latin typeface="Klavika Regular" pitchFamily="34" charset="0"/>
              </a:rPr>
              <a:t>Steelcore</a:t>
            </a:r>
            <a:r>
              <a:rPr lang="en-US" sz="900" b="1" dirty="0">
                <a:latin typeface="Klavika Regular" pitchFamily="34" charset="0"/>
              </a:rPr>
              <a:t> 1020 3G</a:t>
            </a:r>
            <a:r>
              <a:rPr lang="en-US" sz="900" dirty="0">
                <a:latin typeface="Klavika Regular" pitchFamily="34" charset="0"/>
              </a:rPr>
              <a:t> tablet will meet the expectations of the most demanding users. Its 10-inch IPS 2 screen provides comfort of use and the highest image quality. The quad-core </a:t>
            </a:r>
            <a:r>
              <a:rPr lang="en-US" sz="900" b="1" dirty="0">
                <a:latin typeface="Klavika Regular" pitchFamily="34" charset="0"/>
              </a:rPr>
              <a:t>4 x 1.6 GHz</a:t>
            </a:r>
            <a:r>
              <a:rPr lang="en-US" sz="900" dirty="0">
                <a:latin typeface="Klavika Regular" pitchFamily="34" charset="0"/>
              </a:rPr>
              <a:t> processor coupled with </a:t>
            </a:r>
            <a:r>
              <a:rPr lang="en-US" sz="900" b="1" dirty="0">
                <a:latin typeface="Klavika Regular" pitchFamily="34" charset="0"/>
              </a:rPr>
              <a:t>2GB of RAM</a:t>
            </a:r>
            <a:r>
              <a:rPr lang="en-US" sz="900" dirty="0">
                <a:latin typeface="Klavika Regular" pitchFamily="34" charset="0"/>
              </a:rPr>
              <a:t> and </a:t>
            </a:r>
            <a:r>
              <a:rPr lang="en-US" sz="900" b="1" dirty="0" err="1">
                <a:latin typeface="Klavika Regular" pitchFamily="34" charset="0"/>
              </a:rPr>
              <a:t>Adnroid</a:t>
            </a:r>
            <a:r>
              <a:rPr lang="en-US" sz="900" b="1" dirty="0">
                <a:latin typeface="Klavika Regular" pitchFamily="34" charset="0"/>
              </a:rPr>
              <a:t> 4.4</a:t>
            </a:r>
            <a:r>
              <a:rPr lang="en-US" sz="900" dirty="0">
                <a:latin typeface="Klavika Regular" pitchFamily="34" charset="0"/>
              </a:rPr>
              <a:t> operating system ensures exceptionally smooth operation during even the most demanding tasks. The Dual SIM module allows you to use both phone and </a:t>
            </a:r>
            <a:r>
              <a:rPr lang="en-US" sz="900" b="1" dirty="0">
                <a:latin typeface="Klavika Regular" pitchFamily="34" charset="0"/>
              </a:rPr>
              <a:t>3G</a:t>
            </a:r>
            <a:r>
              <a:rPr lang="en-US" sz="900" dirty="0">
                <a:latin typeface="Klavika Regular" pitchFamily="34" charset="0"/>
              </a:rPr>
              <a:t> network functions at the same time. </a:t>
            </a:r>
            <a:r>
              <a:rPr lang="en-US" sz="900" b="1" dirty="0" err="1">
                <a:latin typeface="Klavika Regular" pitchFamily="34" charset="0"/>
              </a:rPr>
              <a:t>Steelcore</a:t>
            </a:r>
            <a:r>
              <a:rPr lang="en-US" sz="900" b="1" dirty="0">
                <a:latin typeface="Klavika Regular" pitchFamily="34" charset="0"/>
              </a:rPr>
              <a:t> 1020 3G</a:t>
            </a:r>
            <a:r>
              <a:rPr lang="en-US" sz="900" dirty="0">
                <a:latin typeface="Klavika Regular" pitchFamily="34" charset="0"/>
              </a:rPr>
              <a:t> is also equipped with two cameras – the front one of 0.3 MP and back one (with </a:t>
            </a:r>
            <a:r>
              <a:rPr lang="en-US" sz="900" b="1" dirty="0">
                <a:latin typeface="Klavika Regular" pitchFamily="34" charset="0"/>
              </a:rPr>
              <a:t>autofocus)</a:t>
            </a:r>
            <a:r>
              <a:rPr lang="en-US" sz="900" dirty="0">
                <a:latin typeface="Klavika Regular" pitchFamily="34" charset="0"/>
              </a:rPr>
              <a:t> of </a:t>
            </a:r>
            <a:r>
              <a:rPr lang="en-US" sz="900" b="1" dirty="0">
                <a:latin typeface="Klavika Regular" pitchFamily="34" charset="0"/>
              </a:rPr>
              <a:t>8 MP</a:t>
            </a:r>
            <a:r>
              <a:rPr lang="en-US" sz="900" dirty="0">
                <a:latin typeface="Klavika Regular" pitchFamily="34" charset="0"/>
              </a:rPr>
              <a:t>. </a:t>
            </a:r>
            <a:r>
              <a:rPr lang="en-US" sz="900" b="1" dirty="0">
                <a:latin typeface="Klavika Regular" pitchFamily="34" charset="0"/>
              </a:rPr>
              <a:t>16 GB </a:t>
            </a:r>
            <a:r>
              <a:rPr lang="en-US" sz="900" dirty="0">
                <a:latin typeface="Klavika Regular" pitchFamily="34" charset="0"/>
              </a:rPr>
              <a:t>of internal memory and built-in </a:t>
            </a:r>
            <a:r>
              <a:rPr lang="en-US" sz="900" dirty="0" err="1">
                <a:latin typeface="Klavika Regular" pitchFamily="34" charset="0"/>
              </a:rPr>
              <a:t>microSD</a:t>
            </a:r>
            <a:r>
              <a:rPr lang="en-US" sz="900" dirty="0">
                <a:latin typeface="Klavika Regular" pitchFamily="34" charset="0"/>
              </a:rPr>
              <a:t> card reader</a:t>
            </a:r>
            <a:r>
              <a:rPr lang="en-US" sz="900" b="1" dirty="0">
                <a:latin typeface="Klavika Regular" pitchFamily="34" charset="0"/>
              </a:rPr>
              <a:t> supporting memory cards of up to 32 GB</a:t>
            </a:r>
            <a:r>
              <a:rPr lang="en-US" sz="900" dirty="0">
                <a:latin typeface="Klavika Regular" pitchFamily="34" charset="0"/>
              </a:rPr>
              <a:t> ensure that you will never run out of space for your photos and applications. The metal casing makes the device extremely robust while the long-life battery of</a:t>
            </a:r>
            <a:r>
              <a:rPr lang="en-US" sz="900" b="1" dirty="0">
                <a:latin typeface="Klavika Regular" pitchFamily="34" charset="0"/>
              </a:rPr>
              <a:t> 6000 mAh</a:t>
            </a:r>
            <a:r>
              <a:rPr lang="en-US" sz="900" dirty="0">
                <a:latin typeface="Klavika Regular" pitchFamily="34" charset="0"/>
              </a:rPr>
              <a:t> provides many hours of continuous operation. The set also includes a charger, USB cable and OTG cable.</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steel</a:t>
            </a:r>
            <a:r>
              <a:rPr lang="pl-PL" sz="4000" dirty="0" err="1" smtClean="0">
                <a:latin typeface="Klavika Light" pitchFamily="34" charset="0"/>
              </a:rPr>
              <a:t>core</a:t>
            </a:r>
            <a:r>
              <a:rPr lang="pl-PL" sz="4000" dirty="0" smtClean="0">
                <a:latin typeface="Klavika Regular" pitchFamily="34" charset="0"/>
              </a:rPr>
              <a:t> </a:t>
            </a:r>
            <a:r>
              <a:rPr lang="pl-PL" sz="4000" b="1" dirty="0" smtClean="0">
                <a:latin typeface="Klavika Regular" pitchFamily="34" charset="0"/>
              </a:rPr>
              <a:t>1020 3G</a:t>
            </a:r>
            <a:endParaRPr lang="pl-PL" sz="4000" b="1" dirty="0">
              <a:latin typeface="Klavika Regular" pitchFamily="34" charset="0"/>
            </a:endParaRPr>
          </a:p>
        </p:txBody>
      </p:sp>
      <p:sp>
        <p:nvSpPr>
          <p:cNvPr id="16" name="pole tekstowe 15"/>
          <p:cNvSpPr txBox="1"/>
          <p:nvPr/>
        </p:nvSpPr>
        <p:spPr>
          <a:xfrm>
            <a:off x="755576" y="5002907"/>
            <a:ext cx="4352750" cy="276999"/>
          </a:xfrm>
          <a:prstGeom prst="rect">
            <a:avLst/>
          </a:prstGeom>
          <a:noFill/>
        </p:spPr>
        <p:txBody>
          <a:bodyPr wrap="square" rtlCol="0">
            <a:spAutoFit/>
          </a:bodyPr>
          <a:lstStyle/>
          <a:p>
            <a:r>
              <a:rPr lang="pl-PL" sz="1200" dirty="0">
                <a:latin typeface="Klavika Regular" pitchFamily="34" charset="0"/>
              </a:rPr>
              <a:t>t</a:t>
            </a:r>
            <a:r>
              <a:rPr lang="pl-PL" sz="1200" dirty="0" smtClean="0">
                <a:latin typeface="Klavika Regular" pitchFamily="34" charset="0"/>
              </a:rPr>
              <a:t>ablet 10.1” 3G</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 name="Picture 4"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6892" y="548680"/>
            <a:ext cx="1956189" cy="4643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Overmax\Produkty\TABLETY\Steelcore10203G\Zdjęcia\OV-SteelCore10203G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216" y="662682"/>
            <a:ext cx="3960847"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157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778371040"/>
              </p:ext>
            </p:extLst>
          </p:nvPr>
        </p:nvGraphicFramePr>
        <p:xfrm>
          <a:off x="3059832" y="924596"/>
          <a:ext cx="2808312" cy="3944564"/>
        </p:xfrm>
        <a:graphic>
          <a:graphicData uri="http://schemas.openxmlformats.org/drawingml/2006/table">
            <a:tbl>
              <a:tblPr bandRow="1">
                <a:tableStyleId>{073A0DAA-6AF3-43AB-8588-CEC1D06C72B9}</a:tableStyleId>
              </a:tblPr>
              <a:tblGrid>
                <a:gridCol w="1753296"/>
                <a:gridCol w="1055016"/>
              </a:tblGrid>
              <a:tr h="228182">
                <a:tc>
                  <a:txBody>
                    <a:bodyPr/>
                    <a:lstStyle/>
                    <a:p>
                      <a:pPr algn="l" fontAlgn="b"/>
                      <a:r>
                        <a:rPr lang="pl-PL" sz="1100" dirty="0" smtClean="0">
                          <a:effectLst/>
                          <a:latin typeface="+mn-lt"/>
                          <a:ea typeface="Calibri"/>
                          <a:cs typeface="Times New Roman"/>
                        </a:rPr>
                        <a:t>Display: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10.1” HD IPS2</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182">
                <a:tc>
                  <a:txBody>
                    <a:bodyPr/>
                    <a:lstStyle/>
                    <a:p>
                      <a:pPr algn="l" fontAlgn="b"/>
                      <a:r>
                        <a:rPr lang="pl-PL" sz="1100" u="none" strike="noStrike" dirty="0" smtClean="0">
                          <a:effectLst/>
                          <a:latin typeface="Klavika Regular" pitchFamily="34" charset="0"/>
                        </a:rPr>
                        <a:t>Memory: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16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182">
                <a:tc>
                  <a:txBody>
                    <a:bodyPr/>
                    <a:lstStyle/>
                    <a:p>
                      <a:pPr algn="l" fontAlgn="b"/>
                      <a:r>
                        <a:rPr lang="pl-PL" sz="1100" u="none" strike="noStrike" dirty="0" smtClean="0">
                          <a:effectLst/>
                          <a:latin typeface="Klavika Regular" pitchFamily="34" charset="0"/>
                        </a:rPr>
                        <a:t>RAM: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2 GB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182">
                <a:tc>
                  <a:txBody>
                    <a:bodyPr/>
                    <a:lstStyle/>
                    <a:p>
                      <a:pPr algn="l" fontAlgn="b"/>
                      <a:r>
                        <a:rPr lang="pl-PL" sz="1100" u="none" strike="noStrike" dirty="0" smtClean="0">
                          <a:effectLst/>
                          <a:latin typeface="Klavika Regular" pitchFamily="34" charset="0"/>
                        </a:rPr>
                        <a:t>System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4.4</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07496">
                <a:tc>
                  <a:txBody>
                    <a:bodyPr/>
                    <a:lstStyle/>
                    <a:p>
                      <a:pPr algn="l" fontAlgn="b"/>
                      <a:r>
                        <a:rPr lang="pl-PL" sz="1100" u="none" strike="noStrike" dirty="0" smtClean="0">
                          <a:effectLst/>
                          <a:latin typeface="Klavika Regular" pitchFamily="34" charset="0"/>
                        </a:rPr>
                        <a:t>Dual SIM with </a:t>
                      </a:r>
                      <a:r>
                        <a:rPr lang="pl-PL" sz="1100" u="none" strike="noStrike" dirty="0" err="1" smtClean="0">
                          <a:effectLst/>
                          <a:latin typeface="Klavika Regular" pitchFamily="34" charset="0"/>
                        </a:rPr>
                        <a:t>phone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function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7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2 x</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camera</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kern="1200" dirty="0" smtClean="0">
                          <a:solidFill>
                            <a:srgbClr val="000000"/>
                          </a:solidFill>
                          <a:effectLst/>
                          <a:latin typeface="Klavika Regular" pitchFamily="34" charset="0"/>
                          <a:ea typeface="+mn-ea"/>
                          <a:cs typeface="+mn-cs"/>
                        </a:rPr>
                        <a:t>front: 2 MPx</a:t>
                      </a:r>
                    </a:p>
                    <a:p>
                      <a:pPr algn="r" fontAlgn="b"/>
                      <a:r>
                        <a:rPr lang="pl-PL" sz="1100" b="1" i="0" u="none" strike="noStrike" kern="1200" dirty="0" err="1" smtClean="0">
                          <a:solidFill>
                            <a:srgbClr val="000000"/>
                          </a:solidFill>
                          <a:effectLst/>
                          <a:latin typeface="Klavika Regular" pitchFamily="34" charset="0"/>
                          <a:ea typeface="+mn-ea"/>
                          <a:cs typeface="+mn-cs"/>
                        </a:rPr>
                        <a:t>back</a:t>
                      </a:r>
                      <a:r>
                        <a:rPr lang="pl-PL" sz="1100" b="1" i="0" u="none" strike="noStrike" kern="1200" dirty="0" smtClean="0">
                          <a:solidFill>
                            <a:srgbClr val="000000"/>
                          </a:solidFill>
                          <a:effectLst/>
                          <a:latin typeface="Klavika Regular" pitchFamily="34" charset="0"/>
                          <a:ea typeface="+mn-ea"/>
                          <a:cs typeface="+mn-cs"/>
                        </a:rPr>
                        <a:t>: 8 MPx AF</a:t>
                      </a:r>
                      <a:endParaRPr lang="pl-PL" sz="1100" b="1" i="0" u="none" strike="noStrike" kern="1200" dirty="0">
                        <a:solidFill>
                          <a:srgbClr val="000000"/>
                        </a:solidFill>
                        <a:effectLst/>
                        <a:latin typeface="Klavika Regular"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910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Modem 3G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900/2100MHz</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182">
                <a:tc>
                  <a:txBody>
                    <a:bodyPr/>
                    <a:lstStyle/>
                    <a:p>
                      <a:pPr algn="l" fontAlgn="b"/>
                      <a:r>
                        <a:rPr lang="pl-PL" sz="1100" u="none" strike="noStrike" dirty="0" err="1" smtClean="0">
                          <a:effectLst/>
                          <a:latin typeface="Klavika Regular" pitchFamily="34" charset="0"/>
                        </a:rPr>
                        <a:t>Quad-core</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a:t>
                      </a:r>
                      <a:r>
                        <a:rPr lang="pl-PL" sz="1100" b="1" i="0" u="none" strike="noStrike" baseline="0" dirty="0" smtClean="0">
                          <a:solidFill>
                            <a:srgbClr val="000000"/>
                          </a:solidFill>
                          <a:effectLst/>
                          <a:latin typeface="Klavika Regular" pitchFamily="34" charset="0"/>
                        </a:rPr>
                        <a:t> x 1.6 GHz</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756">
                <a:tc>
                  <a:txBody>
                    <a:bodyPr/>
                    <a:lstStyle/>
                    <a:p>
                      <a:pPr algn="l" fontAlgn="b"/>
                      <a:r>
                        <a:rPr lang="pl-PL" sz="1100" b="0" i="0" u="none" strike="noStrike" dirty="0" smtClean="0">
                          <a:solidFill>
                            <a:srgbClr val="000000"/>
                          </a:solidFill>
                          <a:effectLst/>
                          <a:latin typeface="Klavika Regular" pitchFamily="34" charset="0"/>
                        </a:rPr>
                        <a:t>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MTK 8382 </a:t>
                      </a:r>
                      <a:r>
                        <a:rPr lang="pl-PL" sz="1100" b="1" i="0" u="none" strike="noStrike" dirty="0" err="1" smtClean="0">
                          <a:solidFill>
                            <a:srgbClr val="000000"/>
                          </a:solidFill>
                          <a:effectLst/>
                          <a:latin typeface="Klavika Regular" pitchFamily="34" charset="0"/>
                        </a:rPr>
                        <a:t>Quad</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Cortex</a:t>
                      </a:r>
                      <a:r>
                        <a:rPr lang="pl-PL" sz="1100" b="1" i="0" u="none" strike="noStrike" dirty="0" smtClean="0">
                          <a:solidFill>
                            <a:srgbClr val="000000"/>
                          </a:solidFill>
                          <a:effectLst/>
                          <a:latin typeface="Klavika Regular" pitchFamily="34" charset="0"/>
                        </a:rPr>
                        <a:t> A7</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1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Micro </a:t>
                      </a:r>
                      <a:r>
                        <a:rPr lang="pl-PL" sz="1100" u="none" strike="noStrike" baseline="0" dirty="0" smtClean="0">
                          <a:effectLst/>
                          <a:latin typeface="Klavika Regular" pitchFamily="34" charset="0"/>
                        </a:rPr>
                        <a:t>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1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Battery: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6000 mAh</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1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GPS,</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Wi</a:t>
                      </a:r>
                      <a:r>
                        <a:rPr lang="pl-PL" sz="1100" b="0" i="0" u="none" strike="noStrike" baseline="0" dirty="0" smtClean="0">
                          <a:solidFill>
                            <a:srgbClr val="000000"/>
                          </a:solidFill>
                          <a:effectLst/>
                          <a:latin typeface="Klavika Regular" pitchFamily="34" charset="0"/>
                        </a:rPr>
                        <a:t>-Fi, Bluetooth</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281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OTG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888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Housing</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 metal </a:t>
                      </a:r>
                    </a:p>
                    <a:p>
                      <a:pPr algn="r" fontAlgn="b"/>
                      <a:r>
                        <a:rPr lang="pl-PL" sz="1100" b="1" i="0" u="none" strike="noStrike" dirty="0" smtClean="0">
                          <a:solidFill>
                            <a:srgbClr val="000000"/>
                          </a:solidFill>
                          <a:effectLst/>
                          <a:latin typeface="Klavika Regular" pitchFamily="34" charset="0"/>
                        </a:rPr>
                        <a:t>+ plastic</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1485475728"/>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Tablet</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OTG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4400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465466" cy="369332"/>
          </a:xfrm>
          <a:prstGeom prst="rect">
            <a:avLst/>
          </a:prstGeom>
        </p:spPr>
        <p:txBody>
          <a:bodyPr wrap="none">
            <a:spAutoFit/>
          </a:bodyPr>
          <a:lstStyle/>
          <a:p>
            <a:r>
              <a:rPr lang="pl-PL" b="1" dirty="0" smtClean="0">
                <a:latin typeface="Klavika Regular" pitchFamily="34" charset="0"/>
              </a:rPr>
              <a:t>Applications:</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63691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steel</a:t>
            </a:r>
            <a:r>
              <a:rPr lang="pl-PL" sz="2400" dirty="0" err="1" smtClean="0">
                <a:latin typeface="Klavika Regular" pitchFamily="34" charset="0"/>
              </a:rPr>
              <a:t>core</a:t>
            </a:r>
            <a:r>
              <a:rPr lang="pl-PL" sz="2400" dirty="0" smtClean="0">
                <a:latin typeface="Klavika Regular" pitchFamily="34" charset="0"/>
              </a:rPr>
              <a:t> </a:t>
            </a:r>
            <a:r>
              <a:rPr lang="pl-PL" sz="2400" b="1" dirty="0" smtClean="0">
                <a:latin typeface="Klavika Regular" pitchFamily="34" charset="0"/>
              </a:rPr>
              <a:t>1020 3G</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70188" y="4976635"/>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19281" y="4977868"/>
            <a:ext cx="337087" cy="5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Overmax\Wojtek\Zdjęcia_Prod\OV-EduTab3_Charger.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6358319" y="3367550"/>
            <a:ext cx="935661" cy="78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vermax\Wojtek\Zdjęcia_Prod\OV-EduTab3_USB.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flipH="1">
            <a:off x="7524328" y="3246974"/>
            <a:ext cx="400289" cy="116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Wojtek\Zdjęcia_Prod\OV-Livecore7011_OTG.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flipH="1">
            <a:off x="8268066" y="3246974"/>
            <a:ext cx="247562" cy="12769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529209" y="4966013"/>
            <a:ext cx="563072" cy="56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258294" y="5009424"/>
            <a:ext cx="5143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descr="C:\Overmax\Produkty\TABLETY\Steelcore10203G\Zdjęcia\OV-SteelCore10203G_FrontSide.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86342" y="1695197"/>
            <a:ext cx="2343131" cy="21902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995936" y="5005931"/>
            <a:ext cx="3333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571999" y="4958305"/>
            <a:ext cx="3429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524870" y="4992750"/>
            <a:ext cx="462954" cy="535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82964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la\Documents\Zdjęcia z Fotoli\Fotolia_62384797_M(przeróbka).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56879" cy="6597352"/>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4407609" cy="769441"/>
          </a:xfrm>
          <a:prstGeom prst="rect">
            <a:avLst/>
          </a:prstGeom>
          <a:noFill/>
        </p:spPr>
        <p:txBody>
          <a:bodyPr wrap="square" rtlCol="0">
            <a:spAutoFit/>
          </a:bodyPr>
          <a:lstStyle/>
          <a:p>
            <a:r>
              <a:rPr lang="pl-PL" sz="4400" b="1" dirty="0" smtClean="0">
                <a:latin typeface="Klavika Light" pitchFamily="34" charset="0"/>
              </a:rPr>
              <a:t>03</a:t>
            </a:r>
            <a:r>
              <a:rPr lang="pl-PL" sz="4400" dirty="0" smtClean="0">
                <a:latin typeface="Klavika Light" pitchFamily="34" charset="0"/>
              </a:rPr>
              <a:t>. </a:t>
            </a:r>
            <a:r>
              <a:rPr lang="pl-PL" sz="4400" dirty="0" err="1" smtClean="0">
                <a:latin typeface="Klavika Light" pitchFamily="34" charset="0"/>
              </a:rPr>
              <a:t>drones</a:t>
            </a:r>
            <a:endParaRPr lang="pl-PL" sz="4400" b="1" dirty="0">
              <a:latin typeface="Klavika Regular" pitchFamily="34" charset="0"/>
            </a:endParaRPr>
          </a:p>
        </p:txBody>
      </p:sp>
    </p:spTree>
    <p:extLst>
      <p:ext uri="{BB962C8B-B14F-4D97-AF65-F5344CB8AC3E}">
        <p14:creationId xmlns:p14="http://schemas.microsoft.com/office/powerpoint/2010/main" val="41628145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RODUKTY\WSZYSTKO\X-BeeDrone 1.0\OV-X-BeeDrone-1.1_FrontbLACK.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
            <a:ext cx="9183401" cy="5318419"/>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02131"/>
            <a:ext cx="8759575" cy="2031325"/>
          </a:xfrm>
          <a:prstGeom prst="rect">
            <a:avLst/>
          </a:prstGeom>
          <a:noFill/>
        </p:spPr>
        <p:txBody>
          <a:bodyPr wrap="square" numCol="3" spcCol="360000" rtlCol="0">
            <a:spAutoFit/>
          </a:bodyPr>
          <a:lstStyle/>
          <a:p>
            <a:r>
              <a:rPr lang="en-US" sz="900" b="1" dirty="0"/>
              <a:t>X-Bee Drone 1.0 </a:t>
            </a:r>
            <a:r>
              <a:rPr lang="en-US" sz="900" dirty="0"/>
              <a:t>is the smallest representative of Overmax drones family. </a:t>
            </a:r>
            <a:r>
              <a:rPr lang="pl-PL" sz="900" dirty="0" err="1" smtClean="0"/>
              <a:t>Unimposing</a:t>
            </a:r>
            <a:r>
              <a:rPr lang="pl-PL" sz="900" dirty="0" smtClean="0"/>
              <a:t> </a:t>
            </a:r>
            <a:r>
              <a:rPr lang="en-US" sz="900" b="1" dirty="0" smtClean="0"/>
              <a:t>10 </a:t>
            </a:r>
            <a:r>
              <a:rPr lang="en-US" sz="900" b="1" dirty="0" err="1"/>
              <a:t>centimetres</a:t>
            </a:r>
            <a:r>
              <a:rPr lang="en-US" sz="900" dirty="0"/>
              <a:t> </a:t>
            </a:r>
            <a:r>
              <a:rPr lang="pl-PL" sz="900" dirty="0" err="1" smtClean="0"/>
              <a:t>size</a:t>
            </a:r>
            <a:r>
              <a:rPr lang="pl-PL" sz="900" dirty="0" smtClean="0"/>
              <a:t> </a:t>
            </a:r>
            <a:r>
              <a:rPr lang="en-US" sz="900" dirty="0" smtClean="0"/>
              <a:t>drone provides </a:t>
            </a:r>
            <a:r>
              <a:rPr lang="en-US" sz="900" dirty="0"/>
              <a:t>unforgettable entertainment and incredible fun both outdoors and indoors. The flight time is </a:t>
            </a:r>
            <a:r>
              <a:rPr lang="en-US" sz="900" b="1" dirty="0"/>
              <a:t>up to 7 minutes </a:t>
            </a:r>
            <a:r>
              <a:rPr lang="en-US" sz="900" dirty="0"/>
              <a:t>on a single battery charge. </a:t>
            </a:r>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r>
              <a:rPr lang="en-US" sz="900" dirty="0" smtClean="0"/>
              <a:t>During </a:t>
            </a:r>
            <a:r>
              <a:rPr lang="en-US" sz="900" dirty="0"/>
              <a:t>this time you can </a:t>
            </a:r>
            <a:r>
              <a:rPr lang="en-US" sz="900" b="1" dirty="0"/>
              <a:t>perform amazing 360-degree </a:t>
            </a:r>
            <a:r>
              <a:rPr lang="en-US" sz="900" dirty="0"/>
              <a:t>stunts operating the drone at </a:t>
            </a:r>
            <a:r>
              <a:rPr lang="en-US" sz="900" b="1" dirty="0"/>
              <a:t>3 different speed le</a:t>
            </a:r>
            <a:r>
              <a:rPr lang="en-US" sz="900" dirty="0"/>
              <a:t>vels. In order to make it easier to learn how to pilot a drone, it has been equipped with an </a:t>
            </a:r>
            <a:r>
              <a:rPr lang="en-US" sz="900" b="1" dirty="0"/>
              <a:t>auto-calibration function </a:t>
            </a:r>
            <a:r>
              <a:rPr lang="en-US" sz="900" dirty="0"/>
              <a:t>and </a:t>
            </a:r>
            <a:r>
              <a:rPr lang="en-US" sz="900" b="1" dirty="0"/>
              <a:t>headless mode </a:t>
            </a:r>
            <a:r>
              <a:rPr lang="en-US" sz="900" dirty="0"/>
              <a:t>ensuring perfectly accurate operation regardless of the drone and pilot's position. </a:t>
            </a:r>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endParaRPr lang="pl-PL" sz="900" dirty="0"/>
          </a:p>
          <a:p>
            <a:endParaRPr lang="pl-PL" sz="900" dirty="0" smtClean="0"/>
          </a:p>
          <a:p>
            <a:r>
              <a:rPr lang="en-US" sz="900" dirty="0" smtClean="0"/>
              <a:t>The </a:t>
            </a:r>
            <a:r>
              <a:rPr lang="en-US" sz="900" dirty="0"/>
              <a:t>drone has been designed in a way so that you can use it also inside a house within the operating range of </a:t>
            </a:r>
            <a:r>
              <a:rPr lang="en-US" sz="900" b="1" dirty="0"/>
              <a:t>up to 40 </a:t>
            </a:r>
            <a:r>
              <a:rPr lang="en-US" sz="900" b="1" dirty="0" err="1"/>
              <a:t>metres</a:t>
            </a:r>
            <a:r>
              <a:rPr lang="en-US" sz="900" dirty="0"/>
              <a:t>. It comes out with </a:t>
            </a:r>
            <a:r>
              <a:rPr lang="en-US" sz="900" b="1" dirty="0"/>
              <a:t>4 spare propellers </a:t>
            </a:r>
            <a:r>
              <a:rPr lang="en-US" sz="900" dirty="0"/>
              <a:t>ensuring your fun will not be stopped by any unexpected event.</a:t>
            </a:r>
            <a:endParaRPr lang="pl-PL" sz="900" dirty="0"/>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Regular" pitchFamily="34" charset="0"/>
              </a:rPr>
              <a:t> </a:t>
            </a:r>
            <a:r>
              <a:rPr lang="pl-PL" sz="4000" b="1" dirty="0" smtClean="0">
                <a:latin typeface="Klavika Regular" pitchFamily="34" charset="0"/>
              </a:rPr>
              <a:t>1.0</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d</a:t>
            </a:r>
            <a:r>
              <a:rPr lang="pl-PL" sz="1200" dirty="0" err="1" smtClean="0">
                <a:latin typeface="Klavika Regular" pitchFamily="34" charset="0"/>
              </a:rPr>
              <a:t>rone</a:t>
            </a:r>
            <a:r>
              <a:rPr lang="pl-PL" sz="1200" dirty="0" smtClean="0">
                <a:latin typeface="Klavika Regular" pitchFamily="34" charset="0"/>
              </a:rPr>
              <a:t> 10 cm</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47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44000" cy="5322627"/>
          </a:xfrm>
          <a:prstGeom prst="rect">
            <a:avLst/>
          </a:prstGeom>
        </p:spPr>
      </p:pic>
      <p:pic>
        <p:nvPicPr>
          <p:cNvPr id="17" name="Picture 3" descr="C:\Overmax\Produkty\Overmax_LogoNEWclaimW.png"/>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85000"/>
                    </a14:imgEffect>
                    <a14:imgEffect>
                      <a14:colorTemperature colorTemp="7375"/>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018291" y="594928"/>
            <a:ext cx="1924557" cy="45680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07504" y="5445224"/>
            <a:ext cx="8928992" cy="784830"/>
          </a:xfrm>
          <a:prstGeom prst="rect">
            <a:avLst/>
          </a:prstGeom>
          <a:noFill/>
        </p:spPr>
        <p:txBody>
          <a:bodyPr wrap="square" numCol="3" spcCol="457200" rtlCol="0">
            <a:spAutoFit/>
          </a:bodyPr>
          <a:lstStyle/>
          <a:p>
            <a:r>
              <a:rPr lang="en-US" sz="900" b="1" dirty="0">
                <a:latin typeface="Klavika Regular" panose="020B0506040000020004" pitchFamily="34" charset="0"/>
              </a:rPr>
              <a:t>Vertis 3511 You</a:t>
            </a:r>
            <a:r>
              <a:rPr lang="en-US" sz="900" dirty="0">
                <a:latin typeface="Klavika Regular" panose="020B0506040000020004" pitchFamily="34" charset="0"/>
              </a:rPr>
              <a:t> is a perfect choice for those who appreciate small and handy smartphones. The compact 3.5" screen has been made with IPS technology ensuring the highest level of comfort.  The smartphone has </a:t>
            </a:r>
            <a:r>
              <a:rPr lang="en-US" sz="900" b="1" dirty="0">
                <a:latin typeface="Klavika Regular" panose="020B0506040000020004" pitchFamily="34" charset="0"/>
              </a:rPr>
              <a:t>4 GB</a:t>
            </a:r>
            <a:r>
              <a:rPr lang="en-US" sz="900" dirty="0">
                <a:latin typeface="Klavika Regular" panose="020B0506040000020004" pitchFamily="34" charset="0"/>
              </a:rPr>
              <a:t> of built-in memory and </a:t>
            </a:r>
            <a:r>
              <a:rPr lang="en-US" sz="900" b="1" dirty="0">
                <a:latin typeface="Klavika Regular" panose="020B0506040000020004" pitchFamily="34" charset="0"/>
              </a:rPr>
              <a:t>512 MB</a:t>
            </a:r>
            <a:r>
              <a:rPr lang="en-US" sz="900" dirty="0">
                <a:latin typeface="Klavika Regular" panose="020B0506040000020004" pitchFamily="34" charset="0"/>
              </a:rPr>
              <a:t> of RAM. If 4GB proves to be too little space to store all your important files, you can use an </a:t>
            </a:r>
            <a:r>
              <a:rPr lang="en-US" sz="900" b="1" dirty="0">
                <a:latin typeface="Klavika Regular" panose="020B0506040000020004" pitchFamily="34" charset="0"/>
              </a:rPr>
              <a:t>SD card up to 32 GB</a:t>
            </a:r>
            <a:r>
              <a:rPr lang="en-US" sz="900" dirty="0">
                <a:latin typeface="Klavika Regular" panose="020B0506040000020004" pitchFamily="34" charset="0"/>
              </a:rPr>
              <a:t>. In order to ensure smooth operation, the device has been equipped with a </a:t>
            </a:r>
            <a:r>
              <a:rPr lang="en-US" sz="900" b="1" dirty="0">
                <a:latin typeface="Klavika Regular" panose="020B0506040000020004" pitchFamily="34" charset="0"/>
              </a:rPr>
              <a:t>quad-core processor</a:t>
            </a:r>
            <a:r>
              <a:rPr lang="en-US" sz="900" dirty="0">
                <a:latin typeface="Klavika Regular" panose="020B0506040000020004" pitchFamily="34" charset="0"/>
              </a:rPr>
              <a:t> and runs on </a:t>
            </a:r>
            <a:r>
              <a:rPr lang="en-US" sz="900" b="1" dirty="0">
                <a:latin typeface="Klavika Regular" panose="020B0506040000020004" pitchFamily="34" charset="0"/>
              </a:rPr>
              <a:t>Android 4.4.2</a:t>
            </a:r>
            <a:r>
              <a:rPr lang="en-US" sz="900" dirty="0">
                <a:latin typeface="Klavika Regular" panose="020B0506040000020004" pitchFamily="34" charset="0"/>
              </a:rPr>
              <a:t>.</a:t>
            </a:r>
            <a:r>
              <a:rPr lang="en-US" sz="900" b="1" dirty="0">
                <a:latin typeface="Klavika Regular" panose="020B0506040000020004" pitchFamily="34" charset="0"/>
              </a:rPr>
              <a:t> </a:t>
            </a:r>
            <a:r>
              <a:rPr lang="en-US" sz="900" dirty="0">
                <a:latin typeface="Klavika Regular" panose="020B0506040000020004" pitchFamily="34" charset="0"/>
              </a:rPr>
              <a:t>Vertis 3511 You has also a </a:t>
            </a:r>
            <a:r>
              <a:rPr lang="en-US" sz="900" b="1" dirty="0" err="1">
                <a:latin typeface="Klavika Regular" panose="020B0506040000020004" pitchFamily="34" charset="0"/>
              </a:rPr>
              <a:t>DualSIM</a:t>
            </a:r>
            <a:r>
              <a:rPr lang="en-US" sz="900" b="1" dirty="0">
                <a:latin typeface="Klavika Regular" panose="020B0506040000020004" pitchFamily="34" charset="0"/>
              </a:rPr>
              <a:t> module </a:t>
            </a:r>
            <a:r>
              <a:rPr lang="en-US" sz="900" dirty="0">
                <a:latin typeface="Klavika Regular" panose="020B0506040000020004" pitchFamily="34" charset="0"/>
              </a:rPr>
              <a:t>and a </a:t>
            </a:r>
            <a:r>
              <a:rPr lang="en-US" sz="900" b="1" dirty="0">
                <a:latin typeface="Klavika Regular" panose="020B0506040000020004" pitchFamily="34" charset="0"/>
              </a:rPr>
              <a:t>3G</a:t>
            </a:r>
            <a:r>
              <a:rPr lang="en-US" sz="900" dirty="0">
                <a:latin typeface="Klavika Regular" panose="020B0506040000020004" pitchFamily="34" charset="0"/>
              </a:rPr>
              <a:t> modem, so that you can enjoy both phone calls and free Internet connection. Vertis 3511 You comes out with earphones and a protective display film. </a:t>
            </a:r>
            <a:endParaRPr lang="pl-PL" sz="900" dirty="0">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35</a:t>
            </a:r>
            <a:r>
              <a:rPr lang="en-US" sz="4000" dirty="0" smtClean="0">
                <a:latin typeface="Klavika Light" pitchFamily="34" charset="0"/>
              </a:rPr>
              <a:t>1</a:t>
            </a:r>
            <a:r>
              <a:rPr lang="pl-PL" sz="4000" dirty="0" smtClean="0">
                <a:latin typeface="Klavika Light" pitchFamily="34" charset="0"/>
              </a:rPr>
              <a:t>1</a:t>
            </a:r>
            <a:r>
              <a:rPr lang="pl-PL" sz="4000" dirty="0" smtClean="0">
                <a:latin typeface="Klavika Regular" pitchFamily="34" charset="0"/>
              </a:rPr>
              <a:t> </a:t>
            </a:r>
            <a:r>
              <a:rPr lang="pl-PL" sz="4000" b="1" dirty="0" err="1" smtClean="0">
                <a:latin typeface="Klavika Regular" pitchFamily="34" charset="0"/>
              </a:rPr>
              <a:t>you</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Smart</a:t>
            </a:r>
            <a:r>
              <a:rPr lang="en-US" sz="1200" dirty="0" smtClean="0">
                <a:latin typeface="Klavika Regular" pitchFamily="34" charset="0"/>
              </a:rPr>
              <a:t>phone </a:t>
            </a:r>
            <a:r>
              <a:rPr lang="pl-PL" sz="1200" dirty="0" smtClean="0">
                <a:latin typeface="Klavika Regular" pitchFamily="34" charset="0"/>
              </a:rPr>
              <a:t>3.5”</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4" name="Picture 2" descr="C:\Overmax\Produkty\TELEFONY\Vertis-3501-You\Zdjęcia\OV-Vertis-3510-You_FrontSid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4030" y="476672"/>
            <a:ext cx="1821979"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8390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59832" y="924600"/>
          <a:ext cx="2808312" cy="2392702"/>
        </p:xfrm>
        <a:graphic>
          <a:graphicData uri="http://schemas.openxmlformats.org/drawingml/2006/table">
            <a:tbl>
              <a:tblPr bandRow="1">
                <a:tableStyleId>{073A0DAA-6AF3-43AB-8588-CEC1D06C72B9}</a:tableStyleId>
              </a:tblPr>
              <a:tblGrid>
                <a:gridCol w="1753296"/>
                <a:gridCol w="1055016"/>
              </a:tblGrid>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Size</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 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Flight </a:t>
                      </a:r>
                      <a:r>
                        <a:rPr lang="pl-PL" sz="1100" u="none" strike="noStrike" dirty="0" err="1" smtClean="0">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7 min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Remote </a:t>
                      </a:r>
                      <a:r>
                        <a:rPr lang="pl-PL" sz="1100" b="0" i="0" u="none" strike="noStrike" dirty="0" err="1" smtClean="0">
                          <a:solidFill>
                            <a:srgbClr val="000000"/>
                          </a:solidFill>
                          <a:effectLst/>
                          <a:latin typeface="Klavika Regular" pitchFamily="34" charset="0"/>
                        </a:rPr>
                        <a:t>control</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Operating </a:t>
                      </a:r>
                      <a:r>
                        <a:rPr lang="pl-PL" sz="1100" b="0" i="0" u="none" strike="noStrike" dirty="0" err="1" smtClean="0">
                          <a:solidFill>
                            <a:srgbClr val="000000"/>
                          </a:solidFill>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up</a:t>
                      </a:r>
                      <a:r>
                        <a:rPr lang="pl-PL" sz="1100" b="1" i="0" u="none" strike="noStrike" baseline="0" dirty="0" smtClean="0">
                          <a:solidFill>
                            <a:srgbClr val="000000"/>
                          </a:solidFill>
                          <a:effectLst/>
                          <a:latin typeface="Klavika Regular" pitchFamily="34" charset="0"/>
                        </a:rPr>
                        <a:t> to</a:t>
                      </a:r>
                      <a:r>
                        <a:rPr lang="pl-PL" sz="1100" b="1" i="0" u="none" strike="noStrike" dirty="0" smtClean="0">
                          <a:solidFill>
                            <a:srgbClr val="000000"/>
                          </a:solidFill>
                          <a:effectLst/>
                          <a:latin typeface="Klavika Regular" pitchFamily="34" charset="0"/>
                        </a:rPr>
                        <a:t> 40 m</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Gyroscope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6-axis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360-degree </a:t>
                      </a:r>
                      <a:r>
                        <a:rPr lang="pl-PL" sz="1100" b="0" i="0" u="none" strike="noStrike" dirty="0" err="1" smtClean="0">
                          <a:solidFill>
                            <a:srgbClr val="000000"/>
                          </a:solidFill>
                          <a:effectLst/>
                          <a:latin typeface="Klavika Regular" pitchFamily="34" charset="0"/>
                        </a:rPr>
                        <a:t>stunts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CPU </a:t>
                      </a:r>
                      <a:r>
                        <a:rPr lang="pl-PL" sz="1100" b="0" i="0" u="none" strike="noStrike" dirty="0" err="1" smtClean="0">
                          <a:solidFill>
                            <a:srgbClr val="000000"/>
                          </a:solidFill>
                          <a:effectLst/>
                          <a:latin typeface="Klavika Regular" pitchFamily="34" charset="0"/>
                        </a:rPr>
                        <a:t>speed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 </a:t>
                      </a:r>
                      <a:r>
                        <a:rPr lang="pl-PL" sz="1100" b="1" i="0" u="none" strike="noStrike" dirty="0" err="1" smtClean="0">
                          <a:solidFill>
                            <a:srgbClr val="000000"/>
                          </a:solidFill>
                          <a:effectLst/>
                          <a:latin typeface="Klavika Regular" pitchFamily="34" charset="0"/>
                        </a:rPr>
                        <a:t>modes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Headless</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mode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Auto-</a:t>
                      </a:r>
                      <a:r>
                        <a:rPr lang="pl-PL" sz="1100" b="0" i="0" u="none" strike="noStrike" dirty="0" err="1" smtClean="0">
                          <a:solidFill>
                            <a:srgbClr val="000000"/>
                          </a:solidFill>
                          <a:effectLst/>
                          <a:latin typeface="Klavika Regular" pitchFamily="34" charset="0"/>
                        </a:rPr>
                        <a:t>calibration</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2369328"/>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 </a:t>
                      </a:r>
                      <a:r>
                        <a:rPr lang="pl-PL" sz="1100" u="none" strike="noStrike" baseline="0" dirty="0" err="1" smtClean="0">
                          <a:effectLst/>
                          <a:latin typeface="Klavika Regular" pitchFamily="34" charset="0"/>
                        </a:rPr>
                        <a:t>drone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baseline="0" dirty="0" smtClean="0">
                          <a:effectLst/>
                          <a:latin typeface="Klavika Regular" pitchFamily="34" charset="0"/>
                        </a:rPr>
                        <a:t>a </a:t>
                      </a:r>
                      <a:r>
                        <a:rPr lang="pl-PL" sz="1100" u="none" strike="noStrike" baseline="0" dirty="0" err="1" smtClean="0">
                          <a:effectLst/>
                          <a:latin typeface="Klavika Regular" pitchFamily="34" charset="0"/>
                        </a:rPr>
                        <a:t>remote</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control</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8 </a:t>
                      </a:r>
                      <a:r>
                        <a:rPr lang="pl-PL" sz="1100" u="none" strike="noStrike" baseline="0" dirty="0" err="1" smtClean="0">
                          <a:effectLst/>
                          <a:latin typeface="Klavika Regular" pitchFamily="34" charset="0"/>
                        </a:rPr>
                        <a:t>propellers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battery</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USB </a:t>
                      </a:r>
                      <a:r>
                        <a:rPr lang="pl-PL" sz="1100" u="none" strike="noStrike" baseline="0" smtClean="0">
                          <a:effectLst/>
                          <a:latin typeface="Klavika Regular" pitchFamily="34" charset="0"/>
                        </a:rPr>
                        <a:t>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56846"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89072"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1" y="5766752"/>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Light" pitchFamily="34" charset="0"/>
              </a:rPr>
              <a:t> </a:t>
            </a:r>
            <a:r>
              <a:rPr lang="pl-PL" sz="4000" b="1" dirty="0" smtClean="0">
                <a:latin typeface="Klavika Regular" pitchFamily="34" charset="0"/>
              </a:rPr>
              <a:t>1.0</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smtClean="0">
                <a:latin typeface="Klavika Regular" pitchFamily="34" charset="0"/>
              </a:rPr>
              <a:t>dron 10 cm</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113" y="3717032"/>
            <a:ext cx="5725485" cy="164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D:\PRODUKTY\WSZYSTKO\X-BeeDrone 1.0\OV-X-BeeDrone-1.1_FrontSid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377" y="2047850"/>
            <a:ext cx="2780431" cy="1669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0960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Overmax\Produkty\DRONY\SpiritPoint1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429"/>
            <a:ext cx="9156879" cy="5317990"/>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 name="Prostokąt ze ściętym rogiem 6"/>
          <p:cNvSpPr/>
          <p:nvPr/>
        </p:nvSpPr>
        <p:spPr>
          <a:xfrm>
            <a:off x="-3776" y="4233788"/>
            <a:ext cx="5063686"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 name="connsiteX0" fmla="*/ 0 w 5063686"/>
              <a:gd name="connsiteY0" fmla="*/ 266700 h 1084630"/>
              <a:gd name="connsiteX1" fmla="*/ 4474394 w 5063686"/>
              <a:gd name="connsiteY1" fmla="*/ 0 h 1084630"/>
              <a:gd name="connsiteX2" fmla="*/ 5063686 w 5063686"/>
              <a:gd name="connsiteY2" fmla="*/ 640092 h 1084630"/>
              <a:gd name="connsiteX3" fmla="*/ 4911286 w 5063686"/>
              <a:gd name="connsiteY3" fmla="*/ 1083836 h 1084630"/>
              <a:gd name="connsiteX4" fmla="*/ 3776 w 5063686"/>
              <a:gd name="connsiteY4" fmla="*/ 1084630 h 1084630"/>
              <a:gd name="connsiteX5" fmla="*/ 0 w 5063686"/>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3686" h="1084630">
                <a:moveTo>
                  <a:pt x="0" y="266700"/>
                </a:moveTo>
                <a:lnTo>
                  <a:pt x="4474394" y="0"/>
                </a:lnTo>
                <a:lnTo>
                  <a:pt x="5063686" y="640092"/>
                </a:lnTo>
                <a:lnTo>
                  <a:pt x="4911286" y="1083836"/>
                </a:lnTo>
                <a:lnTo>
                  <a:pt x="3776" y="1084630"/>
                </a:lnTo>
                <a:cubicBezTo>
                  <a:pt x="2517" y="811987"/>
                  <a:pt x="1259" y="539343"/>
                  <a:pt x="0" y="266700"/>
                </a:cubicBez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ole tekstowe 8"/>
          <p:cNvSpPr txBox="1"/>
          <p:nvPr/>
        </p:nvSpPr>
        <p:spPr>
          <a:xfrm>
            <a:off x="251520" y="5445224"/>
            <a:ext cx="8759575" cy="1061829"/>
          </a:xfrm>
          <a:prstGeom prst="rect">
            <a:avLst/>
          </a:prstGeom>
          <a:noFill/>
        </p:spPr>
        <p:txBody>
          <a:bodyPr wrap="square" numCol="3" spcCol="360000" rtlCol="0">
            <a:spAutoFit/>
          </a:bodyPr>
          <a:lstStyle/>
          <a:p>
            <a:r>
              <a:rPr lang="en-US" sz="900" b="1" dirty="0"/>
              <a:t>X-Bee Drone 1.1</a:t>
            </a:r>
            <a:r>
              <a:rPr lang="en-US" sz="900" dirty="0"/>
              <a:t> is </a:t>
            </a:r>
            <a:r>
              <a:rPr lang="pl-PL" sz="900" dirty="0" smtClean="0"/>
              <a:t>one of </a:t>
            </a:r>
            <a:r>
              <a:rPr lang="en-US" sz="900" dirty="0" smtClean="0"/>
              <a:t>the </a:t>
            </a:r>
            <a:r>
              <a:rPr lang="en-US" sz="900" dirty="0"/>
              <a:t>smallest representative </a:t>
            </a:r>
            <a:r>
              <a:rPr lang="pl-PL" sz="900" smtClean="0"/>
              <a:t>s </a:t>
            </a:r>
            <a:r>
              <a:rPr lang="en-US" sz="900" smtClean="0"/>
              <a:t>of </a:t>
            </a:r>
            <a:r>
              <a:rPr lang="en-US" sz="900" dirty="0" err="1"/>
              <a:t>Overmax</a:t>
            </a:r>
            <a:r>
              <a:rPr lang="en-US" sz="900" dirty="0"/>
              <a:t> X-Bee drones’ family. In spite of its compact size (a diagonal of 17 cm) it is a wonderful toy guaranteeing incredible fun both for older kids and adults. Thanks to the </a:t>
            </a:r>
            <a:r>
              <a:rPr lang="en-US" sz="900" b="1" dirty="0"/>
              <a:t>6-axis gyroscope</a:t>
            </a:r>
            <a:r>
              <a:rPr lang="en-US" sz="900" dirty="0"/>
              <a:t> X-Bee Drone 1.1 allows you to perform amazing </a:t>
            </a:r>
            <a:r>
              <a:rPr lang="en-US" sz="900" b="1" dirty="0"/>
              <a:t>360-degree stunts</a:t>
            </a:r>
            <a:r>
              <a:rPr lang="en-US" sz="900" dirty="0"/>
              <a:t> just like in case of its bigger brothers, while the </a:t>
            </a:r>
            <a:r>
              <a:rPr lang="en-US" sz="900" b="1" dirty="0"/>
              <a:t>headless mode</a:t>
            </a:r>
            <a:r>
              <a:rPr lang="en-US" sz="900" dirty="0"/>
              <a:t> makes it definitely easier to control the device. This mode ensures perfectly accurate operation regardless of the drone and pilot's position. </a:t>
            </a:r>
            <a:r>
              <a:rPr lang="en-US" sz="900" b="1" dirty="0"/>
              <a:t>3 flight speed modes</a:t>
            </a:r>
            <a:r>
              <a:rPr lang="en-US" sz="900" dirty="0"/>
              <a:t> allow for easier control of the device, while the durable battery provides</a:t>
            </a:r>
            <a:r>
              <a:rPr lang="en-US" sz="900" b="1" dirty="0"/>
              <a:t> up to 10 minutes of flying</a:t>
            </a:r>
            <a:r>
              <a:rPr lang="en-US" sz="900" dirty="0"/>
              <a:t>. Thanks to the professional remote control you can operate your drone within a range of up to </a:t>
            </a:r>
            <a:r>
              <a:rPr lang="en-US" sz="900" b="1" dirty="0"/>
              <a:t>100 meters</a:t>
            </a:r>
            <a:r>
              <a:rPr lang="en-US" sz="900" dirty="0"/>
              <a:t>. Bright LED lights make your drone perfectly visible even from a great distance. The light indicator also allows you to see a low battery warning. In the product box you will also find </a:t>
            </a:r>
            <a:r>
              <a:rPr lang="en-US" sz="900" b="1" dirty="0"/>
              <a:t>8 protected propellers, a USB charger and a remote control</a:t>
            </a:r>
            <a:r>
              <a:rPr lang="en-US" sz="900" dirty="0"/>
              <a:t>. </a:t>
            </a:r>
            <a:endParaRPr lang="pl-PL" sz="900" dirty="0"/>
          </a:p>
        </p:txBody>
      </p:sp>
      <p:sp>
        <p:nvSpPr>
          <p:cNvPr id="10" name="pole tekstowe 9"/>
          <p:cNvSpPr txBox="1"/>
          <p:nvPr/>
        </p:nvSpPr>
        <p:spPr>
          <a:xfrm>
            <a:off x="353580" y="4469539"/>
            <a:ext cx="4352750" cy="707886"/>
          </a:xfrm>
          <a:prstGeom prst="rect">
            <a:avLst/>
          </a:prstGeom>
          <a:noFill/>
        </p:spPr>
        <p:txBody>
          <a:bodyPr wrap="square" rtlCol="0">
            <a:spAutoFit/>
          </a:bodyPr>
          <a:lstStyle/>
          <a:p>
            <a:r>
              <a:rPr lang="pl-PL" sz="4000" smtClean="0">
                <a:latin typeface="Klavika Light" pitchFamily="34" charset="0"/>
              </a:rPr>
              <a:t>x-</a:t>
            </a:r>
            <a:r>
              <a:rPr lang="pl-PL" sz="4000" b="1" smtClean="0">
                <a:latin typeface="Klavika Regular" pitchFamily="34" charset="0"/>
              </a:rPr>
              <a:t>bee </a:t>
            </a:r>
            <a:r>
              <a:rPr lang="pl-PL" sz="4000" smtClean="0">
                <a:latin typeface="Klavika Light" pitchFamily="34" charset="0"/>
              </a:rPr>
              <a:t>drone</a:t>
            </a:r>
            <a:r>
              <a:rPr lang="pl-PL" sz="4000" dirty="0" smtClean="0">
                <a:latin typeface="Klavika Regular" pitchFamily="34" charset="0"/>
              </a:rPr>
              <a:t> </a:t>
            </a:r>
            <a:r>
              <a:rPr lang="pl-PL" sz="4000" b="1" dirty="0" smtClean="0">
                <a:latin typeface="Klavika Regular" pitchFamily="34" charset="0"/>
              </a:rPr>
              <a:t>1.1</a:t>
            </a:r>
            <a:endParaRPr lang="pl-PL" sz="4000" b="1" dirty="0">
              <a:latin typeface="Klavika Regular" pitchFamily="34" charset="0"/>
            </a:endParaRPr>
          </a:p>
        </p:txBody>
      </p:sp>
      <p:sp>
        <p:nvSpPr>
          <p:cNvPr id="11" name="pole tekstowe 10"/>
          <p:cNvSpPr txBox="1"/>
          <p:nvPr/>
        </p:nvSpPr>
        <p:spPr>
          <a:xfrm>
            <a:off x="363266" y="5002907"/>
            <a:ext cx="4352750" cy="276999"/>
          </a:xfrm>
          <a:prstGeom prst="rect">
            <a:avLst/>
          </a:prstGeom>
          <a:noFill/>
        </p:spPr>
        <p:txBody>
          <a:bodyPr wrap="square" rtlCol="0">
            <a:spAutoFit/>
          </a:bodyPr>
          <a:lstStyle/>
          <a:p>
            <a:r>
              <a:rPr lang="pl-PL" sz="1200" dirty="0" err="1" smtClean="0">
                <a:latin typeface="Klavika Regular" pitchFamily="34" charset="0"/>
              </a:rPr>
              <a:t>drone</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871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59832" y="924600"/>
          <a:ext cx="2808312" cy="3234316"/>
        </p:xfrm>
        <a:graphic>
          <a:graphicData uri="http://schemas.openxmlformats.org/drawingml/2006/table">
            <a:tbl>
              <a:tblPr bandRow="1">
                <a:tableStyleId>{073A0DAA-6AF3-43AB-8588-CEC1D06C72B9}</a:tableStyleId>
              </a:tblPr>
              <a:tblGrid>
                <a:gridCol w="1753296"/>
                <a:gridCol w="1055016"/>
              </a:tblGrid>
              <a:tr h="273310">
                <a:tc>
                  <a:txBody>
                    <a:bodyPr/>
                    <a:lstStyle/>
                    <a:p>
                      <a:pPr algn="l" fontAlgn="b"/>
                      <a:r>
                        <a:rPr lang="pl-PL" sz="1100" u="none" strike="noStrike" dirty="0" smtClean="0">
                          <a:effectLst/>
                          <a:latin typeface="Klavika Regular" pitchFamily="34" charset="0"/>
                        </a:rPr>
                        <a:t> </a:t>
                      </a:r>
                      <a:r>
                        <a:rPr lang="pl-PL" sz="1100" dirty="0" err="1" smtClean="0">
                          <a:effectLst/>
                          <a:latin typeface="Klavika Regular" pitchFamily="34" charset="0"/>
                          <a:ea typeface="Calibri"/>
                          <a:cs typeface="Times New Roman"/>
                        </a:rPr>
                        <a:t>Size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17cm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73310">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Flight </a:t>
                      </a:r>
                      <a:r>
                        <a:rPr lang="pl-PL" sz="1100" u="none" strike="noStrike" dirty="0" err="1" smtClean="0">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10 </a:t>
                      </a:r>
                      <a:r>
                        <a:rPr lang="pl-PL" sz="1100" b="1" u="none" strike="noStrike" dirty="0" err="1" smtClean="0">
                          <a:effectLst/>
                          <a:latin typeface="Klavika Regular" pitchFamily="34" charset="0"/>
                        </a:rPr>
                        <a:t>minutes</a:t>
                      </a:r>
                      <a:endParaRPr lang="pl-PL" sz="1100" b="1"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12103">
                <a:tc>
                  <a:txBody>
                    <a:bodyPr/>
                    <a:lstStyle/>
                    <a:p>
                      <a:pPr marL="0" marR="0" lvl="0" indent="0" algn="l" defTabSz="914400" rtl="0" eaLnBrk="1" fontAlgn="auto" latinLnBrk="0" hangingPunct="1">
                        <a:lnSpc>
                          <a:spcPct val="115000"/>
                        </a:lnSpc>
                        <a:spcBef>
                          <a:spcPts val="0"/>
                        </a:spcBef>
                        <a:spcAft>
                          <a:spcPts val="1000"/>
                        </a:spcAft>
                        <a:buClrTx/>
                        <a:buSzTx/>
                        <a:buFont typeface="Symbol"/>
                        <a:buNone/>
                        <a:tabLst/>
                        <a:defRPr/>
                      </a:pPr>
                      <a:r>
                        <a:rPr lang="pl-PL" sz="1100" u="none" strike="noStrike" dirty="0" smtClean="0">
                          <a:effectLst/>
                          <a:latin typeface="Klavika Regular" pitchFamily="34" charset="0"/>
                        </a:rPr>
                        <a:t> </a:t>
                      </a:r>
                      <a:r>
                        <a:rPr lang="pl-PL" sz="1100" b="0" i="0" u="none" strike="noStrike" dirty="0" smtClean="0">
                          <a:solidFill>
                            <a:srgbClr val="000000"/>
                          </a:solidFill>
                          <a:effectLst/>
                          <a:latin typeface="Klavika Regular" pitchFamily="34" charset="0"/>
                        </a:rPr>
                        <a:t>Remote </a:t>
                      </a:r>
                      <a:r>
                        <a:rPr lang="pl-PL" sz="1100" b="0" i="0" u="none" strike="noStrike" dirty="0" err="1" smtClean="0">
                          <a:solidFill>
                            <a:srgbClr val="000000"/>
                          </a:solidFill>
                          <a:effectLst/>
                          <a:latin typeface="Klavika Regular" pitchFamily="34" charset="0"/>
                        </a:rPr>
                        <a:t>control</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12103">
                <a:tc>
                  <a:txBody>
                    <a:bodyPr/>
                    <a:lstStyle/>
                    <a:p>
                      <a:pPr marL="0" marR="0" lvl="0" indent="0" algn="l" defTabSz="914400" rtl="0" eaLnBrk="1" fontAlgn="auto" latinLnBrk="0" hangingPunct="1">
                        <a:lnSpc>
                          <a:spcPct val="115000"/>
                        </a:lnSpc>
                        <a:spcBef>
                          <a:spcPts val="0"/>
                        </a:spcBef>
                        <a:spcAft>
                          <a:spcPts val="1000"/>
                        </a:spcAft>
                        <a:buClrTx/>
                        <a:buSzTx/>
                        <a:buFont typeface="Symbol"/>
                        <a:buNone/>
                        <a:tabLst/>
                        <a:defRPr/>
                      </a:pPr>
                      <a:r>
                        <a:rPr lang="pl-PL" sz="1100" b="0" i="0" u="none" strike="noStrike" dirty="0" smtClean="0">
                          <a:solidFill>
                            <a:srgbClr val="000000"/>
                          </a:solidFill>
                          <a:effectLst/>
                          <a:latin typeface="Klavika Regular" pitchFamily="34" charset="0"/>
                        </a:rPr>
                        <a:t>Operating</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range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100m</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83937">
                <a:tc>
                  <a:txBody>
                    <a:bodyPr/>
                    <a:lstStyle/>
                    <a:p>
                      <a:pPr algn="l" fontAlgn="b"/>
                      <a:r>
                        <a:rPr lang="pl-PL" sz="1100" b="0" i="0" u="none" strike="noStrike" baseline="0" dirty="0" err="1" smtClean="0">
                          <a:solidFill>
                            <a:schemeClr val="dk1"/>
                          </a:solidFill>
                          <a:effectLst/>
                          <a:latin typeface="Klavika Regular" pitchFamily="34" charset="0"/>
                        </a:rPr>
                        <a:t>Gyroscope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6-axis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8393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Stunts</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360-degree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8393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Speed</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3 </a:t>
                      </a:r>
                      <a:r>
                        <a:rPr lang="pl-PL" sz="1100" b="1" i="0" u="none" strike="noStrike" dirty="0" err="1" smtClean="0">
                          <a:solidFill>
                            <a:srgbClr val="000000"/>
                          </a:solidFill>
                          <a:effectLst/>
                          <a:latin typeface="Klavika Regular" pitchFamily="34" charset="0"/>
                        </a:rPr>
                        <a:t>levels</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83937">
                <a:tc>
                  <a:txBody>
                    <a:bodyPr/>
                    <a:lstStyle/>
                    <a:p>
                      <a:pPr algn="l" fontAlgn="b"/>
                      <a:r>
                        <a:rPr lang="pl-PL" sz="1100" b="0" i="0" u="none" strike="noStrike" dirty="0" err="1" smtClean="0">
                          <a:solidFill>
                            <a:srgbClr val="000000"/>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83937">
                <a:tc>
                  <a:txBody>
                    <a:bodyPr/>
                    <a:lstStyle/>
                    <a:p>
                      <a:pPr algn="l" fontAlgn="b"/>
                      <a:r>
                        <a:rPr lang="pl-PL" sz="1100" dirty="0" err="1" smtClean="0">
                          <a:effectLst/>
                          <a:latin typeface="Klavika Regular" pitchFamily="34" charset="0"/>
                          <a:ea typeface="Calibri"/>
                          <a:cs typeface="Times New Roman"/>
                        </a:rPr>
                        <a:t>Headless</a:t>
                      </a:r>
                      <a:r>
                        <a:rPr lang="pl-PL" sz="1100" dirty="0" smtClean="0">
                          <a:effectLst/>
                          <a:latin typeface="Klavika Regular" pitchFamily="34" charset="0"/>
                          <a:ea typeface="Calibri"/>
                          <a:cs typeface="Times New Roman"/>
                        </a:rPr>
                        <a:t> </a:t>
                      </a:r>
                      <a:r>
                        <a:rPr lang="pl-PL" sz="1100" dirty="0" err="1" smtClean="0">
                          <a:effectLst/>
                          <a:latin typeface="Klavika Regular" pitchFamily="34" charset="0"/>
                          <a:ea typeface="Calibri"/>
                          <a:cs typeface="Times New Roman"/>
                        </a:rPr>
                        <a:t>mode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60207">
                <a:tc gridSpan="2">
                  <a:txBody>
                    <a:bodyPr/>
                    <a:lstStyle/>
                    <a:p>
                      <a:pPr algn="l" fontAlgn="b"/>
                      <a:r>
                        <a:rPr lang="pl-PL" sz="1100" b="0" i="0" u="none" strike="noStrike" dirty="0" err="1" smtClean="0">
                          <a:solidFill>
                            <a:srgbClr val="000000"/>
                          </a:solidFill>
                          <a:effectLst/>
                          <a:latin typeface="Klavika Regular" pitchFamily="34" charset="0"/>
                        </a:rPr>
                        <a:t>Low</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battery</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indicator</a:t>
                      </a:r>
                      <a:r>
                        <a:rPr lang="pl-PL" sz="1100" b="0" i="0" u="none" strike="noStrike" dirty="0" smtClean="0">
                          <a:solidFill>
                            <a:srgbClr val="000000"/>
                          </a:solidFill>
                          <a:effectLst/>
                          <a:latin typeface="Klavika Regular" pitchFamily="34" charset="0"/>
                        </a:rPr>
                        <a:t>                                </a:t>
                      </a:r>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12103">
                <a:tc gridSpan="2">
                  <a:txBody>
                    <a:bodyPr/>
                    <a:lstStyle/>
                    <a:p>
                      <a:pPr marL="0" lvl="0" indent="0">
                        <a:lnSpc>
                          <a:spcPct val="115000"/>
                        </a:lnSpc>
                        <a:spcAft>
                          <a:spcPts val="1000"/>
                        </a:spcAft>
                        <a:buFont typeface="Symbol"/>
                        <a:buNone/>
                      </a:pPr>
                      <a:r>
                        <a:rPr lang="pl-PL" sz="1100" dirty="0" err="1" smtClean="0">
                          <a:effectLst/>
                          <a:latin typeface="Klavika Regular" pitchFamily="34" charset="0"/>
                          <a:ea typeface="Calibri"/>
                          <a:cs typeface="Times New Roman"/>
                        </a:rPr>
                        <a:t>Color</a:t>
                      </a:r>
                      <a:r>
                        <a:rPr lang="pl-PL" sz="1100" dirty="0" smtClean="0">
                          <a:effectLst/>
                          <a:latin typeface="Klavika Regular" pitchFamily="34" charset="0"/>
                          <a:ea typeface="Calibri"/>
                          <a:cs typeface="Times New Roman"/>
                        </a:rPr>
                        <a:t>: Black - </a:t>
                      </a:r>
                      <a:r>
                        <a:rPr lang="pl-PL" sz="1100" dirty="0" err="1" smtClean="0">
                          <a:effectLst/>
                          <a:latin typeface="Klavika Regular" pitchFamily="34" charset="0"/>
                          <a:ea typeface="Calibri"/>
                          <a:cs typeface="Times New Roman"/>
                        </a:rPr>
                        <a:t>orange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0786" y="2331065"/>
            <a:ext cx="2804965" cy="172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Light" pitchFamily="34" charset="0"/>
              </a:rPr>
              <a:t> </a:t>
            </a:r>
            <a:r>
              <a:rPr lang="pl-PL" sz="4000" b="1" dirty="0" smtClean="0">
                <a:latin typeface="Klavika Regular" pitchFamily="34" charset="0"/>
              </a:rPr>
              <a:t>1.1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smtClean="0">
                <a:latin typeface="Klavika Regular" pitchFamily="34" charset="0"/>
              </a:rPr>
              <a:t>drone</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graphicFrame>
        <p:nvGraphicFramePr>
          <p:cNvPr id="21" name="Tabela 20"/>
          <p:cNvGraphicFramePr>
            <a:graphicFrameLocks noGrp="1"/>
          </p:cNvGraphicFramePr>
          <p:nvPr>
            <p:extLst/>
          </p:nvPr>
        </p:nvGraphicFramePr>
        <p:xfrm>
          <a:off x="6156176" y="924599"/>
          <a:ext cx="2808312" cy="1406465"/>
        </p:xfrm>
        <a:graphic>
          <a:graphicData uri="http://schemas.openxmlformats.org/drawingml/2006/table">
            <a:tbl>
              <a:tblPr bandRow="1">
                <a:tableStyleId>{073A0DAA-6AF3-43AB-8588-CEC1D06C72B9}</a:tableStyleId>
              </a:tblPr>
              <a:tblGrid>
                <a:gridCol w="2808312"/>
              </a:tblGrid>
              <a:tr h="281293">
                <a:tc>
                  <a:txBody>
                    <a:bodyPr/>
                    <a:lstStyle/>
                    <a:p>
                      <a:pPr algn="l" fontAlgn="ctr"/>
                      <a:r>
                        <a:rPr lang="pl-PL" sz="1200" b="0" i="0" u="none" strike="noStrike" dirty="0" smtClean="0">
                          <a:solidFill>
                            <a:srgbClr val="000000"/>
                          </a:solidFill>
                          <a:effectLst/>
                          <a:latin typeface="Klavika Regular" pitchFamily="34" charset="0"/>
                        </a:rPr>
                        <a:t> </a:t>
                      </a:r>
                      <a:r>
                        <a:rPr lang="en-US" sz="1200" b="0" i="0" u="none" strike="noStrike" dirty="0" smtClean="0">
                          <a:solidFill>
                            <a:srgbClr val="000000"/>
                          </a:solidFill>
                          <a:effectLst/>
                          <a:latin typeface="Klavika Regular" pitchFamily="34" charset="0"/>
                        </a:rPr>
                        <a:t>drone</a:t>
                      </a:r>
                      <a:endParaRPr lang="pl-PL" sz="12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1293">
                <a:tc>
                  <a:txBody>
                    <a:bodyPr/>
                    <a:lstStyle/>
                    <a:p>
                      <a:pPr algn="l" fontAlgn="ctr"/>
                      <a:r>
                        <a:rPr lang="pl-PL" sz="1200" b="0" i="0" u="none" strike="noStrike" dirty="0" smtClean="0">
                          <a:solidFill>
                            <a:srgbClr val="000000"/>
                          </a:solidFill>
                          <a:effectLst/>
                          <a:latin typeface="Klavika Regular" pitchFamily="34" charset="0"/>
                        </a:rPr>
                        <a:t> 8 </a:t>
                      </a:r>
                      <a:r>
                        <a:rPr lang="pl-PL" sz="1200" b="0" i="0" u="none" strike="noStrike" dirty="0" err="1">
                          <a:solidFill>
                            <a:srgbClr val="000000"/>
                          </a:solidFill>
                          <a:effectLst/>
                          <a:latin typeface="Klavika Regular" pitchFamily="34" charset="0"/>
                        </a:rPr>
                        <a:t>propellers</a:t>
                      </a:r>
                      <a:endParaRPr lang="pl-PL" sz="12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1293">
                <a:tc>
                  <a:txBody>
                    <a:bodyPr/>
                    <a:lstStyle/>
                    <a:p>
                      <a:pPr algn="l" fontAlgn="ctr"/>
                      <a:r>
                        <a:rPr lang="pl-PL" sz="1200" b="0" i="0" u="none" strike="noStrike" dirty="0" smtClean="0">
                          <a:solidFill>
                            <a:srgbClr val="000000"/>
                          </a:solidFill>
                          <a:effectLst/>
                          <a:latin typeface="Klavika Regular" pitchFamily="34" charset="0"/>
                        </a:rPr>
                        <a:t> propeller </a:t>
                      </a:r>
                      <a:r>
                        <a:rPr lang="pl-PL" sz="1200" b="0" i="0" u="none" strike="noStrike" dirty="0" err="1">
                          <a:solidFill>
                            <a:srgbClr val="000000"/>
                          </a:solidFill>
                          <a:effectLst/>
                          <a:latin typeface="Klavika Regular" pitchFamily="34" charset="0"/>
                        </a:rPr>
                        <a:t>protectors</a:t>
                      </a:r>
                      <a:endParaRPr lang="pl-PL" sz="12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1293">
                <a:tc>
                  <a:txBody>
                    <a:bodyPr/>
                    <a:lstStyle/>
                    <a:p>
                      <a:pPr algn="l" fontAlgn="ctr"/>
                      <a:r>
                        <a:rPr lang="pl-PL" sz="1200" b="0" i="0" u="none" strike="noStrike" dirty="0" smtClean="0">
                          <a:solidFill>
                            <a:srgbClr val="000000"/>
                          </a:solidFill>
                          <a:effectLst/>
                          <a:latin typeface="Klavika Regular" pitchFamily="34" charset="0"/>
                        </a:rPr>
                        <a:t> </a:t>
                      </a:r>
                      <a:r>
                        <a:rPr lang="pl-PL" sz="1200" b="0" i="0" u="none" strike="noStrike" dirty="0" err="1" smtClean="0">
                          <a:solidFill>
                            <a:srgbClr val="000000"/>
                          </a:solidFill>
                          <a:effectLst/>
                          <a:latin typeface="Klavika Regular" pitchFamily="34" charset="0"/>
                        </a:rPr>
                        <a:t>remote</a:t>
                      </a:r>
                      <a:r>
                        <a:rPr lang="pl-PL" sz="1200" b="0" i="0" u="none" strike="noStrike" dirty="0" smtClean="0">
                          <a:solidFill>
                            <a:srgbClr val="000000"/>
                          </a:solidFill>
                          <a:effectLst/>
                          <a:latin typeface="Klavika Regular" pitchFamily="34" charset="0"/>
                        </a:rPr>
                        <a:t> </a:t>
                      </a:r>
                      <a:r>
                        <a:rPr lang="pl-PL" sz="1200" b="0" i="0" u="none" strike="noStrike" dirty="0" err="1">
                          <a:solidFill>
                            <a:srgbClr val="000000"/>
                          </a:solidFill>
                          <a:effectLst/>
                          <a:latin typeface="Klavika Regular" pitchFamily="34" charset="0"/>
                        </a:rPr>
                        <a:t>control</a:t>
                      </a:r>
                      <a:endParaRPr lang="pl-PL" sz="12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1293">
                <a:tc>
                  <a:txBody>
                    <a:bodyPr/>
                    <a:lstStyle/>
                    <a:p>
                      <a:pPr algn="l" fontAlgn="ctr"/>
                      <a:r>
                        <a:rPr lang="pl-PL" sz="1200" b="0" i="0" u="none" strike="noStrike" dirty="0" smtClean="0">
                          <a:solidFill>
                            <a:srgbClr val="000000"/>
                          </a:solidFill>
                          <a:effectLst/>
                          <a:latin typeface="Klavika Regular" pitchFamily="34" charset="0"/>
                        </a:rPr>
                        <a:t> USB </a:t>
                      </a:r>
                      <a:r>
                        <a:rPr lang="pl-PL" sz="1200" b="0" i="0" u="none" strike="noStrike" dirty="0" err="1">
                          <a:solidFill>
                            <a:srgbClr val="000000"/>
                          </a:solidFill>
                          <a:effectLst/>
                          <a:latin typeface="Klavika Regular" pitchFamily="34" charset="0"/>
                        </a:rPr>
                        <a:t>charger</a:t>
                      </a:r>
                      <a:endParaRPr lang="pl-PL" sz="12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 name="Picture 2" descr="C:\Overmax\Produkty\DRONY\X-BeeDrone-21\X-BeeDrone-21_Remot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5651" y="3567805"/>
            <a:ext cx="1431299" cy="12605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Overmax\Produkty\DRONY\X-BeeDrone-11\X-bee-drone-11_FrontSid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8741" y="1774236"/>
            <a:ext cx="2685121" cy="11430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57610" y="4509120"/>
            <a:ext cx="568642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7737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63" y="0"/>
            <a:ext cx="9145016" cy="5318418"/>
          </a:xfrm>
          <a:prstGeom prst="rect">
            <a:avLst/>
          </a:prstGeom>
        </p:spPr>
      </p:pic>
      <p:pic>
        <p:nvPicPr>
          <p:cNvPr id="15" name="Obraz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7784" y="1237090"/>
            <a:ext cx="6400813" cy="2983998"/>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 name="Prostokąt ze ściętym rogiem 6"/>
          <p:cNvSpPr/>
          <p:nvPr/>
        </p:nvSpPr>
        <p:spPr>
          <a:xfrm>
            <a:off x="-3776" y="4233788"/>
            <a:ext cx="5063686"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 name="connsiteX0" fmla="*/ 0 w 5063686"/>
              <a:gd name="connsiteY0" fmla="*/ 266700 h 1084630"/>
              <a:gd name="connsiteX1" fmla="*/ 4474394 w 5063686"/>
              <a:gd name="connsiteY1" fmla="*/ 0 h 1084630"/>
              <a:gd name="connsiteX2" fmla="*/ 5063686 w 5063686"/>
              <a:gd name="connsiteY2" fmla="*/ 640092 h 1084630"/>
              <a:gd name="connsiteX3" fmla="*/ 4911286 w 5063686"/>
              <a:gd name="connsiteY3" fmla="*/ 1083836 h 1084630"/>
              <a:gd name="connsiteX4" fmla="*/ 3776 w 5063686"/>
              <a:gd name="connsiteY4" fmla="*/ 1084630 h 1084630"/>
              <a:gd name="connsiteX5" fmla="*/ 0 w 5063686"/>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3686" h="1084630">
                <a:moveTo>
                  <a:pt x="0" y="266700"/>
                </a:moveTo>
                <a:lnTo>
                  <a:pt x="4474394" y="0"/>
                </a:lnTo>
                <a:lnTo>
                  <a:pt x="5063686" y="640092"/>
                </a:lnTo>
                <a:lnTo>
                  <a:pt x="4911286" y="1083836"/>
                </a:lnTo>
                <a:lnTo>
                  <a:pt x="3776" y="1084630"/>
                </a:lnTo>
                <a:cubicBezTo>
                  <a:pt x="2517" y="811987"/>
                  <a:pt x="1259" y="539343"/>
                  <a:pt x="0" y="266700"/>
                </a:cubicBez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ole tekstowe 8"/>
          <p:cNvSpPr txBox="1"/>
          <p:nvPr/>
        </p:nvSpPr>
        <p:spPr>
          <a:xfrm>
            <a:off x="251520" y="5445224"/>
            <a:ext cx="8759575" cy="1061829"/>
          </a:xfrm>
          <a:prstGeom prst="rect">
            <a:avLst/>
          </a:prstGeom>
          <a:noFill/>
        </p:spPr>
        <p:txBody>
          <a:bodyPr wrap="square" numCol="3" spcCol="360000" rtlCol="0">
            <a:spAutoFit/>
          </a:bodyPr>
          <a:lstStyle/>
          <a:p>
            <a:r>
              <a:rPr lang="en-US" sz="900" b="1" dirty="0">
                <a:latin typeface="Klavika Regular" pitchFamily="34" charset="0"/>
              </a:rPr>
              <a:t>X-Bee Drone 2.1 </a:t>
            </a:r>
            <a:r>
              <a:rPr lang="en-US" sz="900" dirty="0">
                <a:latin typeface="Klavika Regular" pitchFamily="34" charset="0"/>
              </a:rPr>
              <a:t>is a 27-centimeter drone equipped with a camera that allows you to take amazing aerial pictures and shoot videos from the bird's eye view perspective. The headless mode makes it definitely easier to control the device - the feature ensures perfectly accurate operation regardless of the drone and pilot's position. Therefore, the drone always flies precisely in a direction indicated by a remote control operator.  During the flight and aerobatics (possible thanks to the 6-axial gyroscope) the device can be operated with 3 different speed modes. During 10 minutes of fun you can operate the drone within a range of up to 100 meters while the LED lights make it easy to locate the device even at dusk. What is more, the light indicator also allows an operator to see a low battery warning. The drone comes out with a wide range of accessories such as 8 propellers with protectors, a camera with a built-in SD card reader, a 1-GB SD card and a charger.</a:t>
            </a:r>
            <a:endParaRPr lang="pl-PL" sz="900" dirty="0">
              <a:latin typeface="Klavika Regular" pitchFamily="34" charset="0"/>
            </a:endParaRPr>
          </a:p>
        </p:txBody>
      </p:sp>
      <p:sp>
        <p:nvSpPr>
          <p:cNvPr id="10" name="pole tekstowe 9"/>
          <p:cNvSpPr txBox="1"/>
          <p:nvPr/>
        </p:nvSpPr>
        <p:spPr>
          <a:xfrm>
            <a:off x="353580" y="4469539"/>
            <a:ext cx="4352750" cy="707886"/>
          </a:xfrm>
          <a:prstGeom prst="rect">
            <a:avLst/>
          </a:prstGeom>
          <a:noFill/>
        </p:spPr>
        <p:txBody>
          <a:bodyPr wrap="square" rtlCol="0">
            <a:spAutoFit/>
          </a:bodyPr>
          <a:lstStyle/>
          <a:p>
            <a:r>
              <a:rPr lang="pl-PL" sz="4000" smtClean="0">
                <a:latin typeface="Klavika Light" pitchFamily="34" charset="0"/>
              </a:rPr>
              <a:t>x-</a:t>
            </a:r>
            <a:r>
              <a:rPr lang="pl-PL" sz="4000" b="1" smtClean="0">
                <a:latin typeface="Klavika Regular" pitchFamily="34" charset="0"/>
              </a:rPr>
              <a:t>bee </a:t>
            </a:r>
            <a:r>
              <a:rPr lang="pl-PL" sz="4000" smtClean="0">
                <a:latin typeface="Klavika Light" pitchFamily="34" charset="0"/>
              </a:rPr>
              <a:t>drone</a:t>
            </a:r>
            <a:r>
              <a:rPr lang="pl-PL" sz="4000" dirty="0" smtClean="0">
                <a:latin typeface="Klavika Regular" pitchFamily="34" charset="0"/>
              </a:rPr>
              <a:t> </a:t>
            </a:r>
            <a:r>
              <a:rPr lang="pl-PL" sz="4000" b="1" dirty="0" smtClean="0">
                <a:latin typeface="Klavika Regular" pitchFamily="34" charset="0"/>
              </a:rPr>
              <a:t>2.1</a:t>
            </a:r>
            <a:endParaRPr lang="pl-PL" sz="4000" b="1" dirty="0">
              <a:latin typeface="Klavika Regular" pitchFamily="34" charset="0"/>
            </a:endParaRPr>
          </a:p>
        </p:txBody>
      </p:sp>
      <p:sp>
        <p:nvSpPr>
          <p:cNvPr id="11" name="pole tekstowe 10"/>
          <p:cNvSpPr txBox="1"/>
          <p:nvPr/>
        </p:nvSpPr>
        <p:spPr>
          <a:xfrm>
            <a:off x="363266" y="5002907"/>
            <a:ext cx="4352750" cy="276999"/>
          </a:xfrm>
          <a:prstGeom prst="rect">
            <a:avLst/>
          </a:prstGeom>
          <a:noFill/>
        </p:spPr>
        <p:txBody>
          <a:bodyPr wrap="square" rtlCol="0">
            <a:spAutoFit/>
          </a:bodyPr>
          <a:lstStyle/>
          <a:p>
            <a:r>
              <a:rPr lang="pl-PL" sz="1200" dirty="0" err="1">
                <a:latin typeface="Klavika Regular" pitchFamily="34" charset="0"/>
              </a:rPr>
              <a:t>d</a:t>
            </a:r>
            <a:r>
              <a:rPr lang="pl-PL" sz="1200" dirty="0" err="1" smtClean="0">
                <a:latin typeface="Klavika Regular" pitchFamily="34" charset="0"/>
              </a:rPr>
              <a:t>rone</a:t>
            </a:r>
            <a:r>
              <a:rPr lang="pl-PL" sz="1200" dirty="0" smtClean="0">
                <a:latin typeface="Klavika Regular" pitchFamily="34" charset="0"/>
              </a:rPr>
              <a:t> with </a:t>
            </a:r>
            <a:r>
              <a:rPr lang="pl-PL" sz="1200" dirty="0" err="1" smtClean="0">
                <a:latin typeface="Klavika Regular" pitchFamily="34" charset="0"/>
              </a:rPr>
              <a:t>camera</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8380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121197359"/>
              </p:ext>
            </p:extLst>
          </p:nvPr>
        </p:nvGraphicFramePr>
        <p:xfrm>
          <a:off x="3059832" y="924600"/>
          <a:ext cx="2808312" cy="3396247"/>
        </p:xfrm>
        <a:graphic>
          <a:graphicData uri="http://schemas.openxmlformats.org/drawingml/2006/table">
            <a:tbl>
              <a:tblPr bandRow="1">
                <a:tableStyleId>{073A0DAA-6AF3-43AB-8588-CEC1D06C72B9}</a:tableStyleId>
              </a:tblPr>
              <a:tblGrid>
                <a:gridCol w="1753296"/>
                <a:gridCol w="1055016"/>
              </a:tblGrid>
              <a:tr h="269305">
                <a:tc>
                  <a:txBody>
                    <a:bodyPr/>
                    <a:lstStyle/>
                    <a:p>
                      <a:pPr algn="l" fontAlgn="b"/>
                      <a:r>
                        <a:rPr lang="pl-PL" sz="1100" u="none" strike="noStrike" dirty="0" smtClean="0">
                          <a:effectLst/>
                          <a:latin typeface="Klavika Regular" pitchFamily="34" charset="0"/>
                        </a:rPr>
                        <a:t> </a:t>
                      </a:r>
                      <a:r>
                        <a:rPr lang="pl-PL" sz="1100" dirty="0" err="1" smtClean="0">
                          <a:effectLst/>
                          <a:latin typeface="Klavika Regular" pitchFamily="34" charset="0"/>
                          <a:ea typeface="Calibri"/>
                          <a:cs typeface="Times New Roman"/>
                        </a:rPr>
                        <a:t>Size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27cm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69305">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Flight </a:t>
                      </a:r>
                      <a:r>
                        <a:rPr lang="pl-PL" sz="1100" u="none" strike="noStrike" dirty="0" err="1" smtClean="0">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7 </a:t>
                      </a:r>
                      <a:r>
                        <a:rPr lang="pl-PL" sz="1100" b="1" u="none" strike="noStrike" dirty="0" err="1" smtClean="0">
                          <a:effectLst/>
                          <a:latin typeface="Klavika Regular" pitchFamily="34" charset="0"/>
                        </a:rPr>
                        <a:t>minutes</a:t>
                      </a:r>
                      <a:endParaRPr lang="pl-PL" sz="1100" b="1" u="none" strike="noStrike"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07529">
                <a:tc>
                  <a:txBody>
                    <a:bodyPr/>
                    <a:lstStyle/>
                    <a:p>
                      <a:pPr marL="0" marR="0" lvl="0" indent="0" algn="l" defTabSz="914400" rtl="0" eaLnBrk="1" fontAlgn="auto" latinLnBrk="0" hangingPunct="1">
                        <a:lnSpc>
                          <a:spcPct val="115000"/>
                        </a:lnSpc>
                        <a:spcBef>
                          <a:spcPts val="0"/>
                        </a:spcBef>
                        <a:spcAft>
                          <a:spcPts val="1000"/>
                        </a:spcAft>
                        <a:buClrTx/>
                        <a:buSzTx/>
                        <a:buFont typeface="Symbol"/>
                        <a:buNone/>
                        <a:tabLst/>
                        <a:defRPr/>
                      </a:pPr>
                      <a:r>
                        <a:rPr lang="pl-PL" sz="1100" u="none" strike="noStrike" dirty="0" smtClean="0">
                          <a:effectLst/>
                          <a:latin typeface="Klavika Regular" pitchFamily="34" charset="0"/>
                        </a:rPr>
                        <a:t> </a:t>
                      </a:r>
                      <a:r>
                        <a:rPr lang="pl-PL" sz="1100" b="0" i="0" u="none" strike="noStrike" dirty="0" smtClean="0">
                          <a:solidFill>
                            <a:srgbClr val="000000"/>
                          </a:solidFill>
                          <a:effectLst/>
                          <a:latin typeface="Klavika Regular" pitchFamily="34" charset="0"/>
                        </a:rPr>
                        <a:t>Remote </a:t>
                      </a:r>
                      <a:r>
                        <a:rPr lang="pl-PL" sz="1100" b="0" i="0" u="none" strike="noStrike" dirty="0" err="1" smtClean="0">
                          <a:solidFill>
                            <a:srgbClr val="000000"/>
                          </a:solidFill>
                          <a:effectLst/>
                          <a:latin typeface="Klavika Regular" pitchFamily="34" charset="0"/>
                        </a:rPr>
                        <a:t>control</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07529">
                <a:tc>
                  <a:txBody>
                    <a:bodyPr/>
                    <a:lstStyle/>
                    <a:p>
                      <a:pPr marL="0" marR="0" lvl="0" indent="0" algn="l" defTabSz="914400" rtl="0" eaLnBrk="1" fontAlgn="auto" latinLnBrk="0" hangingPunct="1">
                        <a:lnSpc>
                          <a:spcPct val="115000"/>
                        </a:lnSpc>
                        <a:spcBef>
                          <a:spcPts val="0"/>
                        </a:spcBef>
                        <a:spcAft>
                          <a:spcPts val="1000"/>
                        </a:spcAft>
                        <a:buClrTx/>
                        <a:buSzTx/>
                        <a:buFont typeface="Symbol"/>
                        <a:buNone/>
                        <a:tabLst/>
                        <a:defRPr/>
                      </a:pPr>
                      <a:r>
                        <a:rPr lang="pl-PL" sz="1100" b="0" i="0" u="none" strike="noStrike" dirty="0" smtClean="0">
                          <a:solidFill>
                            <a:srgbClr val="000000"/>
                          </a:solidFill>
                          <a:effectLst/>
                          <a:latin typeface="Klavika Regular" pitchFamily="34" charset="0"/>
                        </a:rPr>
                        <a:t>Operating</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range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100 m</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79776">
                <a:tc>
                  <a:txBody>
                    <a:bodyPr/>
                    <a:lstStyle/>
                    <a:p>
                      <a:pPr algn="l" fontAlgn="b"/>
                      <a:r>
                        <a:rPr lang="pl-PL" sz="1100" u="none" strike="noStrike" dirty="0" err="1" smtClean="0">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79776">
                <a:tc>
                  <a:txBody>
                    <a:bodyPr/>
                    <a:lstStyle/>
                    <a:p>
                      <a:pPr algn="l" fontAlgn="b"/>
                      <a:r>
                        <a:rPr lang="pl-PL" sz="1100" b="0" i="0" u="none" strike="noStrike" baseline="0" dirty="0" err="1" smtClean="0">
                          <a:solidFill>
                            <a:schemeClr val="dk1"/>
                          </a:solidFill>
                          <a:effectLst/>
                          <a:latin typeface="Klavika Regular" pitchFamily="34" charset="0"/>
                        </a:rPr>
                        <a:t>Gyroscope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6-axis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797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Stunts</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360-degree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79776">
                <a:tc>
                  <a:txBody>
                    <a:bodyPr/>
                    <a:lstStyle/>
                    <a:p>
                      <a:pPr algn="l" fontAlgn="b"/>
                      <a:r>
                        <a:rPr lang="pl-PL" sz="1100" b="0" i="0" u="none" strike="noStrike" dirty="0" err="1" smtClean="0">
                          <a:solidFill>
                            <a:srgbClr val="000000"/>
                          </a:solidFill>
                          <a:effectLst/>
                          <a:latin typeface="Klavika Regular" pitchFamily="34" charset="0"/>
                        </a:rPr>
                        <a:t>Speed</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 </a:t>
                      </a:r>
                      <a:r>
                        <a:rPr lang="pl-PL" sz="1100" b="1" i="0" u="none" strike="noStrike" dirty="0" err="1" smtClean="0">
                          <a:solidFill>
                            <a:srgbClr val="000000"/>
                          </a:solidFill>
                          <a:effectLst/>
                          <a:latin typeface="Klavika Regular" pitchFamily="34" charset="0"/>
                        </a:rPr>
                        <a:t>levels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79776">
                <a:tc>
                  <a:txBody>
                    <a:bodyPr/>
                    <a:lstStyle/>
                    <a:p>
                      <a:pPr algn="l" fontAlgn="b"/>
                      <a:r>
                        <a:rPr lang="pl-PL" sz="1100" b="0" i="0" u="none" strike="noStrike" dirty="0" err="1" smtClean="0">
                          <a:solidFill>
                            <a:srgbClr val="000000"/>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7977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dirty="0" err="1" smtClean="0">
                          <a:effectLst/>
                          <a:latin typeface="Klavika Regular" pitchFamily="34" charset="0"/>
                          <a:ea typeface="Calibri"/>
                          <a:cs typeface="Times New Roman"/>
                        </a:rPr>
                        <a:t>Headless</a:t>
                      </a:r>
                      <a:r>
                        <a:rPr lang="pl-PL" sz="1100" dirty="0" smtClean="0">
                          <a:effectLst/>
                          <a:latin typeface="Klavika Regular" pitchFamily="34" charset="0"/>
                          <a:ea typeface="Calibri"/>
                          <a:cs typeface="Times New Roman"/>
                        </a:rPr>
                        <a:t> </a:t>
                      </a:r>
                      <a:r>
                        <a:rPr lang="pl-PL" sz="1100" dirty="0" err="1" smtClean="0">
                          <a:effectLst/>
                          <a:latin typeface="Klavika Regular" pitchFamily="34" charset="0"/>
                          <a:ea typeface="Calibri"/>
                          <a:cs typeface="Times New Roman"/>
                        </a:rPr>
                        <a:t>mode</a:t>
                      </a:r>
                      <a:endParaRPr lang="pl-PL" sz="1100" dirty="0" smtClean="0">
                        <a:effectLst/>
                        <a:latin typeface="Klavika Regular" pitchFamily="34" charset="0"/>
                        <a:ea typeface="Calibri"/>
                        <a:cs typeface="Times New Roman"/>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56394">
                <a:tc gridSpan="2">
                  <a:txBody>
                    <a:bodyPr/>
                    <a:lstStyle/>
                    <a:p>
                      <a:pPr algn="l" fontAlgn="b"/>
                      <a:r>
                        <a:rPr lang="pl-PL" sz="1100" b="0" i="0" u="none" strike="noStrike" dirty="0" err="1" smtClean="0">
                          <a:solidFill>
                            <a:srgbClr val="000000"/>
                          </a:solidFill>
                          <a:effectLst/>
                          <a:latin typeface="Klavika Regular" pitchFamily="34" charset="0"/>
                        </a:rPr>
                        <a:t>Low</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battery</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indicator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07529">
                <a:tc gridSpan="2">
                  <a:txBody>
                    <a:bodyPr/>
                    <a:lstStyle/>
                    <a:p>
                      <a:pPr marL="0" lvl="0" indent="0">
                        <a:lnSpc>
                          <a:spcPct val="115000"/>
                        </a:lnSpc>
                        <a:spcAft>
                          <a:spcPts val="1000"/>
                        </a:spcAft>
                        <a:buFont typeface="Symbol"/>
                        <a:buNone/>
                      </a:pPr>
                      <a:r>
                        <a:rPr lang="pl-PL" sz="1100" dirty="0" err="1" smtClean="0">
                          <a:effectLst/>
                          <a:latin typeface="Klavika Regular" pitchFamily="34" charset="0"/>
                          <a:ea typeface="Calibri"/>
                          <a:cs typeface="Times New Roman"/>
                        </a:rPr>
                        <a:t>Colour</a:t>
                      </a:r>
                      <a:r>
                        <a:rPr lang="pl-PL" sz="1100" dirty="0" smtClean="0">
                          <a:effectLst/>
                          <a:latin typeface="Klavika Regular" pitchFamily="34" charset="0"/>
                          <a:ea typeface="Calibri"/>
                          <a:cs typeface="Times New Roman"/>
                        </a:rPr>
                        <a:t>: Black (with </a:t>
                      </a:r>
                      <a:r>
                        <a:rPr lang="pl-PL" sz="1100" dirty="0" err="1" smtClean="0">
                          <a:effectLst/>
                          <a:latin typeface="Klavika Regular" pitchFamily="34" charset="0"/>
                          <a:ea typeface="Calibri"/>
                          <a:cs typeface="Times New Roman"/>
                        </a:rPr>
                        <a:t>orange</a:t>
                      </a:r>
                      <a:r>
                        <a:rPr lang="pl-PL" sz="1100" dirty="0" smtClean="0">
                          <a:effectLst/>
                          <a:latin typeface="Klavika Regular" pitchFamily="34" charset="0"/>
                          <a:ea typeface="Calibri"/>
                          <a:cs typeface="Times New Roman"/>
                        </a:rPr>
                        <a:t> </a:t>
                      </a:r>
                      <a:r>
                        <a:rPr lang="pl-PL" sz="1100" dirty="0" err="1" smtClean="0">
                          <a:effectLst/>
                          <a:latin typeface="Klavika Regular" pitchFamily="34" charset="0"/>
                          <a:ea typeface="Calibri"/>
                          <a:cs typeface="Times New Roman"/>
                        </a:rPr>
                        <a:t>propellers</a:t>
                      </a:r>
                      <a:r>
                        <a:rPr lang="pl-PL" sz="1100" dirty="0" smtClean="0">
                          <a:effectLst/>
                          <a:latin typeface="Klavika Regular"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0787" y="2564905"/>
            <a:ext cx="2804965" cy="172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Light" pitchFamily="34" charset="0"/>
              </a:rPr>
              <a:t> </a:t>
            </a:r>
            <a:r>
              <a:rPr lang="pl-PL" sz="4000" b="1" dirty="0" smtClean="0">
                <a:latin typeface="Klavika Regular" pitchFamily="34" charset="0"/>
              </a:rPr>
              <a:t>2.1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smtClean="0">
                <a:latin typeface="Klavika Regular" pitchFamily="34" charset="0"/>
              </a:rPr>
              <a:t>drone</a:t>
            </a:r>
            <a:r>
              <a:rPr lang="pl-PL" sz="1200" dirty="0" smtClean="0">
                <a:latin typeface="Klavika Regular" pitchFamily="34" charset="0"/>
              </a:rPr>
              <a:t> with </a:t>
            </a:r>
            <a:r>
              <a:rPr lang="pl-PL" sz="1200" dirty="0" err="1" smtClean="0">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graphicFrame>
        <p:nvGraphicFramePr>
          <p:cNvPr id="21" name="Tabela 20"/>
          <p:cNvGraphicFramePr>
            <a:graphicFrameLocks noGrp="1"/>
          </p:cNvGraphicFramePr>
          <p:nvPr>
            <p:extLst/>
          </p:nvPr>
        </p:nvGraphicFramePr>
        <p:xfrm>
          <a:off x="6156176" y="924599"/>
          <a:ext cx="2808312" cy="1640303"/>
        </p:xfrm>
        <a:graphic>
          <a:graphicData uri="http://schemas.openxmlformats.org/drawingml/2006/table">
            <a:tbl>
              <a:tblPr bandRow="1">
                <a:tableStyleId>{073A0DAA-6AF3-43AB-8588-CEC1D06C72B9}</a:tableStyleId>
              </a:tblPr>
              <a:tblGrid>
                <a:gridCol w="2808312"/>
              </a:tblGrid>
              <a:tr h="234329">
                <a:tc>
                  <a:txBody>
                    <a:bodyPr/>
                    <a:lstStyle/>
                    <a:p>
                      <a:pPr algn="l" fontAlgn="ctr"/>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drone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camera</a:t>
                      </a:r>
                      <a:r>
                        <a:rPr lang="pl-PL" sz="1100" b="0" i="0" u="none" strike="noStrike" dirty="0" smtClean="0">
                          <a:solidFill>
                            <a:srgbClr val="000000"/>
                          </a:solidFill>
                          <a:effectLst/>
                          <a:latin typeface="Klavika Regular" pitchFamily="34" charset="0"/>
                        </a:rPr>
                        <a:t> </a:t>
                      </a:r>
                      <a:r>
                        <a:rPr lang="pl-PL" sz="1100" b="0" i="0" u="none" strike="noStrike" dirty="0">
                          <a:solidFill>
                            <a:srgbClr val="000000"/>
                          </a:solidFill>
                          <a:effectLst/>
                          <a:latin typeface="Klavika Regular" pitchFamily="34" charset="0"/>
                        </a:rPr>
                        <a:t>with a </a:t>
                      </a:r>
                      <a:r>
                        <a:rPr lang="pl-PL" sz="1100" b="0" i="0" u="none" strike="noStrike" dirty="0" err="1">
                          <a:solidFill>
                            <a:srgbClr val="000000"/>
                          </a:solidFill>
                          <a:effectLst/>
                          <a:latin typeface="Klavika Regular" pitchFamily="34" charset="0"/>
                        </a:rPr>
                        <a:t>built</a:t>
                      </a:r>
                      <a:r>
                        <a:rPr lang="pl-PL" sz="1100" b="0" i="0" u="none" strike="noStrike" dirty="0">
                          <a:solidFill>
                            <a:srgbClr val="000000"/>
                          </a:solidFill>
                          <a:effectLst/>
                          <a:latin typeface="Klavika Regular" pitchFamily="34" charset="0"/>
                        </a:rPr>
                        <a:t>-in SD </a:t>
                      </a:r>
                      <a:r>
                        <a:rPr lang="pl-PL" sz="1100" b="0" i="0" u="none" strike="noStrike" dirty="0" err="1">
                          <a:solidFill>
                            <a:srgbClr val="000000"/>
                          </a:solidFill>
                          <a:effectLst/>
                          <a:latin typeface="Klavika Regular" pitchFamily="34" charset="0"/>
                        </a:rPr>
                        <a:t>card</a:t>
                      </a:r>
                      <a:r>
                        <a:rPr lang="pl-PL" sz="1100" b="0" i="0" u="none" strike="noStrike" dirty="0">
                          <a:solidFill>
                            <a:srgbClr val="000000"/>
                          </a:solidFill>
                          <a:effectLst/>
                          <a:latin typeface="Klavika Regular" pitchFamily="34" charset="0"/>
                        </a:rPr>
                        <a:t> </a:t>
                      </a:r>
                      <a:r>
                        <a:rPr lang="pl-PL" sz="1100" b="0" i="0" u="none" strike="noStrike" dirty="0" err="1">
                          <a:solidFill>
                            <a:srgbClr val="000000"/>
                          </a:solidFill>
                          <a:effectLst/>
                          <a:latin typeface="Klavika Regular" pitchFamily="34" charset="0"/>
                        </a:rPr>
                        <a:t>reader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1-GB </a:t>
                      </a:r>
                      <a:r>
                        <a:rPr lang="pl-PL" sz="1100" b="0" i="0" u="none" strike="noStrike" dirty="0">
                          <a:solidFill>
                            <a:srgbClr val="000000"/>
                          </a:solidFill>
                          <a:effectLst/>
                          <a:latin typeface="Klavika Regular" pitchFamily="34" charset="0"/>
                        </a:rPr>
                        <a:t>SD </a:t>
                      </a:r>
                      <a:r>
                        <a:rPr lang="pl-PL" sz="1100" b="0" i="0" u="none" strike="noStrike" dirty="0" err="1" smtClean="0">
                          <a:solidFill>
                            <a:srgbClr val="000000"/>
                          </a:solidFill>
                          <a:effectLst/>
                          <a:latin typeface="Klavika Regular" pitchFamily="34" charset="0"/>
                        </a:rPr>
                        <a:t>card</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8 </a:t>
                      </a:r>
                      <a:r>
                        <a:rPr lang="pl-PL" sz="1100" b="0" i="0" u="none" strike="noStrike" dirty="0" err="1">
                          <a:solidFill>
                            <a:srgbClr val="000000"/>
                          </a:solidFill>
                          <a:effectLst/>
                          <a:latin typeface="Klavika Regular" pitchFamily="34" charset="0"/>
                        </a:rPr>
                        <a:t>propellers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propeller </a:t>
                      </a:r>
                      <a:r>
                        <a:rPr lang="pl-PL" sz="1100" b="0" i="0" u="none" strike="noStrike" dirty="0" err="1">
                          <a:solidFill>
                            <a:srgbClr val="000000"/>
                          </a:solidFill>
                          <a:effectLst/>
                          <a:latin typeface="Klavika Regular" pitchFamily="34" charset="0"/>
                        </a:rPr>
                        <a:t>protectors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remote</a:t>
                      </a:r>
                      <a:r>
                        <a:rPr lang="pl-PL" sz="1100" b="0" i="0" u="none" strike="noStrike" dirty="0" smtClean="0">
                          <a:solidFill>
                            <a:srgbClr val="000000"/>
                          </a:solidFill>
                          <a:effectLst/>
                          <a:latin typeface="Klavika Regular" pitchFamily="34" charset="0"/>
                        </a:rPr>
                        <a:t> </a:t>
                      </a:r>
                      <a:r>
                        <a:rPr lang="pl-PL" sz="1100" b="0" i="0" u="none" strike="noStrike" dirty="0" err="1">
                          <a:solidFill>
                            <a:srgbClr val="000000"/>
                          </a:solidFill>
                          <a:effectLst/>
                          <a:latin typeface="Klavika Regular" pitchFamily="34" charset="0"/>
                        </a:rPr>
                        <a:t>control</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smtClean="0">
                          <a:solidFill>
                            <a:srgbClr val="000000"/>
                          </a:solidFill>
                          <a:effectLst/>
                          <a:latin typeface="Klavika Regular" pitchFamily="34" charset="0"/>
                        </a:rPr>
                        <a:t> battery</a:t>
                      </a:r>
                      <a:r>
                        <a:rPr lang="pl-PL" sz="1100" b="0" i="0" u="none" strike="noStrike" dirty="0" smtClean="0">
                          <a:solidFill>
                            <a:srgbClr val="000000"/>
                          </a:solidFill>
                          <a:effectLst/>
                          <a:latin typeface="Klavika Regular" pitchFamily="34" charset="0"/>
                        </a:rPr>
                        <a:t> </a:t>
                      </a:r>
                      <a:r>
                        <a:rPr lang="pl-PL" sz="1100" b="0" i="0" u="none" strike="noStrike" dirty="0" err="1">
                          <a:solidFill>
                            <a:srgbClr val="000000"/>
                          </a:solidFill>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8"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60018" y="4653880"/>
            <a:ext cx="54483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descr="C:\Overmax\Produkty\DRONY\X-BeeDrone-21\X-BeeDrone-21_Remot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9120" y="3752664"/>
            <a:ext cx="1431299" cy="12605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Overmax\Produkty\DRONY\X-BeeDrone-21\X-BeeDrone-21_FrontSide2.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9444" y="2132856"/>
            <a:ext cx="2616927" cy="1013396"/>
          </a:xfrm>
          <a:prstGeom prst="rect">
            <a:avLst/>
          </a:prstGeom>
          <a:noFill/>
          <a:extLst>
            <a:ext uri="{909E8E84-426E-40DD-AFC4-6F175D3DCCD1}">
              <a14:hiddenFill xmlns:a14="http://schemas.microsoft.com/office/drawing/2010/main">
                <a:solidFill>
                  <a:srgbClr val="FFFFFF"/>
                </a:solidFill>
              </a14:hiddenFill>
            </a:ext>
          </a:extLst>
        </p:spPr>
      </p:pic>
      <p:pic>
        <p:nvPicPr>
          <p:cNvPr id="25" name="Obraz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552011" y="2761753"/>
            <a:ext cx="682624" cy="267479"/>
          </a:xfrm>
          <a:prstGeom prst="rect">
            <a:avLst/>
          </a:prstGeom>
        </p:spPr>
      </p:pic>
      <p:pic>
        <p:nvPicPr>
          <p:cNvPr id="26" name="Obraz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7850946" y="2708920"/>
            <a:ext cx="656096" cy="373144"/>
          </a:xfrm>
          <a:prstGeom prst="rect">
            <a:avLst/>
          </a:prstGeom>
        </p:spPr>
      </p:pic>
      <p:pic>
        <p:nvPicPr>
          <p:cNvPr id="28" name="Obraz 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525705" y="3767775"/>
            <a:ext cx="735236" cy="430619"/>
          </a:xfrm>
          <a:prstGeom prst="rect">
            <a:avLst/>
          </a:prstGeom>
        </p:spPr>
      </p:pic>
      <p:pic>
        <p:nvPicPr>
          <p:cNvPr id="29" name="Obraz 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7880061" y="3802443"/>
            <a:ext cx="694561" cy="381102"/>
          </a:xfrm>
          <a:prstGeom prst="rect">
            <a:avLst/>
          </a:prstGeom>
        </p:spPr>
      </p:pic>
      <p:pic>
        <p:nvPicPr>
          <p:cNvPr id="30" name="Obraz 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6406334" y="3314272"/>
            <a:ext cx="973978" cy="229457"/>
          </a:xfrm>
          <a:prstGeom prst="rect">
            <a:avLst/>
          </a:prstGeom>
        </p:spPr>
      </p:pic>
      <p:pic>
        <p:nvPicPr>
          <p:cNvPr id="31" name="Obraz 3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7740352" y="3314272"/>
            <a:ext cx="973978" cy="229457"/>
          </a:xfrm>
          <a:prstGeom prst="rect">
            <a:avLst/>
          </a:prstGeom>
        </p:spPr>
      </p:pic>
    </p:spTree>
    <p:extLst>
      <p:ext uri="{BB962C8B-B14F-4D97-AF65-F5344CB8AC3E}">
        <p14:creationId xmlns:p14="http://schemas.microsoft.com/office/powerpoint/2010/main" val="7088648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46" y="44624"/>
            <a:ext cx="9112584" cy="5279906"/>
          </a:xfrm>
          <a:prstGeom prst="rect">
            <a:avLst/>
          </a:prstGeom>
        </p:spPr>
      </p:pic>
      <p:pic>
        <p:nvPicPr>
          <p:cNvPr id="15" name="Picture 5" descr="C:\Overmax\Produkty\Overmax_LogoNEWclai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67040" y="595928"/>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6" name="Obraz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00710">
            <a:off x="2557174" y="1785446"/>
            <a:ext cx="5773014" cy="1602473"/>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96498"/>
            <a:ext cx="8759575" cy="784830"/>
          </a:xfrm>
          <a:prstGeom prst="rect">
            <a:avLst/>
          </a:prstGeom>
          <a:noFill/>
        </p:spPr>
        <p:txBody>
          <a:bodyPr wrap="square" numCol="3" spcCol="360000" rtlCol="0">
            <a:spAutoFit/>
          </a:bodyPr>
          <a:lstStyle/>
          <a:p>
            <a:r>
              <a:rPr lang="en-US" sz="900" b="1" dirty="0">
                <a:latin typeface="Klavika Regular" pitchFamily="34" charset="0"/>
              </a:rPr>
              <a:t>X-Bee Drone 2.2 </a:t>
            </a:r>
            <a:r>
              <a:rPr lang="en-US" sz="900" dirty="0">
                <a:latin typeface="Klavika Regular" pitchFamily="34" charset="0"/>
              </a:rPr>
              <a:t>is one of the latest Overmax drones. The device has no propeller protectors and is incredibly fast and nimble. The drone flies in </a:t>
            </a:r>
            <a:r>
              <a:rPr lang="en-US" sz="900" b="1" dirty="0">
                <a:latin typeface="Klavika Regular" pitchFamily="34" charset="0"/>
              </a:rPr>
              <a:t>2 different speed </a:t>
            </a:r>
            <a:r>
              <a:rPr lang="en-US" sz="900" dirty="0">
                <a:latin typeface="Klavika Regular" pitchFamily="34" charset="0"/>
              </a:rPr>
              <a:t>modes, while the 6-axis gyroscope enables it to </a:t>
            </a:r>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perform </a:t>
            </a:r>
            <a:r>
              <a:rPr lang="en-US" sz="900" b="1" dirty="0">
                <a:latin typeface="Klavika Regular" pitchFamily="34" charset="0"/>
              </a:rPr>
              <a:t>360-degree stunts </a:t>
            </a:r>
            <a:r>
              <a:rPr lang="en-US" sz="900" dirty="0">
                <a:latin typeface="Klavika Regular" pitchFamily="34" charset="0"/>
              </a:rPr>
              <a:t>in an amazingly smooth manner. The </a:t>
            </a:r>
            <a:r>
              <a:rPr lang="en-US" sz="900" b="1" dirty="0">
                <a:latin typeface="Klavika Regular" pitchFamily="34" charset="0"/>
              </a:rPr>
              <a:t>LED</a:t>
            </a:r>
            <a:r>
              <a:rPr lang="en-US" sz="900" dirty="0">
                <a:latin typeface="Klavika Regular" pitchFamily="34" charset="0"/>
              </a:rPr>
              <a:t> lights make it easy to control the drone within the operating range of up to 80 meters.  The device comes out with </a:t>
            </a:r>
            <a:r>
              <a:rPr lang="en-US" sz="900" b="1" dirty="0">
                <a:latin typeface="Klavika Regular" pitchFamily="34" charset="0"/>
              </a:rPr>
              <a:t>3 batteries that allow you </a:t>
            </a:r>
            <a:endParaRPr lang="pl-PL" sz="900" b="1" dirty="0" smtClean="0">
              <a:latin typeface="Klavika Regular" pitchFamily="34" charset="0"/>
            </a:endParaRPr>
          </a:p>
          <a:p>
            <a:endParaRPr lang="pl-PL" sz="900" b="1" dirty="0">
              <a:latin typeface="Klavika Regular" pitchFamily="34" charset="0"/>
            </a:endParaRPr>
          </a:p>
          <a:p>
            <a:r>
              <a:rPr lang="en-US" sz="900" b="1" dirty="0" smtClean="0">
                <a:latin typeface="Klavika Regular" pitchFamily="34" charset="0"/>
              </a:rPr>
              <a:t>to </a:t>
            </a:r>
            <a:r>
              <a:rPr lang="en-US" sz="900" b="1" dirty="0">
                <a:latin typeface="Klavika Regular" pitchFamily="34" charset="0"/>
              </a:rPr>
              <a:t>play with it for as many as 30 minutes </a:t>
            </a:r>
            <a:r>
              <a:rPr lang="en-US" sz="900" dirty="0">
                <a:latin typeface="Klavika Regular" pitchFamily="34" charset="0"/>
              </a:rPr>
              <a:t>(10-minute flight with each battery)! What is more, in the product box you can also find </a:t>
            </a:r>
            <a:r>
              <a:rPr lang="en-US" sz="900" b="1" dirty="0">
                <a:latin typeface="Klavika Regular" pitchFamily="34" charset="0"/>
              </a:rPr>
              <a:t>2 battery chargers </a:t>
            </a:r>
            <a:r>
              <a:rPr lang="en-US" sz="900" dirty="0">
                <a:latin typeface="Klavika Regular" pitchFamily="34" charset="0"/>
              </a:rPr>
              <a:t>and </a:t>
            </a:r>
            <a:r>
              <a:rPr lang="en-US" sz="900" b="1" dirty="0">
                <a:latin typeface="Klavika Regular" pitchFamily="34" charset="0"/>
              </a:rPr>
              <a:t>8 spare propellers</a:t>
            </a:r>
            <a:r>
              <a:rPr lang="en-US" sz="900" dirty="0">
                <a:latin typeface="Klavika Regular" pitchFamily="34" charset="0"/>
              </a:rPr>
              <a:t>.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Regular" pitchFamily="34" charset="0"/>
              </a:rPr>
              <a:t> </a:t>
            </a:r>
            <a:r>
              <a:rPr lang="pl-PL" sz="4000" b="1" dirty="0" smtClean="0">
                <a:latin typeface="Klavika Regular" pitchFamily="34" charset="0"/>
              </a:rPr>
              <a:t>2.2</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d</a:t>
            </a:r>
            <a:r>
              <a:rPr lang="pl-PL" sz="1200" dirty="0" err="1" smtClean="0">
                <a:latin typeface="Klavika Regular" pitchFamily="34" charset="0"/>
              </a:rPr>
              <a:t>rone</a:t>
            </a:r>
            <a:r>
              <a:rPr lang="pl-PL" sz="1200" dirty="0" smtClean="0">
                <a:latin typeface="Klavika Regular" pitchFamily="34" charset="0"/>
              </a:rPr>
              <a:t> 35 cm</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Tree>
    <p:extLst>
      <p:ext uri="{BB962C8B-B14F-4D97-AF65-F5344CB8AC3E}">
        <p14:creationId xmlns:p14="http://schemas.microsoft.com/office/powerpoint/2010/main" val="3702605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576651288"/>
              </p:ext>
            </p:extLst>
          </p:nvPr>
        </p:nvGraphicFramePr>
        <p:xfrm>
          <a:off x="3059832" y="924594"/>
          <a:ext cx="2898248" cy="2369294"/>
        </p:xfrm>
        <a:graphic>
          <a:graphicData uri="http://schemas.openxmlformats.org/drawingml/2006/table">
            <a:tbl>
              <a:tblPr bandRow="1">
                <a:tableStyleId>{073A0DAA-6AF3-43AB-8588-CEC1D06C72B9}</a:tableStyleId>
              </a:tblPr>
              <a:tblGrid>
                <a:gridCol w="1809445"/>
                <a:gridCol w="1088803"/>
              </a:tblGrid>
              <a:tr h="212882">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Size</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35 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algn="l" fontAlgn="b"/>
                      <a:r>
                        <a:rPr lang="pl-PL" sz="1100" u="none" strike="noStrike" dirty="0" smtClean="0">
                          <a:effectLst/>
                          <a:latin typeface="Klavika Regular" pitchFamily="34" charset="0"/>
                        </a:rPr>
                        <a:t> Flight </a:t>
                      </a:r>
                      <a:r>
                        <a:rPr lang="pl-PL" sz="1100" u="none" strike="noStrike" dirty="0" err="1" smtClean="0">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30 min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algn="l" fontAlgn="b"/>
                      <a:r>
                        <a:rPr lang="pl-PL" sz="1100" b="0" i="0" u="none" strike="noStrike" dirty="0" smtClean="0">
                          <a:solidFill>
                            <a:srgbClr val="000000"/>
                          </a:solidFill>
                          <a:effectLst/>
                          <a:latin typeface="Klavika Regular" pitchFamily="34" charset="0"/>
                        </a:rPr>
                        <a:t> Remote </a:t>
                      </a:r>
                      <a:r>
                        <a:rPr lang="pl-PL" sz="1100" b="0" i="0" u="none" strike="noStrike" dirty="0" err="1" smtClean="0">
                          <a:solidFill>
                            <a:srgbClr val="000000"/>
                          </a:solidFill>
                          <a:effectLst/>
                          <a:latin typeface="Klavika Regular" pitchFamily="34" charset="0"/>
                        </a:rPr>
                        <a:t>control</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Operating </a:t>
                      </a:r>
                      <a:r>
                        <a:rPr lang="pl-PL" sz="1100" b="0" i="0" u="none" strike="noStrike" dirty="0" err="1" smtClean="0">
                          <a:solidFill>
                            <a:srgbClr val="000000"/>
                          </a:solidFill>
                          <a:effectLst/>
                          <a:latin typeface="Klavika Regular" pitchFamily="34" charset="0"/>
                        </a:rPr>
                        <a:t>range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up</a:t>
                      </a:r>
                      <a:r>
                        <a:rPr lang="pl-PL" sz="1100" b="1" i="0" u="none" strike="noStrike" baseline="0" dirty="0" smtClean="0">
                          <a:solidFill>
                            <a:srgbClr val="000000"/>
                          </a:solidFill>
                          <a:effectLst/>
                          <a:latin typeface="Klavika Regular" pitchFamily="34" charset="0"/>
                        </a:rPr>
                        <a:t> to</a:t>
                      </a:r>
                      <a:r>
                        <a:rPr lang="pl-PL" sz="1100" b="1" i="0" u="none" strike="noStrike" dirty="0" smtClean="0">
                          <a:solidFill>
                            <a:srgbClr val="000000"/>
                          </a:solidFill>
                          <a:effectLst/>
                          <a:latin typeface="Klavika Regular" pitchFamily="34" charset="0"/>
                        </a:rPr>
                        <a:t> 80 m</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Gyroscope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6-axis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CPU </a:t>
                      </a:r>
                      <a:r>
                        <a:rPr lang="pl-PL" sz="1100" b="0" i="0" u="none" strike="noStrike" dirty="0" err="1" smtClean="0">
                          <a:solidFill>
                            <a:srgbClr val="000000"/>
                          </a:solidFill>
                          <a:effectLst/>
                          <a:latin typeface="Klavika Regular" pitchFamily="34" charset="0"/>
                        </a:rPr>
                        <a:t>speed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 </a:t>
                      </a:r>
                      <a:r>
                        <a:rPr lang="pl-PL" sz="1100" b="1" i="0" u="none" strike="noStrike" dirty="0" err="1" smtClean="0">
                          <a:solidFill>
                            <a:srgbClr val="000000"/>
                          </a:solidFill>
                          <a:effectLst/>
                          <a:latin typeface="Klavika Regular" pitchFamily="34" charset="0"/>
                        </a:rPr>
                        <a:t>modes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360-degree </a:t>
                      </a:r>
                      <a:r>
                        <a:rPr lang="pl-PL" sz="1100" b="0" i="0" u="none" strike="noStrike" dirty="0" err="1" smtClean="0">
                          <a:solidFill>
                            <a:srgbClr val="000000"/>
                          </a:solidFill>
                          <a:effectLst/>
                          <a:latin typeface="Klavika Regular" pitchFamily="34" charset="0"/>
                        </a:rPr>
                        <a:t>stunts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4047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2882">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2369328"/>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 </a:t>
                      </a:r>
                      <a:r>
                        <a:rPr lang="pl-PL" sz="1100" u="none" strike="noStrike" baseline="0" dirty="0" err="1" smtClean="0">
                          <a:effectLst/>
                          <a:latin typeface="Klavika Regular" pitchFamily="34" charset="0"/>
                        </a:rPr>
                        <a:t>drone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baseline="0" dirty="0" smtClean="0">
                          <a:effectLst/>
                          <a:latin typeface="Klavika Regular" pitchFamily="34" charset="0"/>
                        </a:rPr>
                        <a:t>a </a:t>
                      </a:r>
                      <a:r>
                        <a:rPr lang="pl-PL" sz="1100" u="none" strike="noStrike" baseline="0" dirty="0" err="1" smtClean="0">
                          <a:effectLst/>
                          <a:latin typeface="Klavika Regular" pitchFamily="34" charset="0"/>
                        </a:rPr>
                        <a:t>remote</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control</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12 </a:t>
                      </a:r>
                      <a:r>
                        <a:rPr lang="pl-PL" sz="1100" u="none" strike="noStrike" baseline="0" dirty="0" err="1" smtClean="0">
                          <a:effectLst/>
                          <a:latin typeface="Klavika Regular" pitchFamily="34" charset="0"/>
                        </a:rPr>
                        <a:t>propellers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3 </a:t>
                      </a:r>
                      <a:r>
                        <a:rPr lang="pl-PL" sz="1100" u="none" strike="noStrike" baseline="0" dirty="0" err="1" smtClean="0">
                          <a:effectLst/>
                          <a:latin typeface="Klavika Regular" pitchFamily="34" charset="0"/>
                        </a:rPr>
                        <a:t>batteries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2 </a:t>
                      </a:r>
                      <a:r>
                        <a:rPr lang="pl-PL" sz="1100" u="none" strike="noStrike" baseline="0" dirty="0" err="1" smtClean="0">
                          <a:effectLst/>
                          <a:latin typeface="Klavika Regular" pitchFamily="34" charset="0"/>
                        </a:rPr>
                        <a:t>battery</a:t>
                      </a:r>
                      <a:r>
                        <a:rPr lang="pl-PL" sz="1100" u="none" strike="noStrike" baseline="0" dirty="0" smtClean="0">
                          <a:effectLst/>
                          <a:latin typeface="Klavika Regular" pitchFamily="34" charset="0"/>
                        </a:rPr>
                        <a:t> </a:t>
                      </a:r>
                      <a:r>
                        <a:rPr lang="pl-PL" sz="1100" u="none" strike="noStrike" baseline="0" smtClean="0">
                          <a:effectLst/>
                          <a:latin typeface="Klavika Regular" pitchFamily="34" charset="0"/>
                        </a:rPr>
                        <a:t>chargers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56846"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1" y="5766752"/>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Light" pitchFamily="34" charset="0"/>
              </a:rPr>
              <a:t> </a:t>
            </a:r>
            <a:r>
              <a:rPr lang="pl-PL" sz="4000" b="1" dirty="0" smtClean="0">
                <a:latin typeface="Klavika Regular" pitchFamily="34" charset="0"/>
              </a:rPr>
              <a:t>2.2</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smtClean="0">
                <a:latin typeface="Klavika Regular" pitchFamily="34" charset="0"/>
              </a:rPr>
              <a:t>dron 35 cm</a:t>
            </a:r>
            <a:endParaRPr lang="pl-PL" sz="1200" dirty="0">
              <a:latin typeface="Klavika Regular" pitchFamily="34" charset="0"/>
            </a:endParaRPr>
          </a:p>
        </p:txBody>
      </p:sp>
      <p:sp>
        <p:nvSpPr>
          <p:cNvPr id="27" name="Prostokąt 26"/>
          <p:cNvSpPr/>
          <p:nvPr/>
        </p:nvSpPr>
        <p:spPr>
          <a:xfrm>
            <a:off x="7565639" y="585871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675" y="4221088"/>
            <a:ext cx="5940810" cy="52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Obraz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84" y="1939100"/>
            <a:ext cx="2773324" cy="769820"/>
          </a:xfrm>
          <a:prstGeom prst="rect">
            <a:avLst/>
          </a:prstGeom>
        </p:spPr>
      </p:pic>
      <p:pic>
        <p:nvPicPr>
          <p:cNvPr id="25"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56176" y="1839993"/>
            <a:ext cx="2831682" cy="145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Obraz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29879" y="2018709"/>
            <a:ext cx="811418" cy="572765"/>
          </a:xfrm>
          <a:prstGeom prst="rect">
            <a:avLst/>
          </a:prstGeom>
        </p:spPr>
      </p:pic>
      <p:pic>
        <p:nvPicPr>
          <p:cNvPr id="28" name="Obraz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48322" y="1939100"/>
            <a:ext cx="1015542" cy="769820"/>
          </a:xfrm>
          <a:prstGeom prst="rect">
            <a:avLst/>
          </a:prstGeom>
        </p:spPr>
      </p:pic>
      <p:pic>
        <p:nvPicPr>
          <p:cNvPr id="29" name="Obraz 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48322" y="2933129"/>
            <a:ext cx="1015542" cy="200062"/>
          </a:xfrm>
          <a:prstGeom prst="rect">
            <a:avLst/>
          </a:prstGeom>
        </p:spPr>
      </p:pic>
      <p:pic>
        <p:nvPicPr>
          <p:cNvPr id="30" name="Obraz 2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27817" y="2933129"/>
            <a:ext cx="1015542" cy="200062"/>
          </a:xfrm>
          <a:prstGeom prst="rect">
            <a:avLst/>
          </a:prstGeom>
        </p:spPr>
      </p:pic>
      <p:pic>
        <p:nvPicPr>
          <p:cNvPr id="31" name="Obraz 3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0964" y="3266536"/>
            <a:ext cx="1387611" cy="1797931"/>
          </a:xfrm>
          <a:prstGeom prst="rect">
            <a:avLst/>
          </a:prstGeom>
        </p:spPr>
      </p:pic>
    </p:spTree>
    <p:extLst>
      <p:ext uri="{BB962C8B-B14F-4D97-AF65-F5344CB8AC3E}">
        <p14:creationId xmlns:p14="http://schemas.microsoft.com/office/powerpoint/2010/main" val="24212680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6" y="0"/>
            <a:ext cx="9144000" cy="5318418"/>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517232"/>
            <a:ext cx="8759575" cy="1061829"/>
          </a:xfrm>
          <a:prstGeom prst="rect">
            <a:avLst/>
          </a:prstGeom>
          <a:noFill/>
        </p:spPr>
        <p:txBody>
          <a:bodyPr wrap="square" numCol="3" spcCol="360000" rtlCol="0">
            <a:spAutoFit/>
          </a:bodyPr>
          <a:lstStyle/>
          <a:p>
            <a:r>
              <a:rPr lang="en-US" sz="900" dirty="0" err="1">
                <a:latin typeface="Klavika Regular" panose="020B0506040000020004" pitchFamily="34" charset="0"/>
              </a:rPr>
              <a:t>Overmax</a:t>
            </a:r>
            <a:r>
              <a:rPr lang="en-US" sz="900" dirty="0">
                <a:latin typeface="Klavika Regular" panose="020B0506040000020004" pitchFamily="34" charset="0"/>
              </a:rPr>
              <a:t> </a:t>
            </a:r>
            <a:r>
              <a:rPr lang="en-US" sz="900" b="1" dirty="0">
                <a:latin typeface="Klavika Regular" panose="020B0506040000020004" pitchFamily="34" charset="0"/>
              </a:rPr>
              <a:t>X-Bee Drone 3.1 </a:t>
            </a:r>
            <a:r>
              <a:rPr lang="en-US" sz="900" dirty="0">
                <a:latin typeface="Klavika Regular" panose="020B0506040000020004" pitchFamily="34" charset="0"/>
              </a:rPr>
              <a:t>is a device equipped in </a:t>
            </a:r>
            <a:r>
              <a:rPr lang="en-US" sz="900" b="1" dirty="0">
                <a:latin typeface="Klavika Regular" panose="020B0506040000020004" pitchFamily="34" charset="0"/>
              </a:rPr>
              <a:t>2 </a:t>
            </a:r>
            <a:r>
              <a:rPr lang="en-US" sz="900" b="1" dirty="0" err="1">
                <a:latin typeface="Klavika Regular" panose="020B0506040000020004" pitchFamily="34" charset="0"/>
              </a:rPr>
              <a:t>Mpix</a:t>
            </a:r>
            <a:r>
              <a:rPr lang="en-US" sz="900" b="1" dirty="0">
                <a:latin typeface="Klavika Regular" panose="020B0506040000020004" pitchFamily="34" charset="0"/>
              </a:rPr>
              <a:t> resolution camera</a:t>
            </a:r>
            <a:r>
              <a:rPr lang="en-US" sz="900" dirty="0">
                <a:latin typeface="Klavika Regular" panose="020B0506040000020004" pitchFamily="34" charset="0"/>
              </a:rPr>
              <a:t>, allowing to record movies from bird’s-eye. Thanks to the </a:t>
            </a:r>
            <a:r>
              <a:rPr lang="en-US" sz="900" b="1" dirty="0">
                <a:latin typeface="Klavika Regular" panose="020B0506040000020004" pitchFamily="34" charset="0"/>
              </a:rPr>
              <a:t>three 700 </a:t>
            </a:r>
            <a:r>
              <a:rPr lang="en-US" sz="900" b="1" dirty="0" err="1">
                <a:latin typeface="Klavika Regular" panose="020B0506040000020004" pitchFamily="34" charset="0"/>
              </a:rPr>
              <a:t>mAh</a:t>
            </a:r>
            <a:r>
              <a:rPr lang="en-US" sz="900" b="1" dirty="0">
                <a:latin typeface="Klavika Regular" panose="020B0506040000020004" pitchFamily="34" charset="0"/>
              </a:rPr>
              <a:t> batteries </a:t>
            </a:r>
            <a:r>
              <a:rPr lang="en-US" sz="900" dirty="0">
                <a:latin typeface="Klavika Regular" panose="020B0506040000020004" pitchFamily="34" charset="0"/>
              </a:rPr>
              <a:t>attached to the set, user may enjoy flight for even 30 </a:t>
            </a:r>
            <a:endParaRPr lang="pl-PL" sz="900" dirty="0">
              <a:latin typeface="Klavika Regular" panose="020B0506040000020004" pitchFamily="34" charset="0"/>
            </a:endParaRPr>
          </a:p>
          <a:p>
            <a:r>
              <a:rPr lang="en-US" sz="900" dirty="0" smtClean="0">
                <a:latin typeface="Klavika Regular" panose="020B0506040000020004" pitchFamily="34" charset="0"/>
              </a:rPr>
              <a:t>min</a:t>
            </a:r>
            <a:r>
              <a:rPr lang="en-US" sz="900" dirty="0">
                <a:latin typeface="Klavika Regular" panose="020B0506040000020004" pitchFamily="34" charset="0"/>
              </a:rPr>
              <a:t>! Moreover thanks to </a:t>
            </a:r>
            <a:r>
              <a:rPr lang="en-US" sz="900" b="1" dirty="0">
                <a:latin typeface="Klavika Regular" panose="020B0506040000020004" pitchFamily="34" charset="0"/>
              </a:rPr>
              <a:t>6 axis gyroscope</a:t>
            </a:r>
            <a:r>
              <a:rPr lang="en-US" sz="900" dirty="0">
                <a:latin typeface="Klavika Regular" panose="020B0506040000020004" pitchFamily="34" charset="0"/>
              </a:rPr>
              <a:t>, the drone may do many </a:t>
            </a:r>
            <a:r>
              <a:rPr lang="en-US" sz="900" b="1" dirty="0">
                <a:latin typeface="Klavika Regular" panose="020B0506040000020004" pitchFamily="34" charset="0"/>
              </a:rPr>
              <a:t>aerial acrobatics </a:t>
            </a:r>
            <a:r>
              <a:rPr lang="en-US" sz="900" dirty="0">
                <a:latin typeface="Klavika Regular" panose="020B0506040000020004" pitchFamily="34" charset="0"/>
              </a:rPr>
              <a:t>– 360° turns,  </a:t>
            </a:r>
            <a:endParaRPr lang="pl-PL" sz="900" dirty="0" smtClean="0">
              <a:latin typeface="Klavika Regular" panose="020B0506040000020004" pitchFamily="34" charset="0"/>
            </a:endParaRPr>
          </a:p>
          <a:p>
            <a:endParaRPr lang="pl-PL" sz="900" dirty="0">
              <a:latin typeface="Klavika Regular" panose="020B0506040000020004" pitchFamily="34" charset="0"/>
            </a:endParaRPr>
          </a:p>
          <a:p>
            <a:r>
              <a:rPr lang="en-US" sz="900" dirty="0" smtClean="0">
                <a:latin typeface="Klavika Regular" panose="020B0506040000020004" pitchFamily="34" charset="0"/>
              </a:rPr>
              <a:t>nose-dives</a:t>
            </a:r>
            <a:r>
              <a:rPr lang="en-US" sz="900" dirty="0">
                <a:latin typeface="Klavika Regular" panose="020B0506040000020004" pitchFamily="34" charset="0"/>
              </a:rPr>
              <a:t>,  striking barrel rolls or flying on the left or right side. </a:t>
            </a:r>
            <a:r>
              <a:rPr lang="en-US" sz="900" b="1" dirty="0" smtClean="0">
                <a:latin typeface="Klavika Regular" panose="020B0506040000020004" pitchFamily="34" charset="0"/>
              </a:rPr>
              <a:t>Solid </a:t>
            </a:r>
            <a:r>
              <a:rPr lang="en-US" sz="900" b="1" dirty="0">
                <a:latin typeface="Klavika Regular" panose="020B0506040000020004" pitchFamily="34" charset="0"/>
              </a:rPr>
              <a:t>structure </a:t>
            </a:r>
            <a:r>
              <a:rPr lang="en-US" sz="900" dirty="0">
                <a:latin typeface="Klavika Regular" panose="020B0506040000020004" pitchFamily="34" charset="0"/>
              </a:rPr>
              <a:t>based on </a:t>
            </a:r>
            <a:r>
              <a:rPr lang="en-US" sz="900" b="1" dirty="0">
                <a:latin typeface="Klavika Regular" panose="020B0506040000020004" pitchFamily="34" charset="0"/>
              </a:rPr>
              <a:t>four propellers </a:t>
            </a:r>
            <a:r>
              <a:rPr lang="en-US" sz="900" dirty="0">
                <a:latin typeface="Klavika Regular" panose="020B0506040000020004" pitchFamily="34" charset="0"/>
              </a:rPr>
              <a:t>will make X-Bee Drone 3.1 always fly </a:t>
            </a:r>
            <a:r>
              <a:rPr lang="en-US" sz="900" b="1" dirty="0">
                <a:latin typeface="Klavika Regular" panose="020B0506040000020004" pitchFamily="34" charset="0"/>
              </a:rPr>
              <a:t>precise under the given course. </a:t>
            </a:r>
            <a:r>
              <a:rPr lang="en-US" sz="900" dirty="0">
                <a:latin typeface="Klavika Regular" panose="020B0506040000020004" pitchFamily="34" charset="0"/>
              </a:rPr>
              <a:t>X-Bee Drone 3.1 has an attached remote controller, that enables navigating the drone from over 300m</a:t>
            </a:r>
            <a:r>
              <a:rPr lang="en-US" sz="900" dirty="0" smtClean="0">
                <a:latin typeface="Klavika Regular" panose="020B0506040000020004" pitchFamily="34" charset="0"/>
              </a:rPr>
              <a:t>!</a:t>
            </a:r>
            <a:endParaRPr lang="pl-PL" sz="900" dirty="0" smtClean="0">
              <a:latin typeface="Klavika Regular" panose="020B0506040000020004" pitchFamily="34" charset="0"/>
            </a:endParaRPr>
          </a:p>
          <a:p>
            <a:endParaRPr lang="pl-PL" sz="900" dirty="0">
              <a:latin typeface="Klavika Regular" panose="020B0506040000020004" pitchFamily="34" charset="0"/>
            </a:endParaRPr>
          </a:p>
          <a:p>
            <a:r>
              <a:rPr lang="en-US" sz="900" dirty="0" smtClean="0">
                <a:latin typeface="Klavika Regular" panose="020B0506040000020004" pitchFamily="34" charset="0"/>
              </a:rPr>
              <a:t>New </a:t>
            </a:r>
            <a:r>
              <a:rPr lang="en-US" sz="900" dirty="0" err="1">
                <a:latin typeface="Klavika Regular" panose="020B0506040000020004" pitchFamily="34" charset="0"/>
              </a:rPr>
              <a:t>Overmax</a:t>
            </a:r>
            <a:r>
              <a:rPr lang="en-US" sz="900" dirty="0">
                <a:latin typeface="Klavika Regular" panose="020B0506040000020004" pitchFamily="34" charset="0"/>
              </a:rPr>
              <a:t> drone is available in 3 color versions – white, black and camo. Every user can choose color according to his style. Set includes also additional propellers kit, thanks to which the flight will never be interrupted by  unforeseen contingency.</a:t>
            </a:r>
            <a:endParaRPr lang="pl-PL" sz="900" dirty="0">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err="1" smtClean="0">
                <a:latin typeface="Klavika Regular" pitchFamily="34" charset="0"/>
              </a:rPr>
              <a:t>bee</a:t>
            </a:r>
            <a:r>
              <a:rPr lang="pl-PL" sz="4000" dirty="0" err="1" smtClean="0">
                <a:latin typeface="Klavika Light" pitchFamily="34" charset="0"/>
              </a:rPr>
              <a:t>drone</a:t>
            </a:r>
            <a:r>
              <a:rPr lang="pl-PL" sz="4000" dirty="0" smtClean="0">
                <a:latin typeface="Klavika Regular" pitchFamily="34" charset="0"/>
              </a:rPr>
              <a:t> </a:t>
            </a:r>
            <a:r>
              <a:rPr lang="pl-PL" sz="4000" b="1" dirty="0" smtClean="0">
                <a:latin typeface="Klavika Regular" pitchFamily="34" charset="0"/>
              </a:rPr>
              <a:t>3.1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smtClean="0">
                <a:latin typeface="Klavika Regular" pitchFamily="34" charset="0"/>
              </a:rPr>
              <a:t>drone</a:t>
            </a:r>
            <a:r>
              <a:rPr lang="pl-PL" sz="1200" dirty="0" smtClean="0">
                <a:latin typeface="Klavika Regular" pitchFamily="34" charset="0"/>
              </a:rPr>
              <a:t> 34 cm with </a:t>
            </a:r>
            <a:r>
              <a:rPr lang="pl-PL" sz="1200" dirty="0" err="1" smtClean="0">
                <a:latin typeface="Klavika Regular" pitchFamily="34" charset="0"/>
              </a:rPr>
              <a:t>camera</a:t>
            </a:r>
            <a:r>
              <a:rPr lang="pl-PL" sz="1200" dirty="0" smtClean="0">
                <a:latin typeface="Klavika Regular" pitchFamily="34" charset="0"/>
              </a:rPr>
              <a:t> HD</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404664"/>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997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Obraz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490" y="1292009"/>
            <a:ext cx="2197250" cy="1353300"/>
          </a:xfrm>
          <a:prstGeom prst="rect">
            <a:avLst/>
          </a:prstGeom>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46989575"/>
              </p:ext>
            </p:extLst>
          </p:nvPr>
        </p:nvGraphicFramePr>
        <p:xfrm>
          <a:off x="3059832" y="924600"/>
          <a:ext cx="2808312" cy="4016870"/>
        </p:xfrm>
        <a:graphic>
          <a:graphicData uri="http://schemas.openxmlformats.org/drawingml/2006/table">
            <a:tbl>
              <a:tblPr bandRow="1">
                <a:tableStyleId>{073A0DAA-6AF3-43AB-8588-CEC1D06C72B9}</a:tableStyleId>
              </a:tblPr>
              <a:tblGrid>
                <a:gridCol w="1753296"/>
                <a:gridCol w="1055016"/>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 MP</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Flight </a:t>
                      </a:r>
                      <a:r>
                        <a:rPr lang="pl-PL" sz="1100" u="none" strike="noStrike" dirty="0" err="1" smtClean="0">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30 min</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700mAh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6 </a:t>
                      </a:r>
                      <a:r>
                        <a:rPr lang="pl-PL" sz="1100" u="none" strike="noStrike" dirty="0" err="1" smtClean="0">
                          <a:effectLst/>
                          <a:latin typeface="Klavika Regular" pitchFamily="34" charset="0"/>
                        </a:rPr>
                        <a:t>axis</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gyroscope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Number</a:t>
                      </a:r>
                      <a:r>
                        <a:rPr lang="pl-PL" sz="1100" u="none" strike="noStrike" dirty="0" smtClean="0">
                          <a:effectLst/>
                          <a:latin typeface="Klavika Regular" pitchFamily="34" charset="0"/>
                        </a:rPr>
                        <a:t> of </a:t>
                      </a:r>
                      <a:r>
                        <a:rPr lang="pl-PL" sz="1100" u="none" strike="noStrike" dirty="0" err="1" smtClean="0">
                          <a:effectLst/>
                          <a:latin typeface="Klavika Regular" pitchFamily="34" charset="0"/>
                        </a:rPr>
                        <a:t>propellers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4</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Stunts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360 </a:t>
                      </a:r>
                      <a:r>
                        <a:rPr lang="pl-PL" sz="1100" b="1" i="0" u="none" strike="noStrike" dirty="0" err="1" smtClean="0">
                          <a:solidFill>
                            <a:srgbClr val="000000"/>
                          </a:solidFill>
                          <a:effectLst/>
                          <a:latin typeface="Klavika Regular" pitchFamily="34" charset="0"/>
                        </a:rPr>
                        <a:t>degrees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Remote </a:t>
                      </a:r>
                      <a:r>
                        <a:rPr lang="pl-PL" sz="1100" b="0" i="0" u="none" strike="noStrike" dirty="0" err="1" smtClean="0">
                          <a:solidFill>
                            <a:srgbClr val="000000"/>
                          </a:solidFill>
                          <a:effectLst/>
                          <a:latin typeface="Klavika Regular" pitchFamily="34" charset="0"/>
                        </a:rPr>
                        <a:t>control</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Opreating</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100m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r>
                        <a:rPr lang="pl-PL" sz="1100" b="1" i="0" u="none" strike="noStrike" dirty="0" err="1" smtClean="0">
                          <a:solidFill>
                            <a:srgbClr val="000000"/>
                          </a:solidFill>
                          <a:effectLst/>
                          <a:latin typeface="Klavika Regular" pitchFamily="34" charset="0"/>
                        </a:rPr>
                        <a:t>black</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black-white</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white</a:t>
                      </a:r>
                      <a:r>
                        <a:rPr lang="pl-PL" sz="1100" b="1" i="0" u="none" strike="noStrike" dirty="0" smtClean="0">
                          <a:solidFill>
                            <a:srgbClr val="000000"/>
                          </a:solidFill>
                          <a:effectLst/>
                          <a:latin typeface="Klavika Regular" pitchFamily="34" charset="0"/>
                        </a:rPr>
                        <a:t>-red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05231">
                <a:tc gridSpan="2">
                  <a:txBody>
                    <a:bodyPr/>
                    <a:lstStyle/>
                    <a:p>
                      <a:pPr algn="l" fontAlgn="b"/>
                      <a:r>
                        <a:rPr lang="pl-PL" sz="1100" b="0" i="0" u="none" strike="noStrike" baseline="0" dirty="0" smtClean="0">
                          <a:solidFill>
                            <a:schemeClr val="dk1"/>
                          </a:solidFill>
                          <a:effectLst/>
                          <a:latin typeface="Klavika Regular" pitchFamily="34" charset="0"/>
                        </a:rPr>
                        <a:t> propeller </a:t>
                      </a:r>
                      <a:r>
                        <a:rPr lang="pl-PL" sz="1100" b="0" i="0" u="none" strike="noStrike" baseline="0" dirty="0" err="1" smtClean="0">
                          <a:solidFill>
                            <a:schemeClr val="dk1"/>
                          </a:solidFill>
                          <a:effectLst/>
                          <a:latin typeface="Klavika Regular" pitchFamily="34" charset="0"/>
                        </a:rPr>
                        <a:t>protectors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Size</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34 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718197994"/>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Drone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baseline="0" dirty="0" err="1" smtClean="0">
                          <a:effectLst/>
                          <a:latin typeface="Klavika Regular" pitchFamily="34" charset="0"/>
                        </a:rPr>
                        <a:t>remote</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controller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3 </a:t>
                      </a:r>
                      <a:r>
                        <a:rPr lang="pl-PL" sz="1100" u="none" strike="noStrike" dirty="0" err="1" smtClean="0">
                          <a:effectLst/>
                          <a:latin typeface="Klavika Regular" pitchFamily="34" charset="0"/>
                        </a:rPr>
                        <a:t>batteries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8 </a:t>
                      </a:r>
                      <a:r>
                        <a:rPr lang="pl-PL" sz="1100" u="none" strike="noStrike" dirty="0" err="1" smtClean="0">
                          <a:effectLst/>
                          <a:latin typeface="Klavika Regular" pitchFamily="34" charset="0"/>
                        </a:rPr>
                        <a:t>propellers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battery</a:t>
                      </a:r>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2GB </a:t>
                      </a:r>
                      <a:r>
                        <a:rPr lang="pl-PL" sz="1100" u="none" strike="noStrike" dirty="0" err="1" smtClean="0">
                          <a:effectLst/>
                          <a:latin typeface="Klavika Regular" pitchFamily="34" charset="0"/>
                        </a:rPr>
                        <a:t>memory</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card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card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reader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screwdriver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0787" y="2564904"/>
            <a:ext cx="2804965" cy="218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Light" pitchFamily="34" charset="0"/>
              </a:rPr>
              <a:t> </a:t>
            </a:r>
            <a:r>
              <a:rPr lang="pl-PL" sz="4000" b="1" dirty="0" smtClean="0">
                <a:latin typeface="Klavika Regular" pitchFamily="34" charset="0"/>
              </a:rPr>
              <a:t>3.1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smtClean="0">
                <a:latin typeface="Klavika Regular" pitchFamily="34" charset="0"/>
              </a:rPr>
              <a:t>drone</a:t>
            </a:r>
            <a:r>
              <a:rPr lang="pl-PL" sz="1200" dirty="0" smtClean="0">
                <a:latin typeface="Klavika Regular" pitchFamily="34" charset="0"/>
              </a:rPr>
              <a:t> </a:t>
            </a:r>
            <a:r>
              <a:rPr lang="pl-PL" sz="1200" dirty="0">
                <a:latin typeface="Klavika Regular" pitchFamily="34" charset="0"/>
              </a:rPr>
              <a:t>34 cm with </a:t>
            </a:r>
            <a:r>
              <a:rPr lang="pl-PL" sz="1200" dirty="0" err="1">
                <a:latin typeface="Klavika Regular" pitchFamily="34" charset="0"/>
              </a:rPr>
              <a:t>camera</a:t>
            </a:r>
            <a:r>
              <a:rPr lang="pl-PL" sz="1200" dirty="0">
                <a:latin typeface="Klavika Regular" pitchFamily="34" charset="0"/>
              </a:rPr>
              <a:t> HD</a:t>
            </a: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8" name="Obraz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4490" y="4160631"/>
            <a:ext cx="2197250" cy="1353300"/>
          </a:xfrm>
          <a:prstGeom prst="rect">
            <a:avLst/>
          </a:prstGeom>
        </p:spPr>
      </p:pic>
      <p:pic>
        <p:nvPicPr>
          <p:cNvPr id="11" name="Obraz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4490" y="2729625"/>
            <a:ext cx="2197250" cy="1353300"/>
          </a:xfrm>
          <a:prstGeom prst="rect">
            <a:avLst/>
          </a:prstGeom>
        </p:spPr>
      </p:pic>
      <p:pic>
        <p:nvPicPr>
          <p:cNvPr id="14" name="Obraz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57234" y="2808170"/>
            <a:ext cx="1296143" cy="1703324"/>
          </a:xfrm>
          <a:prstGeom prst="rect">
            <a:avLst/>
          </a:prstGeom>
        </p:spPr>
      </p:pic>
      <p:grpSp>
        <p:nvGrpSpPr>
          <p:cNvPr id="23" name="Grupa 22"/>
          <p:cNvGrpSpPr/>
          <p:nvPr/>
        </p:nvGrpSpPr>
        <p:grpSpPr>
          <a:xfrm>
            <a:off x="3251437" y="4952547"/>
            <a:ext cx="5497027" cy="567378"/>
            <a:chOff x="3059832" y="4952547"/>
            <a:chExt cx="5497027" cy="567378"/>
          </a:xfrm>
        </p:grpSpPr>
        <p:grpSp>
          <p:nvGrpSpPr>
            <p:cNvPr id="21" name="Grupa 20"/>
            <p:cNvGrpSpPr/>
            <p:nvPr/>
          </p:nvGrpSpPr>
          <p:grpSpPr>
            <a:xfrm>
              <a:off x="3059832" y="4952547"/>
              <a:ext cx="4593488" cy="550013"/>
              <a:chOff x="3020726" y="4968161"/>
              <a:chExt cx="4593488" cy="550013"/>
            </a:xfrm>
          </p:grpSpPr>
          <p:pic>
            <p:nvPicPr>
              <p:cNvPr id="16" name="Obraz 1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20726" y="5013176"/>
                <a:ext cx="4392488" cy="430768"/>
              </a:xfrm>
              <a:prstGeom prst="rect">
                <a:avLst/>
              </a:prstGeom>
            </p:spPr>
          </p:pic>
          <p:sp>
            <p:nvSpPr>
              <p:cNvPr id="28" name="Prostokąt 27"/>
              <p:cNvSpPr/>
              <p:nvPr/>
            </p:nvSpPr>
            <p:spPr>
              <a:xfrm>
                <a:off x="6932744" y="4968161"/>
                <a:ext cx="681470" cy="26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p:cNvSpPr/>
              <p:nvPr/>
            </p:nvSpPr>
            <p:spPr>
              <a:xfrm>
                <a:off x="5258682" y="5257118"/>
                <a:ext cx="681470" cy="26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5258682" y="5163909"/>
                <a:ext cx="609462" cy="307777"/>
              </a:xfrm>
              <a:prstGeom prst="rect">
                <a:avLst/>
              </a:prstGeom>
              <a:noFill/>
            </p:spPr>
            <p:txBody>
              <a:bodyPr wrap="none" rtlCol="0">
                <a:spAutoFit/>
              </a:bodyPr>
              <a:lstStyle/>
              <a:p>
                <a:r>
                  <a:rPr lang="pl-PL" sz="1400" b="1" dirty="0" err="1" smtClean="0">
                    <a:latin typeface="Klavika Regular" panose="020B0506040000020004" pitchFamily="34" charset="0"/>
                  </a:rPr>
                  <a:t>range</a:t>
                </a:r>
                <a:endParaRPr lang="pl-PL" sz="1400" b="1" dirty="0">
                  <a:latin typeface="Klavika Regular" panose="020B0506040000020004" pitchFamily="34" charset="0"/>
                </a:endParaRPr>
              </a:p>
            </p:txBody>
          </p:sp>
          <p:pic>
            <p:nvPicPr>
              <p:cNvPr id="26" name="Obraz 2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464514" y="4998027"/>
                <a:ext cx="720080" cy="216024"/>
              </a:xfrm>
              <a:prstGeom prst="rect">
                <a:avLst/>
              </a:prstGeom>
            </p:spPr>
          </p:pic>
        </p:grpSp>
        <p:grpSp>
          <p:nvGrpSpPr>
            <p:cNvPr id="31" name="Grupa 30"/>
            <p:cNvGrpSpPr/>
            <p:nvPr/>
          </p:nvGrpSpPr>
          <p:grpSpPr>
            <a:xfrm>
              <a:off x="7277394" y="4987689"/>
              <a:ext cx="1279465" cy="532236"/>
              <a:chOff x="7757031" y="5013176"/>
              <a:chExt cx="1279465" cy="532236"/>
            </a:xfrm>
          </p:grpSpPr>
          <p:pic>
            <p:nvPicPr>
              <p:cNvPr id="32" name="Obraz 31"/>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757031" y="5013176"/>
                <a:ext cx="1198720" cy="430768"/>
              </a:xfrm>
              <a:prstGeom prst="rect">
                <a:avLst/>
              </a:prstGeom>
            </p:spPr>
          </p:pic>
          <p:sp>
            <p:nvSpPr>
              <p:cNvPr id="37" name="Prostokąt 36"/>
              <p:cNvSpPr/>
              <p:nvPr/>
            </p:nvSpPr>
            <p:spPr>
              <a:xfrm>
                <a:off x="8289800" y="5284356"/>
                <a:ext cx="746696" cy="26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ole tekstowe 37"/>
              <p:cNvSpPr txBox="1"/>
              <p:nvPr/>
            </p:nvSpPr>
            <p:spPr>
              <a:xfrm>
                <a:off x="8242751" y="5186901"/>
                <a:ext cx="665952" cy="307777"/>
              </a:xfrm>
              <a:prstGeom prst="rect">
                <a:avLst/>
              </a:prstGeom>
              <a:noFill/>
            </p:spPr>
            <p:txBody>
              <a:bodyPr wrap="none" rtlCol="0">
                <a:spAutoFit/>
              </a:bodyPr>
              <a:lstStyle/>
              <a:p>
                <a:r>
                  <a:rPr lang="pl-PL" sz="1400" b="1" dirty="0" err="1" smtClean="0">
                    <a:latin typeface="Klavika Regular" panose="020B0506040000020004" pitchFamily="34" charset="0"/>
                  </a:rPr>
                  <a:t>stunts</a:t>
                </a:r>
                <a:endParaRPr lang="pl-PL" sz="1400" b="1" dirty="0">
                  <a:latin typeface="Klavika Regular" panose="020B0506040000020004" pitchFamily="34" charset="0"/>
                </a:endParaRPr>
              </a:p>
            </p:txBody>
          </p:sp>
        </p:grpSp>
      </p:grpSp>
    </p:spTree>
    <p:extLst>
      <p:ext uri="{BB962C8B-B14F-4D97-AF65-F5344CB8AC3E}">
        <p14:creationId xmlns:p14="http://schemas.microsoft.com/office/powerpoint/2010/main" val="1498633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79" y="0"/>
            <a:ext cx="9144000" cy="5328592"/>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3776" y="4233788"/>
            <a:ext cx="5063686"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 name="connsiteX0" fmla="*/ 0 w 5063686"/>
              <a:gd name="connsiteY0" fmla="*/ 266700 h 1084630"/>
              <a:gd name="connsiteX1" fmla="*/ 4474394 w 5063686"/>
              <a:gd name="connsiteY1" fmla="*/ 0 h 1084630"/>
              <a:gd name="connsiteX2" fmla="*/ 5063686 w 5063686"/>
              <a:gd name="connsiteY2" fmla="*/ 640092 h 1084630"/>
              <a:gd name="connsiteX3" fmla="*/ 4911286 w 5063686"/>
              <a:gd name="connsiteY3" fmla="*/ 1083836 h 1084630"/>
              <a:gd name="connsiteX4" fmla="*/ 3776 w 5063686"/>
              <a:gd name="connsiteY4" fmla="*/ 1084630 h 1084630"/>
              <a:gd name="connsiteX5" fmla="*/ 0 w 5063686"/>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3686" h="1084630">
                <a:moveTo>
                  <a:pt x="0" y="266700"/>
                </a:moveTo>
                <a:lnTo>
                  <a:pt x="4474394" y="0"/>
                </a:lnTo>
                <a:lnTo>
                  <a:pt x="5063686" y="640092"/>
                </a:lnTo>
                <a:lnTo>
                  <a:pt x="4911286" y="1083836"/>
                </a:lnTo>
                <a:lnTo>
                  <a:pt x="3776" y="1084630"/>
                </a:lnTo>
                <a:cubicBezTo>
                  <a:pt x="2517" y="811987"/>
                  <a:pt x="1259" y="539343"/>
                  <a:pt x="0" y="266700"/>
                </a:cubicBez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373216"/>
            <a:ext cx="8759575" cy="1061829"/>
          </a:xfrm>
          <a:prstGeom prst="rect">
            <a:avLst/>
          </a:prstGeom>
          <a:noFill/>
        </p:spPr>
        <p:txBody>
          <a:bodyPr wrap="square" numCol="3" spcCol="360000" rtlCol="0">
            <a:spAutoFit/>
          </a:bodyPr>
          <a:lstStyle/>
          <a:p>
            <a:r>
              <a:rPr lang="en-US" sz="900" b="1" dirty="0"/>
              <a:t>X-Bee Drone 3.2 </a:t>
            </a:r>
            <a:r>
              <a:rPr lang="en-US" sz="900" dirty="0"/>
              <a:t>is a new, improved version of the already popular X-Bee Drone 3.1. The 40-centimeter drone is equipped with 3 batteries ensuring up to </a:t>
            </a:r>
            <a:r>
              <a:rPr lang="en-US" sz="900" b="1" dirty="0"/>
              <a:t>30 minutes</a:t>
            </a:r>
            <a:r>
              <a:rPr lang="en-US" sz="900" dirty="0"/>
              <a:t> of incredible fun (10 minutes each). </a:t>
            </a:r>
            <a:r>
              <a:rPr lang="en-US" sz="900" b="1" dirty="0"/>
              <a:t>Headless mode</a:t>
            </a:r>
            <a:r>
              <a:rPr lang="en-US" sz="900" dirty="0"/>
              <a:t> makes it easy to control the device even for novice users, ensuring perfectly accurate operation regardless of the drone and pilot's position. Therefore, the drone always flies precisely in a direction indicated by a remote control operator. Comfort of the operation is also improved by a </a:t>
            </a:r>
            <a:r>
              <a:rPr lang="en-US" sz="900" b="1" dirty="0"/>
              <a:t>remote control</a:t>
            </a:r>
            <a:r>
              <a:rPr lang="en-US" sz="900" dirty="0"/>
              <a:t> with a display and </a:t>
            </a:r>
            <a:r>
              <a:rPr lang="en-US" sz="900" b="1" dirty="0"/>
              <a:t>2 flight speed modes</a:t>
            </a:r>
            <a:r>
              <a:rPr lang="en-US" sz="900" dirty="0"/>
              <a:t>. It has been equipped with a 6-axis gyroscope, ensuring smooth performance of a wide range of 360-degree aerobatics</a:t>
            </a:r>
            <a:r>
              <a:rPr lang="en-US" sz="900" dirty="0" smtClean="0"/>
              <a:t>.</a:t>
            </a:r>
            <a:r>
              <a:rPr lang="pl-PL" sz="900" dirty="0" smtClean="0"/>
              <a:t> </a:t>
            </a:r>
            <a:r>
              <a:rPr lang="en-US" sz="900" dirty="0" smtClean="0"/>
              <a:t>The </a:t>
            </a:r>
            <a:r>
              <a:rPr lang="en-US" sz="900" dirty="0"/>
              <a:t>drone can be operated within a range of </a:t>
            </a:r>
            <a:r>
              <a:rPr lang="en-US" sz="900" b="1" dirty="0"/>
              <a:t>up to 100 meters</a:t>
            </a:r>
            <a:r>
              <a:rPr lang="en-US" sz="900" dirty="0"/>
              <a:t> and the </a:t>
            </a:r>
            <a:r>
              <a:rPr lang="en-US" sz="900" b="1" dirty="0"/>
              <a:t>auto-return function</a:t>
            </a:r>
            <a:r>
              <a:rPr lang="en-US" sz="900" dirty="0"/>
              <a:t> ensures its safe return to the starting place. Thanks to the camera not only can you take aerial pictures but also shoot videos during the flight</a:t>
            </a:r>
            <a:r>
              <a:rPr lang="en-US" sz="900" dirty="0" smtClean="0"/>
              <a:t>.</a:t>
            </a:r>
            <a:r>
              <a:rPr lang="pl-PL" sz="900" dirty="0" smtClean="0"/>
              <a:t> </a:t>
            </a:r>
            <a:r>
              <a:rPr lang="en-US" sz="900" dirty="0" smtClean="0"/>
              <a:t>The </a:t>
            </a:r>
            <a:r>
              <a:rPr lang="en-US" sz="900" dirty="0"/>
              <a:t>drone comes out with a wide range of accessories: 16 propellers with protectors, a camera with a built-in SD card reader, a 1-GB SD card, a screwdriver and mounting screws. </a:t>
            </a:r>
            <a:endParaRPr lang="pl-PL" sz="900" dirty="0"/>
          </a:p>
        </p:txBody>
      </p:sp>
      <p:sp>
        <p:nvSpPr>
          <p:cNvPr id="10" name="pole tekstowe 9"/>
          <p:cNvSpPr txBox="1"/>
          <p:nvPr/>
        </p:nvSpPr>
        <p:spPr>
          <a:xfrm>
            <a:off x="353580" y="4469539"/>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Regular" pitchFamily="34" charset="0"/>
              </a:rPr>
              <a:t> </a:t>
            </a:r>
            <a:r>
              <a:rPr lang="pl-PL" sz="4000" b="1" dirty="0" smtClean="0">
                <a:latin typeface="Klavika Regular" pitchFamily="34" charset="0"/>
              </a:rPr>
              <a:t>3.2</a:t>
            </a:r>
            <a:endParaRPr lang="pl-PL" sz="4000" b="1" dirty="0">
              <a:latin typeface="Klavika Regular" pitchFamily="34" charset="0"/>
            </a:endParaRPr>
          </a:p>
        </p:txBody>
      </p:sp>
      <p:sp>
        <p:nvSpPr>
          <p:cNvPr id="11" name="pole tekstowe 10"/>
          <p:cNvSpPr txBox="1"/>
          <p:nvPr/>
        </p:nvSpPr>
        <p:spPr>
          <a:xfrm>
            <a:off x="507282" y="5002907"/>
            <a:ext cx="4352750" cy="276999"/>
          </a:xfrm>
          <a:prstGeom prst="rect">
            <a:avLst/>
          </a:prstGeom>
          <a:noFill/>
        </p:spPr>
        <p:txBody>
          <a:bodyPr wrap="square" rtlCol="0">
            <a:spAutoFit/>
          </a:bodyPr>
          <a:lstStyle/>
          <a:p>
            <a:r>
              <a:rPr lang="pl-PL" sz="1200" dirty="0" err="1">
                <a:latin typeface="Klavika Regular" pitchFamily="34" charset="0"/>
              </a:rPr>
              <a:t>d</a:t>
            </a:r>
            <a:r>
              <a:rPr lang="pl-PL" sz="1200" dirty="0" err="1" smtClean="0">
                <a:latin typeface="Klavika Regular" pitchFamily="34" charset="0"/>
              </a:rPr>
              <a:t>rone</a:t>
            </a:r>
            <a:r>
              <a:rPr lang="pl-PL" sz="1200" dirty="0" smtClean="0">
                <a:latin typeface="Klavika Regular" pitchFamily="34" charset="0"/>
              </a:rPr>
              <a:t> with </a:t>
            </a:r>
            <a:r>
              <a:rPr lang="pl-PL" sz="1200" dirty="0" err="1" smtClean="0">
                <a:latin typeface="Klavika Regular" pitchFamily="34" charset="0"/>
              </a:rPr>
              <a:t>camera</a:t>
            </a:r>
            <a:r>
              <a:rPr lang="pl-PL" sz="1200" dirty="0" smtClean="0">
                <a:latin typeface="Klavika Regular" pitchFamily="34" charset="0"/>
              </a:rPr>
              <a:t> &amp; </a:t>
            </a:r>
            <a:r>
              <a:rPr lang="pl-PL" sz="1200" dirty="0" err="1" smtClean="0">
                <a:latin typeface="Klavika Regular" pitchFamily="34" charset="0"/>
              </a:rPr>
              <a:t>accessories</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37137">
            <a:off x="3131840" y="980728"/>
            <a:ext cx="5251124" cy="2603863"/>
          </a:xfrm>
          <a:prstGeom prst="rect">
            <a:avLst/>
          </a:prstGeom>
        </p:spPr>
      </p:pic>
    </p:spTree>
    <p:extLst>
      <p:ext uri="{BB962C8B-B14F-4D97-AF65-F5344CB8AC3E}">
        <p14:creationId xmlns:p14="http://schemas.microsoft.com/office/powerpoint/2010/main" val="3897556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272268804"/>
              </p:ext>
            </p:extLst>
          </p:nvPr>
        </p:nvGraphicFramePr>
        <p:xfrm>
          <a:off x="3059832" y="924599"/>
          <a:ext cx="2808312" cy="3810000"/>
        </p:xfrm>
        <a:graphic>
          <a:graphicData uri="http://schemas.openxmlformats.org/drawingml/2006/table">
            <a:tbl>
              <a:tblPr bandRow="1">
                <a:tableStyleId>{073A0DAA-6AF3-43AB-8588-CEC1D06C72B9}</a:tableStyleId>
              </a:tblPr>
              <a:tblGrid>
                <a:gridCol w="1753296"/>
                <a:gridCol w="1055016"/>
              </a:tblGrid>
              <a:tr h="190500">
                <a:tc>
                  <a:txBody>
                    <a:bodyPr/>
                    <a:lstStyle/>
                    <a:p>
                      <a:pPr algn="l" fontAlgn="b"/>
                      <a:r>
                        <a:rPr lang="en-US" sz="1100" b="0" i="0" u="none" strike="noStrike" dirty="0" smtClean="0">
                          <a:solidFill>
                            <a:schemeClr val="dk1"/>
                          </a:solidFill>
                          <a:effectLst/>
                          <a:latin typeface="Klavika Regular" pitchFamily="34" charset="0"/>
                        </a:rPr>
                        <a:t>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 320*480 </a:t>
                      </a:r>
                      <a:r>
                        <a:rPr lang="pl-PL" sz="1100" b="1" i="0" u="none" strike="noStrike" dirty="0" err="1" smtClean="0">
                          <a:solidFill>
                            <a:srgbClr val="000000"/>
                          </a:solidFill>
                          <a:effectLst/>
                          <a:latin typeface="Klavika Regular" pitchFamily="34" charset="0"/>
                        </a:rPr>
                        <a:t>px</a:t>
                      </a:r>
                      <a:r>
                        <a:rPr lang="pl-PL" sz="1100" b="1" i="0" u="none" strike="noStrike" dirty="0" smtClean="0">
                          <a:solidFill>
                            <a:srgbClr val="000000"/>
                          </a:solidFill>
                          <a:effectLst/>
                          <a:latin typeface="Klavika Regular" pitchFamily="34" charset="0"/>
                        </a:rPr>
                        <a:t>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pl-PL" sz="1100" b="0" i="0" u="none" strike="noStrike" dirty="0" smtClean="0">
                          <a:solidFill>
                            <a:schemeClr val="dk1"/>
                          </a:solidFill>
                          <a:effectLst/>
                          <a:latin typeface="Klavika Regular" pitchFamily="34" charset="0"/>
                        </a:rPr>
                        <a:t>Display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smtClean="0">
                          <a:effectLst/>
                          <a:latin typeface="Klavika Regular" pitchFamily="34" charset="0"/>
                        </a:rPr>
                        <a:t>3</a:t>
                      </a:r>
                      <a:r>
                        <a:rPr lang="pl-PL" sz="1100" b="1" u="none" strike="noStrike" dirty="0" smtClean="0">
                          <a:effectLst/>
                          <a:latin typeface="Klavika Regular" pitchFamily="34" charset="0"/>
                        </a:rPr>
                        <a:t>,5” IPS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u="none" strike="noStrike" dirty="0" smtClean="0">
                          <a:effectLst/>
                          <a:latin typeface="Klavika Regular" pitchFamily="34" charset="0"/>
                        </a:rPr>
                        <a:t>System</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chemeClr val="dk1"/>
                          </a:solidFill>
                          <a:effectLst/>
                          <a:latin typeface="Klavika Regular" pitchFamily="34" charset="0"/>
                        </a:rPr>
                        <a:t>Android</a:t>
                      </a:r>
                      <a:r>
                        <a:rPr lang="en-US" sz="1100" b="1" i="0" u="none" strike="noStrike" baseline="0" dirty="0" smtClean="0">
                          <a:solidFill>
                            <a:schemeClr val="dk1"/>
                          </a:solidFill>
                          <a:effectLst/>
                          <a:latin typeface="Klavika Regular" pitchFamily="34" charset="0"/>
                        </a:rPr>
                        <a:t> 4.4</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pl-PL" sz="1100" b="0" i="0" u="none" strike="noStrike" dirty="0" err="1" smtClean="0">
                          <a:solidFill>
                            <a:schemeClr val="dk1"/>
                          </a:solidFill>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chemeClr val="dk1"/>
                          </a:solidFill>
                          <a:effectLst/>
                          <a:latin typeface="Klavika Regular" pitchFamily="34" charset="0"/>
                        </a:rPr>
                        <a:t>2x1,2</a:t>
                      </a:r>
                      <a:r>
                        <a:rPr lang="en-US" sz="1100" b="1" i="0" u="none" strike="noStrike" baseline="0" dirty="0" smtClean="0">
                          <a:solidFill>
                            <a:schemeClr val="dk1"/>
                          </a:solidFill>
                          <a:effectLst/>
                          <a:latin typeface="Klavika Regular" pitchFamily="34" charset="0"/>
                        </a:rPr>
                        <a:t> </a:t>
                      </a:r>
                      <a:r>
                        <a:rPr lang="en-US" sz="1100" b="1" i="0" u="none" strike="noStrike" baseline="0" dirty="0" err="1" smtClean="0">
                          <a:solidFill>
                            <a:schemeClr val="dk1"/>
                          </a:solidFill>
                          <a:effectLst/>
                          <a:latin typeface="Klavika Regular" pitchFamily="34" charset="0"/>
                        </a:rPr>
                        <a:t>Ghz</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anose="020B0506040000020004" pitchFamily="34" charset="0"/>
                          <a:ea typeface="+mn-ea"/>
                          <a:cs typeface="+mn-cs"/>
                        </a:rPr>
                        <a:t>Memory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4GB</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anose="020B0506040000020004" pitchFamily="34" charset="0"/>
                          <a:ea typeface="+mn-ea"/>
                          <a:cs typeface="+mn-cs"/>
                        </a:rPr>
                        <a:t>RAM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512 MB</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chemeClr val="dk1"/>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2/0,3 </a:t>
                      </a:r>
                      <a:r>
                        <a:rPr lang="en-US" sz="1100" b="1" i="0" u="none" strike="noStrike" dirty="0" err="1" smtClean="0">
                          <a:solidFill>
                            <a:srgbClr val="000000"/>
                          </a:solidFill>
                          <a:effectLst/>
                          <a:latin typeface="Klavika Regular" pitchFamily="34" charset="0"/>
                        </a:rPr>
                        <a:t>MPx</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chemeClr val="dk1"/>
                          </a:solidFill>
                          <a:effectLst/>
                          <a:latin typeface="Klavika Regular" pitchFamily="34" charset="0"/>
                        </a:rPr>
                        <a:t>3G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a:effectLst/>
                          <a:latin typeface="Klavika Regular" pitchFamily="34" charset="0"/>
                        </a:rPr>
                        <a:t> </a:t>
                      </a:r>
                      <a:r>
                        <a:rPr lang="pl-PL" sz="1100" b="1" u="none" strike="noStrike" dirty="0" err="1" smtClean="0">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chemeClr val="dk1"/>
                          </a:solidFill>
                          <a:effectLst/>
                          <a:latin typeface="Klavika Regular" pitchFamily="34" charset="0"/>
                        </a:rPr>
                        <a:t>Dual</a:t>
                      </a:r>
                      <a:r>
                        <a:rPr lang="en-US" sz="1100" b="0" i="0" u="none" strike="noStrike" baseline="0" dirty="0" smtClean="0">
                          <a:solidFill>
                            <a:schemeClr val="dk1"/>
                          </a:solidFill>
                          <a:effectLst/>
                          <a:latin typeface="Klavika Regular" pitchFamily="34" charset="0"/>
                        </a:rPr>
                        <a:t> SIM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pl-PL" sz="1100" u="none" strike="noStrike" dirty="0" smtClean="0">
                          <a:effectLst/>
                          <a:latin typeface="Klavika Regular" pitchFamily="34" charset="0"/>
                        </a:rPr>
                        <a:t>Bat</a:t>
                      </a:r>
                      <a:r>
                        <a:rPr lang="en-US" sz="1100" u="none" strike="noStrike" dirty="0" err="1" smtClean="0">
                          <a:effectLst/>
                          <a:latin typeface="Klavika Regular" pitchFamily="34" charset="0"/>
                        </a:rPr>
                        <a:t>tery</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smtClean="0">
                          <a:effectLst/>
                          <a:latin typeface="Klavika Regular" pitchFamily="34" charset="0"/>
                        </a:rPr>
                        <a:t>1500</a:t>
                      </a:r>
                      <a:r>
                        <a:rPr lang="pl-PL" sz="1100" b="1" u="none" strike="noStrike" dirty="0" smtClean="0">
                          <a:effectLst/>
                          <a:latin typeface="Klavika Regular" pitchFamily="34" charset="0"/>
                        </a:rPr>
                        <a:t> </a:t>
                      </a:r>
                      <a:r>
                        <a:rPr lang="pl-PL" sz="1100" b="1" u="none" strike="noStrike" dirty="0">
                          <a:effectLst/>
                          <a:latin typeface="Klavika Regular" pitchFamily="34" charset="0"/>
                        </a:rPr>
                        <a:t>mAh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u="none" strike="noStrike" dirty="0" smtClean="0">
                          <a:effectLst/>
                          <a:latin typeface="Klavika Regular" pitchFamily="34" charset="0"/>
                        </a:rPr>
                        <a:t>M</a:t>
                      </a:r>
                      <a:r>
                        <a:rPr lang="pl-PL" sz="1100" u="none" strike="noStrike" dirty="0" err="1" smtClean="0">
                          <a:effectLst/>
                          <a:latin typeface="Klavika Regular" pitchFamily="34" charset="0"/>
                        </a:rPr>
                        <a:t>icroSD</a:t>
                      </a:r>
                      <a:r>
                        <a:rPr lang="en-US" sz="1100" u="none" strike="noStrike" dirty="0" smtClean="0">
                          <a:effectLst/>
                          <a:latin typeface="Klavika Regular" pitchFamily="34" charset="0"/>
                        </a:rPr>
                        <a:t> card slot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do 32 GB</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u="none" strike="noStrike" dirty="0" smtClean="0">
                          <a:effectLst/>
                          <a:latin typeface="Klavika Regular" pitchFamily="34" charset="0"/>
                        </a:rPr>
                        <a:t>M</a:t>
                      </a:r>
                      <a:r>
                        <a:rPr lang="pl-PL" sz="1100" u="none" strike="noStrike" dirty="0" smtClean="0">
                          <a:effectLst/>
                          <a:latin typeface="Klavika Regular" pitchFamily="34" charset="0"/>
                        </a:rPr>
                        <a:t>i</a:t>
                      </a:r>
                      <a:r>
                        <a:rPr lang="en-US" sz="1100" u="none" strike="noStrike" dirty="0" err="1" smtClean="0">
                          <a:effectLst/>
                          <a:latin typeface="Klavika Regular" pitchFamily="34" charset="0"/>
                        </a:rPr>
                        <a:t>niJack</a:t>
                      </a:r>
                      <a:r>
                        <a:rPr lang="en-US"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err="1" smtClean="0">
                          <a:solidFill>
                            <a:srgbClr val="000000"/>
                          </a:solidFill>
                          <a:effectLst/>
                          <a:latin typeface="Klavika Regular" pitchFamily="34" charset="0"/>
                        </a:rPr>
                        <a:t>MicroUSB</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rgbClr val="000000"/>
                          </a:solidFill>
                          <a:effectLst/>
                          <a:latin typeface="Klavika Regular" pitchFamily="34" charset="0"/>
                        </a:rPr>
                        <a:t>GPS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rgbClr val="000000"/>
                          </a:solidFill>
                          <a:effectLst/>
                          <a:latin typeface="Klavika Regular" pitchFamily="34" charset="0"/>
                        </a:rPr>
                        <a:t>Casing</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rgbClr val="000000"/>
                          </a:solidFill>
                          <a:effectLst/>
                          <a:latin typeface="Klavika Regular" pitchFamily="34" charset="0"/>
                        </a:rPr>
                        <a:t>Color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dirty="0" smtClean="0">
                          <a:effectLst/>
                          <a:latin typeface="Klavika Regular" pitchFamily="34" charset="0"/>
                        </a:rPr>
                        <a:t> </a:t>
                      </a:r>
                      <a:r>
                        <a:rPr lang="en-US" sz="1100" u="none" strike="noStrike" dirty="0" smtClean="0">
                          <a:effectLst/>
                          <a:latin typeface="Klavika Regular" pitchFamily="34" charset="0"/>
                        </a:rPr>
                        <a:t>Smartphone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en-US" sz="1100" u="none" strike="noStrike" kern="1200" dirty="0" smtClean="0">
                          <a:solidFill>
                            <a:schemeClr val="dk1"/>
                          </a:solidFill>
                          <a:effectLst/>
                          <a:latin typeface="Klavika Regular" panose="020B0506040000020004" pitchFamily="34" charset="0"/>
                          <a:ea typeface="+mn-ea"/>
                          <a:cs typeface="+mn-cs"/>
                        </a:rPr>
                        <a:t>Charger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Protective</a:t>
                      </a:r>
                      <a:r>
                        <a:rPr lang="pl-PL" sz="1100" u="none" strike="noStrike" dirty="0" smtClean="0">
                          <a:effectLst/>
                          <a:latin typeface="Klavika Regular" pitchFamily="34" charset="0"/>
                        </a:rPr>
                        <a:t> display film</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kern="1200" dirty="0" err="1" smtClean="0">
                          <a:solidFill>
                            <a:schemeClr val="dk1"/>
                          </a:solidFill>
                          <a:effectLst/>
                          <a:latin typeface="Klavika Regular" panose="020B0506040000020004" pitchFamily="34" charset="0"/>
                          <a:ea typeface="+mn-ea"/>
                          <a:cs typeface="+mn-cs"/>
                        </a:rPr>
                        <a:t>Earphones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err="1" smtClean="0">
                <a:latin typeface="Klavika Regular" pitchFamily="34" charset="0"/>
              </a:rPr>
              <a:t>Inf</a:t>
            </a:r>
            <a:r>
              <a:rPr lang="en-US" b="1" dirty="0" smtClean="0">
                <a:latin typeface="Klavika Regular" pitchFamily="34" charset="0"/>
              </a:rPr>
              <a:t>o</a:t>
            </a:r>
            <a:r>
              <a:rPr lang="pl-PL" b="1" dirty="0" smtClean="0">
                <a:latin typeface="Klavika Regular" pitchFamily="34" charset="0"/>
              </a:rPr>
              <a:t>:</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en-US" b="1" dirty="0" smtClean="0">
                <a:latin typeface="Klavika Regular" pitchFamily="34" charset="0"/>
              </a:rPr>
              <a:t>Set</a:t>
            </a:r>
            <a:r>
              <a:rPr lang="pl-PL" b="1" dirty="0" smtClean="0">
                <a:latin typeface="Klavika Regular" pitchFamily="34" charset="0"/>
              </a:rPr>
              <a:t>:</a:t>
            </a:r>
            <a:endParaRPr lang="pl-PL" b="1" dirty="0">
              <a:latin typeface="Klavika Regular"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085184"/>
            <a:ext cx="915688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646605" cy="369332"/>
          </a:xfrm>
          <a:prstGeom prst="rect">
            <a:avLst/>
          </a:prstGeom>
        </p:spPr>
        <p:txBody>
          <a:bodyPr wrap="none">
            <a:spAutoFit/>
          </a:bodyPr>
          <a:lstStyle/>
          <a:p>
            <a:r>
              <a:rPr lang="pl-PL" b="1" dirty="0" err="1" smtClean="0">
                <a:latin typeface="Klavika Regular" pitchFamily="34" charset="0"/>
              </a:rPr>
              <a:t>Appli</a:t>
            </a:r>
            <a:r>
              <a:rPr lang="en-US" b="1" dirty="0" err="1" smtClean="0">
                <a:latin typeface="Klavika Regular" pitchFamily="34" charset="0"/>
              </a:rPr>
              <a:t>cations</a:t>
            </a:r>
            <a:r>
              <a:rPr lang="pl-PL" b="1" dirty="0" smtClean="0">
                <a:latin typeface="Klavika Regular" pitchFamily="34" charset="0"/>
              </a:rPr>
              <a:t>:</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23" y="2564904"/>
            <a:ext cx="280496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35</a:t>
            </a:r>
            <a:r>
              <a:rPr lang="en-US" sz="2400" dirty="0" smtClean="0">
                <a:latin typeface="Klavika Light" pitchFamily="34" charset="0"/>
              </a:rPr>
              <a:t>1</a:t>
            </a:r>
            <a:r>
              <a:rPr lang="pl-PL" sz="2400" dirty="0" smtClean="0">
                <a:latin typeface="Klavika Light" pitchFamily="34" charset="0"/>
              </a:rPr>
              <a:t>1</a:t>
            </a:r>
            <a:r>
              <a:rPr lang="pl-PL" sz="2400" dirty="0" smtClean="0">
                <a:latin typeface="Klavika Regular" pitchFamily="34" charset="0"/>
              </a:rPr>
              <a:t> </a:t>
            </a:r>
            <a:r>
              <a:rPr lang="pl-PL" sz="2400" b="1" dirty="0" err="1" smtClean="0">
                <a:latin typeface="Klavika Regular" pitchFamily="34" charset="0"/>
              </a:rPr>
              <a:t>you</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vermax\Produkty\TELEFONY\Vertis-3501-You\Zdjęcia\OV-Vertis-3510-You_FrontSid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5576" y="1196752"/>
            <a:ext cx="1417095" cy="3024336"/>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05766" y="4797747"/>
            <a:ext cx="2734275" cy="894389"/>
          </a:xfrm>
          <a:prstGeom prst="rect">
            <a:avLst/>
          </a:prstGeom>
        </p:spPr>
      </p:pic>
      <p:pic>
        <p:nvPicPr>
          <p:cNvPr id="11" name="Obraz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20866" y="4925432"/>
            <a:ext cx="2038350" cy="666750"/>
          </a:xfrm>
          <a:prstGeom prst="rect">
            <a:avLst/>
          </a:prstGeom>
        </p:spPr>
      </p:pic>
      <p:sp>
        <p:nvSpPr>
          <p:cNvPr id="23" name="Prostokąt 22"/>
          <p:cNvSpPr/>
          <p:nvPr/>
        </p:nvSpPr>
        <p:spPr>
          <a:xfrm>
            <a:off x="7524328" y="4999782"/>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2" name="Obraz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55753" y="3160904"/>
            <a:ext cx="1148781" cy="1132192"/>
          </a:xfrm>
          <a:prstGeom prst="rect">
            <a:avLst/>
          </a:prstGeom>
        </p:spPr>
      </p:pic>
      <p:pic>
        <p:nvPicPr>
          <p:cNvPr id="14" name="Obraz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419536" y="2930590"/>
            <a:ext cx="1328928" cy="1044405"/>
          </a:xfrm>
          <a:prstGeom prst="rect">
            <a:avLst/>
          </a:prstGeom>
        </p:spPr>
      </p:pic>
    </p:spTree>
    <p:extLst>
      <p:ext uri="{BB962C8B-B14F-4D97-AF65-F5344CB8AC3E}">
        <p14:creationId xmlns:p14="http://schemas.microsoft.com/office/powerpoint/2010/main" val="37699216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426640965"/>
              </p:ext>
            </p:extLst>
          </p:nvPr>
        </p:nvGraphicFramePr>
        <p:xfrm>
          <a:off x="3059832" y="924600"/>
          <a:ext cx="2808312" cy="3190727"/>
        </p:xfrm>
        <a:graphic>
          <a:graphicData uri="http://schemas.openxmlformats.org/drawingml/2006/table">
            <a:tbl>
              <a:tblPr bandRow="1">
                <a:tableStyleId>{073A0DAA-6AF3-43AB-8588-CEC1D06C72B9}</a:tableStyleId>
              </a:tblPr>
              <a:tblGrid>
                <a:gridCol w="1753296"/>
                <a:gridCol w="1055016"/>
              </a:tblGrid>
              <a:tr h="225022">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Size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30 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25022">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smtClean="0">
                          <a:effectLst/>
                          <a:latin typeface="Klavika Regular" pitchFamily="34" charset="0"/>
                        </a:rPr>
                        <a:t>Flight </a:t>
                      </a:r>
                      <a:r>
                        <a:rPr lang="pl-PL" sz="1100" u="none" strike="noStrike" dirty="0" err="1" smtClean="0">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30 </a:t>
                      </a:r>
                      <a:r>
                        <a:rPr lang="pl-PL" sz="1100" b="1" u="none" strike="noStrike" dirty="0" err="1" smtClean="0">
                          <a:effectLst/>
                          <a:latin typeface="Klavika Regular" pitchFamily="34" charset="0"/>
                        </a:rPr>
                        <a:t>minutes</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2502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Remote </a:t>
                      </a:r>
                      <a:r>
                        <a:rPr lang="pl-PL" sz="1100" b="0" i="0" u="none" strike="noStrike" dirty="0" err="1" smtClean="0">
                          <a:solidFill>
                            <a:srgbClr val="000000"/>
                          </a:solidFill>
                          <a:effectLst/>
                          <a:latin typeface="Klavika Regular" pitchFamily="34" charset="0"/>
                        </a:rPr>
                        <a:t>control</a:t>
                      </a:r>
                      <a:r>
                        <a:rPr lang="pl-PL" sz="1100" b="0" i="0" u="none" strike="noStrike" dirty="0" smtClean="0">
                          <a:solidFill>
                            <a:srgbClr val="000000"/>
                          </a:solidFill>
                          <a:effectLst/>
                          <a:latin typeface="Klavika Regular" pitchFamily="34" charset="0"/>
                        </a:rPr>
                        <a:t> with a display</a:t>
                      </a:r>
                      <a:endParaRPr lang="pl-PL" sz="1100" dirty="0" smtClean="0">
                        <a:effectLst/>
                        <a:latin typeface="Klavika Regular" pitchFamily="34" charset="0"/>
                        <a:ea typeface="Calibri"/>
                        <a:cs typeface="Times New Roman"/>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YES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2502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Operating </a:t>
                      </a:r>
                      <a:r>
                        <a:rPr lang="pl-PL" sz="1100" b="0" i="0" u="none" strike="noStrike" dirty="0" err="1" smtClean="0">
                          <a:solidFill>
                            <a:srgbClr val="000000"/>
                          </a:solidFill>
                          <a:effectLst/>
                          <a:latin typeface="Klavika Regular" pitchFamily="34" charset="0"/>
                        </a:rPr>
                        <a:t>range</a:t>
                      </a:r>
                      <a:endParaRPr lang="pl-PL" sz="1100" dirty="0" smtClean="0">
                        <a:effectLst/>
                        <a:latin typeface="Klavika Regular" pitchFamily="34" charset="0"/>
                        <a:ea typeface="Calibri"/>
                        <a:cs typeface="Times New Roman"/>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100m</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2502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u="none" strike="noStrike" dirty="0" err="1" smtClean="0">
                          <a:effectLst/>
                          <a:latin typeface="Klavika Regular" pitchFamily="34" charset="0"/>
                        </a:rPr>
                        <a:t>Camera</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2 </a:t>
                      </a:r>
                      <a:r>
                        <a:rPr lang="pl-PL" sz="1100" b="1" i="0" u="none" strike="noStrike" dirty="0" err="1" smtClean="0">
                          <a:solidFill>
                            <a:srgbClr val="000000"/>
                          </a:solidFill>
                          <a:effectLst/>
                          <a:latin typeface="Klavika Regular" pitchFamily="34" charset="0"/>
                        </a:rPr>
                        <a:t>MPx</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2502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err="1" smtClean="0">
                          <a:solidFill>
                            <a:schemeClr val="dk1"/>
                          </a:solidFill>
                          <a:effectLst/>
                          <a:latin typeface="Klavika Regular" pitchFamily="34" charset="0"/>
                        </a:rPr>
                        <a:t>Gyroscope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6-axis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2502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Stunts</a:t>
                      </a:r>
                      <a:r>
                        <a:rPr lang="pl-PL" sz="1100" b="0" i="0" u="none" strike="noStrike" dirty="0" smtClean="0">
                          <a:solidFill>
                            <a:srgbClr val="000000"/>
                          </a:solidFill>
                          <a:effectLst/>
                          <a:latin typeface="Klavika Regular" pitchFamily="34" charset="0"/>
                        </a:rPr>
                        <a:t> 360 </a:t>
                      </a:r>
                      <a:r>
                        <a:rPr lang="pl-PL" sz="1100" b="0" i="0" u="none" strike="noStrike" dirty="0" err="1" smtClean="0">
                          <a:solidFill>
                            <a:srgbClr val="000000"/>
                          </a:solidFill>
                          <a:effectLst/>
                          <a:latin typeface="Klavika Regular" pitchFamily="34" charset="0"/>
                        </a:rPr>
                        <a:t>degree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YES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25022">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Speed</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 </a:t>
                      </a:r>
                      <a:r>
                        <a:rPr lang="pl-PL" sz="1100" b="1" i="0" u="none" strike="noStrike" dirty="0" err="1" smtClean="0">
                          <a:solidFill>
                            <a:srgbClr val="000000"/>
                          </a:solidFill>
                          <a:effectLst/>
                          <a:latin typeface="Klavika Regular" pitchFamily="34" charset="0"/>
                        </a:rPr>
                        <a:t>modes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25022">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56960">
                <a:tc>
                  <a:txBody>
                    <a:bodyPr/>
                    <a:lstStyle/>
                    <a:p>
                      <a:pPr marL="0" lvl="0" indent="0">
                        <a:lnSpc>
                          <a:spcPct val="115000"/>
                        </a:lnSpc>
                        <a:spcAft>
                          <a:spcPts val="1000"/>
                        </a:spcAft>
                        <a:buFont typeface="Symbol"/>
                        <a:buNone/>
                      </a:pPr>
                      <a:r>
                        <a:rPr lang="pl-PL" sz="1100" u="none" strike="noStrike" dirty="0" smtClean="0">
                          <a:effectLst/>
                          <a:latin typeface="Klavika Regular" pitchFamily="34" charset="0"/>
                        </a:rPr>
                        <a:t> </a:t>
                      </a:r>
                      <a:r>
                        <a:rPr lang="pl-PL" sz="1100" dirty="0" err="1" smtClean="0">
                          <a:effectLst/>
                          <a:latin typeface="Klavika Regular" pitchFamily="34" charset="0"/>
                          <a:ea typeface="Calibri"/>
                          <a:cs typeface="Times New Roman"/>
                        </a:rPr>
                        <a:t>Headless</a:t>
                      </a:r>
                      <a:r>
                        <a:rPr lang="pl-PL" sz="1100" dirty="0" smtClean="0">
                          <a:effectLst/>
                          <a:latin typeface="Klavika Regular" pitchFamily="34" charset="0"/>
                          <a:ea typeface="Calibri"/>
                          <a:cs typeface="Times New Roman"/>
                        </a:rPr>
                        <a:t> </a:t>
                      </a:r>
                      <a:r>
                        <a:rPr lang="pl-PL" sz="1100" dirty="0" err="1" smtClean="0">
                          <a:effectLst/>
                          <a:latin typeface="Klavika Regular" pitchFamily="34" charset="0"/>
                          <a:ea typeface="Calibri"/>
                          <a:cs typeface="Times New Roman"/>
                        </a:rPr>
                        <a:t>mode</a:t>
                      </a:r>
                      <a:endParaRPr lang="pl-PL" sz="1100" dirty="0" smtClean="0">
                        <a:effectLst/>
                        <a:latin typeface="Klavika Regular" pitchFamily="34" charset="0"/>
                        <a:ea typeface="Calibri"/>
                        <a:cs typeface="Times New Roman"/>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88704">
                <a:tc>
                  <a:txBody>
                    <a:bodyPr/>
                    <a:lstStyle/>
                    <a:p>
                      <a:pPr marL="0" lvl="0" indent="0">
                        <a:lnSpc>
                          <a:spcPct val="115000"/>
                        </a:lnSpc>
                        <a:spcAft>
                          <a:spcPts val="1000"/>
                        </a:spcAft>
                        <a:buFont typeface="Symbol"/>
                        <a:buNone/>
                      </a:pPr>
                      <a:r>
                        <a:rPr lang="pl-PL" sz="1100" dirty="0" smtClean="0">
                          <a:effectLst/>
                          <a:latin typeface="Klavika Regular" pitchFamily="34" charset="0"/>
                          <a:ea typeface="Calibri"/>
                          <a:cs typeface="Times New Roman"/>
                        </a:rPr>
                        <a:t> Auto-return</a:t>
                      </a:r>
                      <a:endParaRPr lang="pl-PL" sz="1100" dirty="0">
                        <a:effectLst/>
                        <a:latin typeface="Klavika Regular" pitchFamily="34" charset="0"/>
                        <a:ea typeface="Calibri"/>
                        <a:cs typeface="Times New Roman"/>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43122">
                <a:tc gridSpan="2">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Low</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battery</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light</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indicator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56960">
                <a:tc gridSpan="2">
                  <a:txBody>
                    <a:bodyPr/>
                    <a:lstStyle/>
                    <a:p>
                      <a:pPr marL="0" lvl="0" indent="0">
                        <a:lnSpc>
                          <a:spcPct val="115000"/>
                        </a:lnSpc>
                        <a:spcAft>
                          <a:spcPts val="1000"/>
                        </a:spcAft>
                        <a:buFont typeface="Symbol"/>
                        <a:buNone/>
                      </a:pPr>
                      <a:r>
                        <a:rPr lang="pl-PL" sz="1100" dirty="0" smtClean="0">
                          <a:effectLst/>
                          <a:latin typeface="Klavika Regular" pitchFamily="34" charset="0"/>
                          <a:ea typeface="Calibri"/>
                          <a:cs typeface="Times New Roman"/>
                        </a:rPr>
                        <a:t> </a:t>
                      </a:r>
                      <a:r>
                        <a:rPr lang="pl-PL" sz="1100" dirty="0" err="1" smtClean="0">
                          <a:effectLst/>
                          <a:latin typeface="Klavika Regular" pitchFamily="34" charset="0"/>
                          <a:ea typeface="Calibri"/>
                          <a:cs typeface="Times New Roman"/>
                        </a:rPr>
                        <a:t>Colour</a:t>
                      </a:r>
                      <a:r>
                        <a:rPr lang="pl-PL" sz="1100" dirty="0" smtClean="0">
                          <a:effectLst/>
                          <a:latin typeface="Klavika Regular" pitchFamily="34" charset="0"/>
                          <a:ea typeface="Calibri"/>
                          <a:cs typeface="Times New Roman"/>
                        </a:rPr>
                        <a:t>: Black (with </a:t>
                      </a:r>
                      <a:r>
                        <a:rPr lang="pl-PL" sz="1100" dirty="0" err="1" smtClean="0">
                          <a:effectLst/>
                          <a:latin typeface="Klavika Regular" pitchFamily="34" charset="0"/>
                          <a:ea typeface="Calibri"/>
                          <a:cs typeface="Times New Roman"/>
                        </a:rPr>
                        <a:t>orange</a:t>
                      </a:r>
                      <a:r>
                        <a:rPr lang="pl-PL" sz="1100" dirty="0" smtClean="0">
                          <a:effectLst/>
                          <a:latin typeface="Klavika Regular" pitchFamily="34" charset="0"/>
                          <a:ea typeface="Calibri"/>
                          <a:cs typeface="Times New Roman"/>
                        </a:rPr>
                        <a:t> </a:t>
                      </a:r>
                      <a:r>
                        <a:rPr lang="pl-PL" sz="1100" dirty="0" err="1" smtClean="0">
                          <a:effectLst/>
                          <a:latin typeface="Klavika Regular" pitchFamily="34" charset="0"/>
                          <a:ea typeface="Calibri"/>
                          <a:cs typeface="Times New Roman"/>
                        </a:rPr>
                        <a:t>propellers</a:t>
                      </a:r>
                      <a:r>
                        <a:rPr lang="pl-PL" sz="1100" dirty="0" smtClean="0">
                          <a:effectLst/>
                          <a:latin typeface="Klavika Regular"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0787" y="2564905"/>
            <a:ext cx="2804965" cy="172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Light" pitchFamily="34" charset="0"/>
              </a:rPr>
              <a:t> </a:t>
            </a:r>
            <a:r>
              <a:rPr lang="pl-PL" sz="4000" b="1" dirty="0" smtClean="0">
                <a:latin typeface="Klavika Regular" pitchFamily="34" charset="0"/>
              </a:rPr>
              <a:t>3.2</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drone</a:t>
            </a:r>
            <a:r>
              <a:rPr lang="pl-PL" sz="1200" dirty="0">
                <a:latin typeface="Klavika Regular" pitchFamily="34" charset="0"/>
              </a:rPr>
              <a:t> with </a:t>
            </a:r>
            <a:r>
              <a:rPr lang="pl-PL" sz="1200" dirty="0" err="1">
                <a:latin typeface="Klavika Regular" pitchFamily="34" charset="0"/>
              </a:rPr>
              <a:t>camera</a:t>
            </a:r>
            <a:r>
              <a:rPr lang="pl-PL" sz="1200" dirty="0">
                <a:latin typeface="Klavika Regular" pitchFamily="34" charset="0"/>
              </a:rPr>
              <a:t> &amp; </a:t>
            </a:r>
            <a:r>
              <a:rPr lang="pl-PL" sz="1200" dirty="0" err="1">
                <a:latin typeface="Klavika Regular" pitchFamily="34" charset="0"/>
              </a:rPr>
              <a:t>accessories</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8" name="Picture 3" descr="C:\Overmax\Produkty\DRONY\X-BeeDrone-32\X-bee-drone-32_Remot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8171" y="3559472"/>
            <a:ext cx="1499498" cy="13096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Tabela 20"/>
          <p:cNvGraphicFramePr>
            <a:graphicFrameLocks noGrp="1"/>
          </p:cNvGraphicFramePr>
          <p:nvPr>
            <p:extLst/>
          </p:nvPr>
        </p:nvGraphicFramePr>
        <p:xfrm>
          <a:off x="6156176" y="924599"/>
          <a:ext cx="2808312" cy="1822560"/>
        </p:xfrm>
        <a:graphic>
          <a:graphicData uri="http://schemas.openxmlformats.org/drawingml/2006/table">
            <a:tbl>
              <a:tblPr bandRow="1">
                <a:tableStyleId>{073A0DAA-6AF3-43AB-8588-CEC1D06C72B9}</a:tableStyleId>
              </a:tblPr>
              <a:tblGrid>
                <a:gridCol w="2808312"/>
              </a:tblGrid>
              <a:tr h="182256">
                <a:tc>
                  <a:txBody>
                    <a:bodyPr/>
                    <a:lstStyle/>
                    <a:p>
                      <a:pPr algn="l" fontAlgn="ctr"/>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drone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SD </a:t>
                      </a:r>
                      <a:r>
                        <a:rPr lang="pl-PL" sz="1100" b="0" i="0" u="none" strike="noStrike" dirty="0" err="1">
                          <a:solidFill>
                            <a:srgbClr val="000000"/>
                          </a:solidFill>
                          <a:effectLst/>
                          <a:latin typeface="Klavika Regular" pitchFamily="34" charset="0"/>
                        </a:rPr>
                        <a:t>card</a:t>
                      </a:r>
                      <a:r>
                        <a:rPr lang="pl-PL" sz="1100" b="0" i="0" u="none" strike="noStrike" dirty="0">
                          <a:solidFill>
                            <a:srgbClr val="000000"/>
                          </a:solidFill>
                          <a:effectLst/>
                          <a:latin typeface="Klavika Regular" pitchFamily="34" charset="0"/>
                        </a:rPr>
                        <a:t> </a:t>
                      </a:r>
                      <a:r>
                        <a:rPr lang="pl-PL" sz="1100" b="0" i="0" u="none" strike="noStrike" dirty="0" err="1">
                          <a:solidFill>
                            <a:srgbClr val="000000"/>
                          </a:solidFill>
                          <a:effectLst/>
                          <a:latin typeface="Klavika Regular" pitchFamily="34" charset="0"/>
                        </a:rPr>
                        <a:t>reader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1-GB </a:t>
                      </a:r>
                      <a:r>
                        <a:rPr lang="pl-PL" sz="1100" b="0" i="0" u="none" strike="noStrike" dirty="0">
                          <a:solidFill>
                            <a:srgbClr val="000000"/>
                          </a:solidFill>
                          <a:effectLst/>
                          <a:latin typeface="Klavika Regular" pitchFamily="34" charset="0"/>
                        </a:rPr>
                        <a:t>SD </a:t>
                      </a:r>
                      <a:r>
                        <a:rPr lang="pl-PL" sz="1100" b="0" i="0" u="none" strike="noStrike" dirty="0" err="1">
                          <a:solidFill>
                            <a:srgbClr val="000000"/>
                          </a:solidFill>
                          <a:effectLst/>
                          <a:latin typeface="Klavika Regular" pitchFamily="34" charset="0"/>
                        </a:rPr>
                        <a:t>card</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16 </a:t>
                      </a:r>
                      <a:r>
                        <a:rPr lang="pl-PL" sz="1100" b="0" i="0" u="none" strike="noStrike" dirty="0" err="1">
                          <a:solidFill>
                            <a:srgbClr val="000000"/>
                          </a:solidFill>
                          <a:effectLst/>
                          <a:latin typeface="Klavika Regular" pitchFamily="34" charset="0"/>
                        </a:rPr>
                        <a:t>propellers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propeller </a:t>
                      </a:r>
                      <a:r>
                        <a:rPr lang="pl-PL" sz="1100" b="0" i="0" u="none" strike="noStrike" dirty="0" err="1">
                          <a:solidFill>
                            <a:srgbClr val="000000"/>
                          </a:solidFill>
                          <a:effectLst/>
                          <a:latin typeface="Klavika Regular" pitchFamily="34" charset="0"/>
                        </a:rPr>
                        <a:t>protectors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remote</a:t>
                      </a:r>
                      <a:r>
                        <a:rPr lang="pl-PL" sz="1100" b="0" i="0" u="none" strike="noStrike" dirty="0" smtClean="0">
                          <a:solidFill>
                            <a:srgbClr val="000000"/>
                          </a:solidFill>
                          <a:effectLst/>
                          <a:latin typeface="Klavika Regular" pitchFamily="34" charset="0"/>
                        </a:rPr>
                        <a:t> </a:t>
                      </a:r>
                      <a:r>
                        <a:rPr lang="pl-PL" sz="1100" b="0" i="0" u="none" strike="noStrike" dirty="0" err="1">
                          <a:solidFill>
                            <a:srgbClr val="000000"/>
                          </a:solidFill>
                          <a:effectLst/>
                          <a:latin typeface="Klavika Regular" pitchFamily="34" charset="0"/>
                        </a:rPr>
                        <a:t>control</a:t>
                      </a:r>
                      <a:r>
                        <a:rPr lang="pl-PL" sz="1100" b="0" i="0" u="none" strike="noStrike" dirty="0">
                          <a:solidFill>
                            <a:srgbClr val="000000"/>
                          </a:solidFill>
                          <a:effectLst/>
                          <a:latin typeface="Klavika Regular" pitchFamily="34" charset="0"/>
                        </a:rPr>
                        <a:t> with a display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3 </a:t>
                      </a:r>
                      <a:r>
                        <a:rPr lang="pl-PL" sz="1100" b="0" i="0" u="none" strike="noStrike" dirty="0" err="1">
                          <a:solidFill>
                            <a:srgbClr val="000000"/>
                          </a:solidFill>
                          <a:effectLst/>
                          <a:latin typeface="Klavika Regular" pitchFamily="34" charset="0"/>
                        </a:rPr>
                        <a:t>batteries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2 </a:t>
                      </a:r>
                      <a:r>
                        <a:rPr lang="pl-PL" sz="1100" b="0" i="0" u="none" strike="noStrike" dirty="0" err="1">
                          <a:solidFill>
                            <a:srgbClr val="000000"/>
                          </a:solidFill>
                          <a:effectLst/>
                          <a:latin typeface="Klavika Regular" pitchFamily="34" charset="0"/>
                        </a:rPr>
                        <a:t>battery</a:t>
                      </a:r>
                      <a:r>
                        <a:rPr lang="pl-PL" sz="1100" b="0" i="0" u="none" strike="noStrike" dirty="0">
                          <a:solidFill>
                            <a:srgbClr val="000000"/>
                          </a:solidFill>
                          <a:effectLst/>
                          <a:latin typeface="Klavika Regular" pitchFamily="34" charset="0"/>
                        </a:rPr>
                        <a:t> </a:t>
                      </a:r>
                      <a:r>
                        <a:rPr lang="pl-PL" sz="1100" b="0" i="0" u="none" strike="noStrike" dirty="0" err="1">
                          <a:solidFill>
                            <a:srgbClr val="000000"/>
                          </a:solidFill>
                          <a:effectLst/>
                          <a:latin typeface="Klavika Regular" pitchFamily="34" charset="0"/>
                        </a:rPr>
                        <a:t>chargers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screwdriver</a:t>
                      </a:r>
                      <a:r>
                        <a:rPr lang="pl-PL" sz="1100" b="0" i="0" u="none" strike="noStrike" dirty="0" smtClean="0">
                          <a:solidFill>
                            <a:srgbClr val="000000"/>
                          </a:solidFill>
                          <a:effectLst/>
                          <a:latin typeface="Klavika Regular" pitchFamily="34" charset="0"/>
                        </a:rPr>
                        <a:t> </a:t>
                      </a:r>
                      <a:r>
                        <a:rPr lang="pl-PL" sz="1100" b="0" i="0" u="none" strike="noStrike" dirty="0">
                          <a:solidFill>
                            <a:srgbClr val="000000"/>
                          </a:solidFill>
                          <a:effectLst/>
                          <a:latin typeface="Klavika Regular" pitchFamily="34" charset="0"/>
                        </a:rPr>
                        <a:t>with </a:t>
                      </a:r>
                      <a:r>
                        <a:rPr lang="pl-PL" sz="1100" b="0" i="0" u="none" strike="noStrike" dirty="0" err="1">
                          <a:solidFill>
                            <a:srgbClr val="000000"/>
                          </a:solidFill>
                          <a:effectLst/>
                          <a:latin typeface="Klavika Regular" pitchFamily="34" charset="0"/>
                        </a:rPr>
                        <a:t>mounting</a:t>
                      </a:r>
                      <a:r>
                        <a:rPr lang="pl-PL" sz="1100" b="0" i="0" u="none" strike="noStrike" dirty="0">
                          <a:solidFill>
                            <a:srgbClr val="000000"/>
                          </a:solidFill>
                          <a:effectLst/>
                          <a:latin typeface="Klavika Regular" pitchFamily="34" charset="0"/>
                        </a:rPr>
                        <a:t> </a:t>
                      </a:r>
                      <a:r>
                        <a:rPr lang="pl-PL" sz="1100" b="0" i="0" u="none" strike="noStrike" dirty="0" err="1">
                          <a:solidFill>
                            <a:srgbClr val="000000"/>
                          </a:solidFill>
                          <a:effectLst/>
                          <a:latin typeface="Klavika Regular" pitchFamily="34" charset="0"/>
                        </a:rPr>
                        <a:t>screws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32"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75259" y="4653136"/>
            <a:ext cx="51816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Obraz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6229" y="1767024"/>
            <a:ext cx="2625571" cy="1301936"/>
          </a:xfrm>
          <a:prstGeom prst="rect">
            <a:avLst/>
          </a:prstGeom>
        </p:spPr>
      </p:pic>
      <p:pic>
        <p:nvPicPr>
          <p:cNvPr id="11" name="Obraz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9400" y="3418247"/>
            <a:ext cx="979546" cy="730833"/>
          </a:xfrm>
          <a:prstGeom prst="rect">
            <a:avLst/>
          </a:prstGeom>
        </p:spPr>
      </p:pic>
      <p:pic>
        <p:nvPicPr>
          <p:cNvPr id="12" name="Obraz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44064" y="2884820"/>
            <a:ext cx="918325" cy="472172"/>
          </a:xfrm>
          <a:prstGeom prst="rect">
            <a:avLst/>
          </a:prstGeom>
        </p:spPr>
      </p:pic>
      <p:pic>
        <p:nvPicPr>
          <p:cNvPr id="14" name="Obraz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44064" y="3597320"/>
            <a:ext cx="918325" cy="551760"/>
          </a:xfrm>
          <a:prstGeom prst="rect">
            <a:avLst/>
          </a:prstGeom>
        </p:spPr>
      </p:pic>
      <p:pic>
        <p:nvPicPr>
          <p:cNvPr id="15" name="Obraz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61673" y="3046831"/>
            <a:ext cx="765265" cy="68874"/>
          </a:xfrm>
          <a:prstGeom prst="rect">
            <a:avLst/>
          </a:prstGeom>
        </p:spPr>
      </p:pic>
    </p:spTree>
    <p:extLst>
      <p:ext uri="{BB962C8B-B14F-4D97-AF65-F5344CB8AC3E}">
        <p14:creationId xmlns:p14="http://schemas.microsoft.com/office/powerpoint/2010/main" val="11628301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0" y="8999"/>
            <a:ext cx="9144000" cy="5309419"/>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96498"/>
            <a:ext cx="8759575" cy="923330"/>
          </a:xfrm>
          <a:prstGeom prst="rect">
            <a:avLst/>
          </a:prstGeom>
          <a:noFill/>
        </p:spPr>
        <p:txBody>
          <a:bodyPr wrap="square" numCol="3" spcCol="360000" rtlCol="0">
            <a:spAutoFit/>
          </a:bodyPr>
          <a:lstStyle/>
          <a:p>
            <a:r>
              <a:rPr lang="en-US" sz="900" b="1" dirty="0">
                <a:latin typeface="Klavika Regular" pitchFamily="34" charset="0"/>
              </a:rPr>
              <a:t>X-Bee Drone 3.5 </a:t>
            </a:r>
            <a:r>
              <a:rPr lang="en-US" sz="900" dirty="0">
                <a:latin typeface="Klavika Regular" pitchFamily="34" charset="0"/>
              </a:rPr>
              <a:t>is a nimble drone with a diameter of </a:t>
            </a:r>
            <a:r>
              <a:rPr lang="en-US" sz="900" b="1" dirty="0">
                <a:latin typeface="Klavika Regular" pitchFamily="34" charset="0"/>
              </a:rPr>
              <a:t>36 cm </a:t>
            </a:r>
            <a:r>
              <a:rPr lang="en-US" sz="900" dirty="0">
                <a:latin typeface="Klavika Regular" pitchFamily="34" charset="0"/>
              </a:rPr>
              <a:t>and a 10-minute flight time. This is the first Overmax drone that </a:t>
            </a:r>
            <a:r>
              <a:rPr lang="en-US" sz="900" b="1" dirty="0">
                <a:latin typeface="Klavika Regular" pitchFamily="34" charset="0"/>
              </a:rPr>
              <a:t>can be operated directly with a smartphone using a dedicated application</a:t>
            </a:r>
            <a:r>
              <a:rPr lang="en-US" sz="900" dirty="0">
                <a:latin typeface="Klavika Regular" pitchFamily="34" charset="0"/>
              </a:rPr>
              <a:t>. The drone is equipped with a </a:t>
            </a:r>
            <a:r>
              <a:rPr lang="en-US" sz="900" b="1" dirty="0">
                <a:latin typeface="Klavika Regular" pitchFamily="34" charset="0"/>
              </a:rPr>
              <a:t>camera</a:t>
            </a:r>
            <a:r>
              <a:rPr lang="en-US" sz="900" dirty="0">
                <a:latin typeface="Klavika Regular" pitchFamily="34" charset="0"/>
              </a:rPr>
              <a:t> so that you can take aerial photos and videos and save them directly in the memory of a paired smartphone. When the drone is paired with a smartphone you can also use </a:t>
            </a:r>
            <a:r>
              <a:rPr lang="en-US" sz="900" b="1" dirty="0">
                <a:latin typeface="Klavika Regular" pitchFamily="34" charset="0"/>
              </a:rPr>
              <a:t>FPV function </a:t>
            </a:r>
            <a:r>
              <a:rPr lang="en-US" sz="900" dirty="0">
                <a:latin typeface="Klavika Regular" pitchFamily="34" charset="0"/>
              </a:rPr>
              <a:t>that allows the operator to see the images from the drone's camera directly on the smartphone's screen. X-Bee Drone 3.5 performs all </a:t>
            </a:r>
            <a:r>
              <a:rPr lang="en-US" sz="900" b="1" dirty="0">
                <a:latin typeface="Klavika Regular" pitchFamily="34" charset="0"/>
              </a:rPr>
              <a:t>popular aerial stunts at three speed levels</a:t>
            </a:r>
            <a:r>
              <a:rPr lang="en-US" sz="900" dirty="0">
                <a:latin typeface="Klavika Regular" pitchFamily="34" charset="0"/>
              </a:rPr>
              <a:t>. The drone can be operated within a range of </a:t>
            </a:r>
            <a:r>
              <a:rPr lang="en-US" sz="900" b="1" dirty="0">
                <a:latin typeface="Klavika Regular" pitchFamily="34" charset="0"/>
              </a:rPr>
              <a:t>up to 80 meters </a:t>
            </a:r>
            <a:r>
              <a:rPr lang="en-US" sz="900" dirty="0">
                <a:latin typeface="Klavika Regular" pitchFamily="34" charset="0"/>
              </a:rPr>
              <a:t>and the </a:t>
            </a:r>
            <a:r>
              <a:rPr lang="en-US" sz="900" b="1" dirty="0">
                <a:latin typeface="Klavika Regular" pitchFamily="34" charset="0"/>
              </a:rPr>
              <a:t>LED lights </a:t>
            </a:r>
            <a:r>
              <a:rPr lang="en-US" sz="900" dirty="0">
                <a:latin typeface="Klavika Regular" pitchFamily="34" charset="0"/>
              </a:rPr>
              <a:t>ensure that you will never lose sight of the device.  The drone comes out with a wide range of accessories: 12 propellers, 3 batteries, 2 chargers, a screwdriver and screws.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Regular" pitchFamily="34" charset="0"/>
              </a:rPr>
              <a:t> </a:t>
            </a:r>
            <a:r>
              <a:rPr lang="pl-PL" sz="4000" b="1" dirty="0" smtClean="0">
                <a:latin typeface="Klavika Regular" pitchFamily="34" charset="0"/>
              </a:rPr>
              <a:t>3.5</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d</a:t>
            </a:r>
            <a:r>
              <a:rPr lang="pl-PL" sz="1200" dirty="0" err="1" smtClean="0">
                <a:latin typeface="Klavika Regular" pitchFamily="34" charset="0"/>
              </a:rPr>
              <a:t>rone</a:t>
            </a:r>
            <a:r>
              <a:rPr lang="pl-PL" sz="1200" dirty="0" smtClean="0">
                <a:latin typeface="Klavika Regular" pitchFamily="34" charset="0"/>
              </a:rPr>
              <a:t> 36 cm</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PRODUKTY\WSZYSTKO\X-BeeDrone 3.5\OV-X-BeeDrone-35_01-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496" y="157148"/>
            <a:ext cx="6754214" cy="427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4702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Obraz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17947"/>
            <a:ext cx="2689905" cy="2469574"/>
          </a:xfrm>
          <a:prstGeom prst="rect">
            <a:avLst/>
          </a:prstGeom>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515236755"/>
              </p:ext>
            </p:extLst>
          </p:nvPr>
        </p:nvGraphicFramePr>
        <p:xfrm>
          <a:off x="3059832" y="924600"/>
          <a:ext cx="2808312" cy="2737507"/>
        </p:xfrm>
        <a:graphic>
          <a:graphicData uri="http://schemas.openxmlformats.org/drawingml/2006/table">
            <a:tbl>
              <a:tblPr bandRow="1">
                <a:tableStyleId>{073A0DAA-6AF3-43AB-8588-CEC1D06C72B9}</a:tableStyleId>
              </a:tblPr>
              <a:tblGrid>
                <a:gridCol w="1753296"/>
                <a:gridCol w="1055016"/>
              </a:tblGrid>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Size</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36 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Flight </a:t>
                      </a:r>
                      <a:r>
                        <a:rPr lang="pl-PL" sz="1100" u="none" strike="noStrike" dirty="0" err="1" smtClean="0">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10 min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FPV</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Auto-return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It can be controlled with a </a:t>
                      </a:r>
                      <a:endParaRPr lang="pl-PL" sz="1100" b="0" i="0" u="none" strike="noStrike" dirty="0" smtClean="0">
                        <a:solidFill>
                          <a:srgbClr val="000000"/>
                        </a:solidFill>
                        <a:effectLst/>
                        <a:latin typeface="Klavika Regular" pitchFamily="34" charset="0"/>
                      </a:endParaRPr>
                    </a:p>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smartphone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0,3 MP</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File </a:t>
                      </a:r>
                      <a:r>
                        <a:rPr lang="pl-PL" sz="1100" b="0" i="0" u="none" strike="noStrike" dirty="0" err="1" smtClean="0">
                          <a:solidFill>
                            <a:srgbClr val="000000"/>
                          </a:solidFill>
                          <a:effectLst/>
                          <a:latin typeface="Klavika Regular" pitchFamily="34" charset="0"/>
                        </a:rPr>
                        <a:t>storage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Remote </a:t>
                      </a:r>
                      <a:r>
                        <a:rPr lang="pl-PL" sz="1100" b="0" i="0" u="none" strike="noStrike" dirty="0" err="1" smtClean="0">
                          <a:solidFill>
                            <a:srgbClr val="000000"/>
                          </a:solidFill>
                          <a:effectLst/>
                          <a:latin typeface="Klavika Regular" pitchFamily="34" charset="0"/>
                        </a:rPr>
                        <a:t>control</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Gyroscope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6-axis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CPU </a:t>
                      </a:r>
                      <a:r>
                        <a:rPr lang="pl-PL" sz="1100" b="0" i="0" u="none" strike="noStrike" dirty="0" err="1" smtClean="0">
                          <a:solidFill>
                            <a:srgbClr val="000000"/>
                          </a:solidFill>
                          <a:effectLst/>
                          <a:latin typeface="Klavika Regular" pitchFamily="34" charset="0"/>
                        </a:rPr>
                        <a:t>speed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 </a:t>
                      </a:r>
                      <a:r>
                        <a:rPr lang="pl-PL" sz="1100" b="1" i="0" u="none" strike="noStrike" dirty="0" err="1" smtClean="0">
                          <a:solidFill>
                            <a:srgbClr val="000000"/>
                          </a:solidFill>
                          <a:effectLst/>
                          <a:latin typeface="Klavika Regular" pitchFamily="34" charset="0"/>
                        </a:rPr>
                        <a:t>modes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360-degree </a:t>
                      </a:r>
                      <a:r>
                        <a:rPr lang="pl-PL" sz="1100" b="0" i="0" u="none" strike="noStrike" dirty="0" err="1" smtClean="0">
                          <a:solidFill>
                            <a:srgbClr val="000000"/>
                          </a:solidFill>
                          <a:effectLst/>
                          <a:latin typeface="Klavika Regular" pitchFamily="34" charset="0"/>
                        </a:rPr>
                        <a:t>stunts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Operating </a:t>
                      </a:r>
                      <a:r>
                        <a:rPr lang="pl-PL" sz="1100" b="0" i="0" u="none" strike="noStrike" dirty="0" err="1" smtClean="0">
                          <a:solidFill>
                            <a:srgbClr val="000000"/>
                          </a:solidFill>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80 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Orange-</a:t>
                      </a:r>
                      <a:r>
                        <a:rPr lang="pl-PL" sz="1100" b="1" i="0" u="none" strike="noStrike" dirty="0" err="1"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2369328"/>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 </a:t>
                      </a:r>
                      <a:r>
                        <a:rPr lang="pl-PL" sz="1100" u="none" strike="noStrike" baseline="0" dirty="0" err="1" smtClean="0">
                          <a:effectLst/>
                          <a:latin typeface="Klavika Regular" pitchFamily="34" charset="0"/>
                        </a:rPr>
                        <a:t>drone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baseline="0" dirty="0" smtClean="0">
                          <a:effectLst/>
                          <a:latin typeface="Klavika Regular" pitchFamily="34" charset="0"/>
                        </a:rPr>
                        <a:t>a </a:t>
                      </a:r>
                      <a:r>
                        <a:rPr lang="pl-PL" sz="1100" u="none" strike="noStrike" baseline="0" dirty="0" err="1" smtClean="0">
                          <a:effectLst/>
                          <a:latin typeface="Klavika Regular" pitchFamily="34" charset="0"/>
                        </a:rPr>
                        <a:t>remote</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control</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12 </a:t>
                      </a:r>
                      <a:r>
                        <a:rPr lang="pl-PL" sz="1100" u="none" strike="noStrike" baseline="0" dirty="0" err="1" smtClean="0">
                          <a:effectLst/>
                          <a:latin typeface="Klavika Regular" pitchFamily="34" charset="0"/>
                        </a:rPr>
                        <a:t>propellers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propeller </a:t>
                      </a:r>
                      <a:r>
                        <a:rPr lang="pl-PL" sz="1100" u="none" strike="noStrike" baseline="0" dirty="0" err="1" smtClean="0">
                          <a:effectLst/>
                          <a:latin typeface="Klavika Regular" pitchFamily="34" charset="0"/>
                        </a:rPr>
                        <a:t>protectors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3 </a:t>
                      </a:r>
                      <a:r>
                        <a:rPr lang="pl-PL" sz="1100" u="none" strike="noStrike" baseline="0" dirty="0" err="1" smtClean="0">
                          <a:effectLst/>
                          <a:latin typeface="Klavika Regular" pitchFamily="34" charset="0"/>
                        </a:rPr>
                        <a:t>batteries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2 </a:t>
                      </a:r>
                      <a:r>
                        <a:rPr lang="pl-PL" sz="1100" u="none" strike="noStrike" baseline="0" dirty="0" err="1" smtClean="0">
                          <a:effectLst/>
                          <a:latin typeface="Klavika Regular" pitchFamily="34" charset="0"/>
                        </a:rPr>
                        <a:t>battery</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chargers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screwdriver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screws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1" name="Picture 4" descr="D:\PRODUKTY\WSZYSTKO\X-BeeDrone 3.5\OV-X-BeeDrone-35_01-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504" y="1384553"/>
            <a:ext cx="2771800" cy="1756415"/>
          </a:xfrm>
          <a:prstGeom prst="rect">
            <a:avLst/>
          </a:prstGeom>
          <a:noFill/>
          <a:extLst>
            <a:ext uri="{909E8E84-426E-40DD-AFC4-6F175D3DCCD1}">
              <a14:hiddenFill xmlns:a14="http://schemas.microsoft.com/office/drawing/2010/main">
                <a:solidFill>
                  <a:srgbClr val="FFFFFF"/>
                </a:solidFill>
              </a14:hiddenFill>
            </a:ext>
          </a:extLst>
        </p:spPr>
      </p:pic>
      <p:sp>
        <p:nvSpPr>
          <p:cNvPr id="23" name="pole tekstowe 22"/>
          <p:cNvSpPr txBox="1"/>
          <p:nvPr/>
        </p:nvSpPr>
        <p:spPr>
          <a:xfrm>
            <a:off x="276921" y="5805264"/>
            <a:ext cx="4352750" cy="707886"/>
          </a:xfrm>
          <a:prstGeom prst="rect">
            <a:avLst/>
          </a:prstGeom>
          <a:noFill/>
        </p:spPr>
        <p:txBody>
          <a:bodyPr wrap="square" rtlCol="0">
            <a:spAutoFit/>
          </a:bodyPr>
          <a:lstStyle/>
          <a:p>
            <a:r>
              <a:rPr lang="pl-PL" sz="4000" smtClean="0">
                <a:latin typeface="Klavika Light" pitchFamily="34" charset="0"/>
              </a:rPr>
              <a:t>x-</a:t>
            </a:r>
            <a:r>
              <a:rPr lang="pl-PL" sz="4000" b="1" smtClean="0">
                <a:latin typeface="Klavika Regular" pitchFamily="34" charset="0"/>
              </a:rPr>
              <a:t>bee </a:t>
            </a:r>
            <a:r>
              <a:rPr lang="pl-PL" sz="4000" smtClean="0">
                <a:latin typeface="Klavika Light" pitchFamily="34" charset="0"/>
              </a:rPr>
              <a:t>drone</a:t>
            </a:r>
            <a:r>
              <a:rPr lang="pl-PL" sz="4000" dirty="0" smtClean="0">
                <a:latin typeface="Klavika Regular" pitchFamily="34" charset="0"/>
              </a:rPr>
              <a:t> </a:t>
            </a:r>
            <a:r>
              <a:rPr lang="pl-PL" sz="4000" b="1" dirty="0" smtClean="0">
                <a:latin typeface="Klavika Regular" pitchFamily="34" charset="0"/>
              </a:rPr>
              <a:t>3.5</a:t>
            </a:r>
            <a:endParaRPr lang="pl-PL" sz="4000" b="1" dirty="0">
              <a:latin typeface="Klavika Regular" pitchFamily="34" charset="0"/>
            </a:endParaRPr>
          </a:p>
        </p:txBody>
      </p:sp>
      <p:sp>
        <p:nvSpPr>
          <p:cNvPr id="24" name="pole tekstowe 23"/>
          <p:cNvSpPr txBox="1"/>
          <p:nvPr/>
        </p:nvSpPr>
        <p:spPr>
          <a:xfrm>
            <a:off x="276921" y="6320353"/>
            <a:ext cx="4352750" cy="276999"/>
          </a:xfrm>
          <a:prstGeom prst="rect">
            <a:avLst/>
          </a:prstGeom>
          <a:noFill/>
        </p:spPr>
        <p:txBody>
          <a:bodyPr wrap="square" rtlCol="0">
            <a:spAutoFit/>
          </a:bodyPr>
          <a:lstStyle/>
          <a:p>
            <a:r>
              <a:rPr lang="pl-PL" sz="1200" dirty="0" err="1">
                <a:latin typeface="Klavika Regular" pitchFamily="34" charset="0"/>
              </a:rPr>
              <a:t>d</a:t>
            </a:r>
            <a:r>
              <a:rPr lang="pl-PL" sz="1200" dirty="0" err="1" smtClean="0">
                <a:latin typeface="Klavika Regular" pitchFamily="34" charset="0"/>
              </a:rPr>
              <a:t>rone</a:t>
            </a:r>
            <a:r>
              <a:rPr lang="pl-PL" sz="1200" dirty="0" smtClean="0">
                <a:latin typeface="Klavika Regular" pitchFamily="34" charset="0"/>
              </a:rPr>
              <a:t> 36 cm</a:t>
            </a:r>
            <a:endParaRPr lang="pl-PL" sz="1200" dirty="0">
              <a:latin typeface="Klavika Regular" pitchFamily="34" charset="0"/>
            </a:endParaRPr>
          </a:p>
        </p:txBody>
      </p:sp>
      <p:pic>
        <p:nvPicPr>
          <p:cNvPr id="102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31840" y="4149080"/>
            <a:ext cx="5692199" cy="5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31840" y="4946673"/>
            <a:ext cx="5930079" cy="42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7583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79" y="0"/>
            <a:ext cx="9144000" cy="5315294"/>
          </a:xfrm>
          <a:prstGeom prst="rect">
            <a:avLst/>
          </a:prstGeom>
        </p:spPr>
      </p:pic>
      <p:pic>
        <p:nvPicPr>
          <p:cNvPr id="15" name="Obraz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957" y="824332"/>
            <a:ext cx="6635233" cy="2460651"/>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96498"/>
            <a:ext cx="8759575" cy="784830"/>
          </a:xfrm>
          <a:prstGeom prst="rect">
            <a:avLst/>
          </a:prstGeom>
          <a:noFill/>
        </p:spPr>
        <p:txBody>
          <a:bodyPr wrap="square" numCol="3" spcCol="360000" rtlCol="0">
            <a:spAutoFit/>
          </a:bodyPr>
          <a:lstStyle/>
          <a:p>
            <a:r>
              <a:rPr lang="en-US" sz="900" b="1" dirty="0">
                <a:latin typeface="Klavika Regular" pitchFamily="34" charset="0"/>
              </a:rPr>
              <a:t>X-Bee Drone 5.1 </a:t>
            </a:r>
            <a:r>
              <a:rPr lang="en-US" sz="900" dirty="0">
                <a:latin typeface="Klavika Regular" pitchFamily="34" charset="0"/>
              </a:rPr>
              <a:t>- a big drone with a big heart! The device of a diagonal of </a:t>
            </a:r>
            <a:r>
              <a:rPr lang="en-US" sz="900" b="1" dirty="0">
                <a:latin typeface="Klavika Regular" pitchFamily="34" charset="0"/>
              </a:rPr>
              <a:t>56 centimeters </a:t>
            </a:r>
            <a:r>
              <a:rPr lang="en-US" sz="900" dirty="0">
                <a:latin typeface="Klavika Regular" pitchFamily="34" charset="0"/>
              </a:rPr>
              <a:t>can be operated within a range of up to </a:t>
            </a:r>
            <a:r>
              <a:rPr lang="en-US" sz="900" b="1" dirty="0">
                <a:latin typeface="Klavika Regular" pitchFamily="34" charset="0"/>
              </a:rPr>
              <a:t>100 meters </a:t>
            </a:r>
            <a:r>
              <a:rPr lang="en-US" sz="900" dirty="0">
                <a:latin typeface="Klavika Regular" pitchFamily="34" charset="0"/>
              </a:rPr>
              <a:t>and allows you for </a:t>
            </a:r>
            <a:r>
              <a:rPr lang="pl-PL" sz="900" b="1" dirty="0">
                <a:latin typeface="Klavika Regular" pitchFamily="34" charset="0"/>
              </a:rPr>
              <a:t>3</a:t>
            </a:r>
            <a:r>
              <a:rPr lang="en-US" sz="900" b="1" smtClean="0">
                <a:latin typeface="Klavika Regular" pitchFamily="34" charset="0"/>
              </a:rPr>
              <a:t>0-minute </a:t>
            </a:r>
            <a:r>
              <a:rPr lang="en-US" sz="900" b="1" dirty="0">
                <a:latin typeface="Klavika Regular" pitchFamily="34" charset="0"/>
              </a:rPr>
              <a:t>flights</a:t>
            </a:r>
            <a:r>
              <a:rPr lang="en-US" sz="900" dirty="0">
                <a:latin typeface="Klavika Regular" pitchFamily="34" charset="0"/>
              </a:rPr>
              <a:t>. Manual calibration has been superseded by an </a:t>
            </a:r>
            <a:r>
              <a:rPr lang="en-US" sz="900" b="1" dirty="0">
                <a:latin typeface="Klavika Regular" pitchFamily="34" charset="0"/>
              </a:rPr>
              <a:t>intelligent automatic calibration</a:t>
            </a:r>
            <a:r>
              <a:rPr lang="en-US" sz="900" dirty="0">
                <a:latin typeface="Klavika Regular" pitchFamily="34" charset="0"/>
              </a:rPr>
              <a:t>. The device is equipped with an </a:t>
            </a:r>
            <a:r>
              <a:rPr lang="en-US" sz="900" b="1" dirty="0">
                <a:latin typeface="Klavika Regular" pitchFamily="34" charset="0"/>
              </a:rPr>
              <a:t>auto-return function </a:t>
            </a:r>
            <a:r>
              <a:rPr lang="en-US" sz="900" dirty="0">
                <a:latin typeface="Klavika Regular" pitchFamily="34" charset="0"/>
              </a:rPr>
              <a:t>allowing the drone to fly back a dozen meters towards the last safe position. With the built-in camera, SD card reader and included 2-GB memory card you can also see and record the images from the bird's eye view perspective. The </a:t>
            </a:r>
            <a:r>
              <a:rPr lang="en-US" sz="900" b="1" dirty="0">
                <a:latin typeface="Klavika Regular" pitchFamily="34" charset="0"/>
              </a:rPr>
              <a:t>remote control </a:t>
            </a:r>
            <a:r>
              <a:rPr lang="en-US" sz="900" dirty="0">
                <a:latin typeface="Klavika Regular" pitchFamily="34" charset="0"/>
              </a:rPr>
              <a:t>is equipped with a display allowing you to see current functions and speed modes.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Regular" pitchFamily="34" charset="0"/>
              </a:rPr>
              <a:t> </a:t>
            </a:r>
            <a:r>
              <a:rPr lang="pl-PL" sz="4000" b="1" dirty="0">
                <a:latin typeface="Klavika Regular" pitchFamily="34" charset="0"/>
              </a:rPr>
              <a:t>5</a:t>
            </a:r>
            <a:r>
              <a:rPr lang="pl-PL" sz="4000" b="1" dirty="0" smtClean="0">
                <a:latin typeface="Klavika Regular" pitchFamily="34" charset="0"/>
              </a:rPr>
              <a:t>.1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d</a:t>
            </a:r>
            <a:r>
              <a:rPr lang="pl-PL" sz="1200" dirty="0" err="1" smtClean="0">
                <a:latin typeface="Klavika Regular" pitchFamily="34" charset="0"/>
              </a:rPr>
              <a:t>rone</a:t>
            </a:r>
            <a:r>
              <a:rPr lang="pl-PL" sz="1200" smtClean="0">
                <a:latin typeface="Klavika Regular" pitchFamily="34" charset="0"/>
              </a:rPr>
              <a:t> 56 </a:t>
            </a:r>
            <a:r>
              <a:rPr lang="pl-PL" sz="1200" dirty="0" smtClean="0">
                <a:latin typeface="Klavika Regular" pitchFamily="34" charset="0"/>
              </a:rPr>
              <a:t>cm</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3203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17775622"/>
              </p:ext>
            </p:extLst>
          </p:nvPr>
        </p:nvGraphicFramePr>
        <p:xfrm>
          <a:off x="3059832" y="924600"/>
          <a:ext cx="2808312" cy="2553453"/>
        </p:xfrm>
        <a:graphic>
          <a:graphicData uri="http://schemas.openxmlformats.org/drawingml/2006/table">
            <a:tbl>
              <a:tblPr bandRow="1">
                <a:tableStyleId>{073A0DAA-6AF3-43AB-8588-CEC1D06C72B9}</a:tableStyleId>
              </a:tblPr>
              <a:tblGrid>
                <a:gridCol w="1753296"/>
                <a:gridCol w="1055016"/>
              </a:tblGrid>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Size</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56 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Flight </a:t>
                      </a:r>
                      <a:r>
                        <a:rPr lang="pl-PL" sz="1100" u="none" strike="noStrike" dirty="0" err="1" smtClean="0">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30 min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Remote </a:t>
                      </a:r>
                      <a:r>
                        <a:rPr lang="pl-PL" sz="1100" b="0" i="0" u="none" strike="noStrike" dirty="0" err="1" smtClean="0">
                          <a:solidFill>
                            <a:srgbClr val="000000"/>
                          </a:solidFill>
                          <a:effectLst/>
                          <a:latin typeface="Klavika Regular" pitchFamily="34" charset="0"/>
                        </a:rPr>
                        <a:t>control</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Operating </a:t>
                      </a:r>
                      <a:r>
                        <a:rPr lang="pl-PL" sz="1100" b="0" i="0" u="none" strike="noStrike" dirty="0" err="1" smtClean="0">
                          <a:solidFill>
                            <a:srgbClr val="000000"/>
                          </a:solidFill>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100 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 MP</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File </a:t>
                      </a:r>
                      <a:r>
                        <a:rPr lang="pl-PL" sz="1100" b="0" i="0" u="none" strike="noStrike" dirty="0" err="1" smtClean="0">
                          <a:solidFill>
                            <a:srgbClr val="000000"/>
                          </a:solidFill>
                          <a:effectLst/>
                          <a:latin typeface="Klavika Regular" pitchFamily="34" charset="0"/>
                        </a:rPr>
                        <a:t>storage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On the </a:t>
                      </a:r>
                      <a:r>
                        <a:rPr lang="pl-PL" sz="1100" b="1" i="0" u="none" strike="noStrike" dirty="0" err="1" smtClean="0">
                          <a:solidFill>
                            <a:srgbClr val="000000"/>
                          </a:solidFill>
                          <a:effectLst/>
                          <a:latin typeface="Klavika Regular" pitchFamily="34" charset="0"/>
                        </a:rPr>
                        <a:t>memory</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card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Memory </a:t>
                      </a:r>
                      <a:r>
                        <a:rPr lang="pl-PL" sz="1100" b="0" i="0" u="none" strike="noStrike" dirty="0" err="1" smtClean="0">
                          <a:solidFill>
                            <a:srgbClr val="000000"/>
                          </a:solidFill>
                          <a:effectLst/>
                          <a:latin typeface="Klavika Regular" pitchFamily="34" charset="0"/>
                        </a:rPr>
                        <a:t>card</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reader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Gyroscope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6-axis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360-degree </a:t>
                      </a:r>
                      <a:r>
                        <a:rPr lang="pl-PL" sz="1100" b="0" i="0" u="none" strike="noStrike" dirty="0" err="1" smtClean="0">
                          <a:solidFill>
                            <a:srgbClr val="000000"/>
                          </a:solidFill>
                          <a:effectLst/>
                          <a:latin typeface="Klavika Regular" pitchFamily="34" charset="0"/>
                        </a:rPr>
                        <a:t>stunts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smtClean="0">
                          <a:solidFill>
                            <a:srgbClr val="000000"/>
                          </a:solidFill>
                          <a:effectLst/>
                          <a:latin typeface="Klavika Regular" pitchFamily="34" charset="0"/>
                        </a:rPr>
                        <a:t>CPU </a:t>
                      </a:r>
                      <a:r>
                        <a:rPr lang="pl-PL" sz="1100" b="0" i="0" u="none" strike="noStrike" dirty="0" err="1" smtClean="0">
                          <a:solidFill>
                            <a:srgbClr val="000000"/>
                          </a:solidFill>
                          <a:effectLst/>
                          <a:latin typeface="Klavika Regular" pitchFamily="34" charset="0"/>
                        </a:rPr>
                        <a:t>speed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 </a:t>
                      </a:r>
                      <a:r>
                        <a:rPr lang="pl-PL" sz="1100" b="1" i="0" u="none" strike="noStrike" dirty="0" err="1" smtClean="0">
                          <a:solidFill>
                            <a:srgbClr val="000000"/>
                          </a:solidFill>
                          <a:effectLst/>
                          <a:latin typeface="Klavika Regular" pitchFamily="34" charset="0"/>
                        </a:rPr>
                        <a:t>modes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err="1" smtClean="0">
                          <a:solidFill>
                            <a:srgbClr val="000000"/>
                          </a:solidFill>
                          <a:effectLst/>
                          <a:latin typeface="Klavika Regular" pitchFamily="34" charset="0"/>
                        </a:rPr>
                        <a:t>Intelligent</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calibration</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r>
                        <a:rPr lang="pl-PL" sz="1100" b="1" i="0" u="none" strike="noStrike" dirty="0" err="1" smtClean="0">
                          <a:solidFill>
                            <a:srgbClr val="000000"/>
                          </a:solidFill>
                          <a:effectLst/>
                          <a:latin typeface="Klavika Regular" pitchFamily="34" charset="0"/>
                        </a:rPr>
                        <a:t>orange</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4599"/>
          <a:ext cx="2808312" cy="2369328"/>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 </a:t>
                      </a:r>
                      <a:r>
                        <a:rPr lang="pl-PL" sz="1100" u="none" strike="noStrike" baseline="0" dirty="0" err="1" smtClean="0">
                          <a:effectLst/>
                          <a:latin typeface="Klavika Regular" pitchFamily="34" charset="0"/>
                        </a:rPr>
                        <a:t>drone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baseline="0" dirty="0" smtClean="0">
                          <a:effectLst/>
                          <a:latin typeface="Klavika Regular" pitchFamily="34" charset="0"/>
                        </a:rPr>
                        <a:t>a </a:t>
                      </a:r>
                      <a:r>
                        <a:rPr lang="pl-PL" sz="1100" u="none" strike="noStrike" baseline="0" dirty="0" err="1" smtClean="0">
                          <a:effectLst/>
                          <a:latin typeface="Klavika Regular" pitchFamily="34" charset="0"/>
                        </a:rPr>
                        <a:t>remote</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control</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12 </a:t>
                      </a:r>
                      <a:r>
                        <a:rPr lang="pl-PL" sz="1100" u="none" strike="noStrike" baseline="0" dirty="0" err="1" smtClean="0">
                          <a:effectLst/>
                          <a:latin typeface="Klavika Regular" pitchFamily="34" charset="0"/>
                        </a:rPr>
                        <a:t>propellers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propeller </a:t>
                      </a:r>
                      <a:r>
                        <a:rPr lang="pl-PL" sz="1100" u="none" strike="noStrike" baseline="0" dirty="0" err="1" smtClean="0">
                          <a:effectLst/>
                          <a:latin typeface="Klavika Regular" pitchFamily="34" charset="0"/>
                        </a:rPr>
                        <a:t>protectors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3 </a:t>
                      </a:r>
                      <a:r>
                        <a:rPr lang="pl-PL" sz="1100" u="none" strike="noStrike" baseline="0" dirty="0" err="1" smtClean="0">
                          <a:effectLst/>
                          <a:latin typeface="Klavika Regular" pitchFamily="34" charset="0"/>
                        </a:rPr>
                        <a:t>batteries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2 </a:t>
                      </a:r>
                      <a:r>
                        <a:rPr lang="pl-PL" sz="1100" u="none" strike="noStrike" baseline="0" dirty="0" err="1" smtClean="0">
                          <a:effectLst/>
                          <a:latin typeface="Klavika Regular" pitchFamily="34" charset="0"/>
                        </a:rPr>
                        <a:t>battery</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chargers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screwdriver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screws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56846" cy="369332"/>
          </a:xfrm>
          <a:prstGeom prst="rect">
            <a:avLst/>
          </a:prstGeom>
        </p:spPr>
        <p:txBody>
          <a:bodyPr wrap="none">
            <a:spAutoFit/>
          </a:bodyPr>
          <a:lstStyle/>
          <a:p>
            <a:r>
              <a:rPr lang="pl-PL" b="1"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1" y="5766752"/>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Light" pitchFamily="34" charset="0"/>
              </a:rPr>
              <a:t> </a:t>
            </a:r>
            <a:r>
              <a:rPr lang="pl-PL" sz="4000" b="1" dirty="0">
                <a:latin typeface="Klavika Regular" pitchFamily="34" charset="0"/>
              </a:rPr>
              <a:t>5</a:t>
            </a:r>
            <a:r>
              <a:rPr lang="pl-PL" sz="4000" b="1" dirty="0" smtClean="0">
                <a:latin typeface="Klavika Regular" pitchFamily="34" charset="0"/>
              </a:rPr>
              <a:t>.1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smtClean="0">
                <a:latin typeface="Klavika Regular" pitchFamily="34" charset="0"/>
              </a:rPr>
              <a:t>dron 56cm</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3" name="Picture 3" descr="D:\PRODUKTY\WSZYSTKO\X-BeeDrone 5.1\X-beeDrone_51_P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496" y="1834904"/>
            <a:ext cx="2794620" cy="1031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RODUKTY\WSZYSTKO\X-BeeDrone 5.1\OV-X-BeeDrone-51_Remote(black)_P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3627" y="3501008"/>
            <a:ext cx="14811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83246" y="4077072"/>
            <a:ext cx="5719389" cy="43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84887" y="4805672"/>
            <a:ext cx="5779601" cy="54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503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9" y="-3676"/>
            <a:ext cx="9144000" cy="5322094"/>
          </a:xfrm>
          <a:prstGeom prst="rect">
            <a:avLst/>
          </a:prstGeom>
        </p:spPr>
      </p:pic>
      <p:pic>
        <p:nvPicPr>
          <p:cNvPr id="19" name="Picture 3" descr="D:\PRODUKTY\WSZYSTKO\X-BeeDrone 6.1\OV-X-BeeDrone-61_black_P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288689"/>
            <a:ext cx="5904656" cy="3721163"/>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445224"/>
            <a:ext cx="8759575" cy="923330"/>
          </a:xfrm>
          <a:prstGeom prst="rect">
            <a:avLst/>
          </a:prstGeom>
          <a:noFill/>
        </p:spPr>
        <p:txBody>
          <a:bodyPr wrap="square" numCol="3" spcCol="360000" rtlCol="0">
            <a:spAutoFit/>
          </a:bodyPr>
          <a:lstStyle/>
          <a:p>
            <a:pPr algn="just"/>
            <a:r>
              <a:rPr lang="en-US" sz="900" b="1" dirty="0">
                <a:latin typeface="Klavika Regular" panose="020B0506040000020004" pitchFamily="34" charset="0"/>
              </a:rPr>
              <a:t>X-Bee Drone 6.1</a:t>
            </a:r>
            <a:r>
              <a:rPr lang="en-US" sz="900" dirty="0">
                <a:latin typeface="Klavika Regular" panose="020B0506040000020004" pitchFamily="34" charset="0"/>
              </a:rPr>
              <a:t> is the first </a:t>
            </a:r>
            <a:r>
              <a:rPr lang="en-US" sz="900" b="1" dirty="0">
                <a:latin typeface="Klavika Regular" panose="020B0506040000020004" pitchFamily="34" charset="0"/>
              </a:rPr>
              <a:t>6-propeller</a:t>
            </a:r>
            <a:r>
              <a:rPr lang="en-US" sz="900" dirty="0">
                <a:latin typeface="Klavika Regular" panose="020B0506040000020004" pitchFamily="34" charset="0"/>
              </a:rPr>
              <a:t> drone from </a:t>
            </a:r>
            <a:r>
              <a:rPr lang="en-US" sz="900" dirty="0" err="1">
                <a:latin typeface="Klavika Regular" panose="020B0506040000020004" pitchFamily="34" charset="0"/>
              </a:rPr>
              <a:t>Overmax</a:t>
            </a:r>
            <a:r>
              <a:rPr lang="en-US" sz="900" dirty="0">
                <a:latin typeface="Klavika Regular" panose="020B0506040000020004" pitchFamily="34" charset="0"/>
              </a:rPr>
              <a:t>. Its diagonal is </a:t>
            </a:r>
            <a:r>
              <a:rPr lang="en-US" sz="900" b="1" dirty="0">
                <a:latin typeface="Klavika Regular" panose="020B0506040000020004" pitchFamily="34" charset="0"/>
              </a:rPr>
              <a:t>44.5 centimeters</a:t>
            </a:r>
            <a:r>
              <a:rPr lang="en-US" sz="900" dirty="0">
                <a:latin typeface="Klavika Regular" panose="020B0506040000020004" pitchFamily="34" charset="0"/>
              </a:rPr>
              <a:t> while the maximum flight time is </a:t>
            </a:r>
            <a:r>
              <a:rPr lang="en-US" sz="900" b="1" dirty="0">
                <a:latin typeface="Klavika Regular" panose="020B0506040000020004" pitchFamily="34" charset="0"/>
              </a:rPr>
              <a:t>10 minutes</a:t>
            </a:r>
            <a:r>
              <a:rPr lang="en-US" sz="900" dirty="0">
                <a:latin typeface="Klavika Regular" panose="020B0506040000020004" pitchFamily="34" charset="0"/>
              </a:rPr>
              <a:t>. The drone is fully </a:t>
            </a:r>
            <a:r>
              <a:rPr lang="en-US" sz="900" b="1" dirty="0">
                <a:latin typeface="Klavika Regular" panose="020B0506040000020004" pitchFamily="34" charset="0"/>
              </a:rPr>
              <a:t>compatible with smartphones</a:t>
            </a:r>
            <a:r>
              <a:rPr lang="en-US" sz="900" dirty="0">
                <a:latin typeface="Klavika Regular" panose="020B0506040000020004" pitchFamily="34" charset="0"/>
              </a:rPr>
              <a:t> - due to the dedicated application it is possible to control the device with a smartphone. The included </a:t>
            </a:r>
            <a:r>
              <a:rPr lang="en-US" sz="900" b="1" dirty="0">
                <a:latin typeface="Klavika Regular" panose="020B0506040000020004" pitchFamily="34" charset="0"/>
              </a:rPr>
              <a:t>camera</a:t>
            </a:r>
            <a:r>
              <a:rPr lang="en-US" sz="900" dirty="0">
                <a:latin typeface="Klavika Regular" panose="020B0506040000020004" pitchFamily="34" charset="0"/>
              </a:rPr>
              <a:t> allows you to see the world from above and take aerial pictures and videos that can be stored directly in the smartphone's memory. The </a:t>
            </a:r>
            <a:r>
              <a:rPr lang="en-US" sz="900" b="1" dirty="0">
                <a:latin typeface="Klavika Regular" panose="020B0506040000020004" pitchFamily="34" charset="0"/>
              </a:rPr>
              <a:t>6-axis gyroscope</a:t>
            </a:r>
            <a:r>
              <a:rPr lang="en-US" sz="900" dirty="0">
                <a:latin typeface="Klavika Regular" panose="020B0506040000020004" pitchFamily="34" charset="0"/>
              </a:rPr>
              <a:t> allows you to perform complex aerobatics using </a:t>
            </a:r>
            <a:r>
              <a:rPr lang="en-US" sz="900" b="1" dirty="0">
                <a:latin typeface="Klavika Regular" panose="020B0506040000020004" pitchFamily="34" charset="0"/>
              </a:rPr>
              <a:t>3 different speed modes</a:t>
            </a:r>
            <a:r>
              <a:rPr lang="en-US" sz="900" dirty="0">
                <a:latin typeface="Klavika Regular" panose="020B0506040000020004" pitchFamily="34" charset="0"/>
              </a:rPr>
              <a:t>. X-Bee Drone 6.1 has</a:t>
            </a:r>
            <a:r>
              <a:rPr lang="en-US" sz="900" b="1" dirty="0">
                <a:latin typeface="Klavika Regular" panose="020B0506040000020004" pitchFamily="34" charset="0"/>
              </a:rPr>
              <a:t> </a:t>
            </a:r>
            <a:r>
              <a:rPr lang="en-US" sz="900" b="1" dirty="0" err="1">
                <a:latin typeface="Klavika Regular" panose="020B0506040000020004" pitchFamily="34" charset="0"/>
              </a:rPr>
              <a:t>LEDlights</a:t>
            </a:r>
            <a:r>
              <a:rPr lang="en-US" sz="900" dirty="0">
                <a:latin typeface="Klavika Regular" panose="020B0506040000020004" pitchFamily="34" charset="0"/>
              </a:rPr>
              <a:t> and an operating range of up to </a:t>
            </a:r>
            <a:r>
              <a:rPr lang="en-US" sz="900" b="1" dirty="0">
                <a:latin typeface="Klavika Regular" panose="020B0506040000020004" pitchFamily="34" charset="0"/>
              </a:rPr>
              <a:t>80m</a:t>
            </a:r>
            <a:r>
              <a:rPr lang="en-US" sz="900" dirty="0">
                <a:latin typeface="Klavika Regular" panose="020B0506040000020004" pitchFamily="34" charset="0"/>
              </a:rPr>
              <a:t>. In the product box you will also find a remote control with a smartphone holder (up to 6"), 18 propellers, 2 batteries, 2 chargers, 6 propeller protectors, 6 screws, a screwdriver and 2 landing skids.</a:t>
            </a:r>
          </a:p>
          <a:p>
            <a:pPr algn="just"/>
            <a:endParaRPr lang="pl-PL" sz="900" dirty="0">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Regular" pitchFamily="34" charset="0"/>
              </a:rPr>
              <a:t> </a:t>
            </a:r>
            <a:r>
              <a:rPr lang="pl-PL" sz="4000" b="1" dirty="0">
                <a:latin typeface="Klavika Regular" pitchFamily="34" charset="0"/>
              </a:rPr>
              <a:t>6</a:t>
            </a:r>
            <a:r>
              <a:rPr lang="pl-PL" sz="4000" b="1" dirty="0" smtClean="0">
                <a:latin typeface="Klavika Regular" pitchFamily="34" charset="0"/>
              </a:rPr>
              <a:t>.1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d</a:t>
            </a:r>
            <a:r>
              <a:rPr lang="pl-PL" sz="1200" dirty="0" err="1" smtClean="0">
                <a:latin typeface="Klavika Regular" pitchFamily="34" charset="0"/>
              </a:rPr>
              <a:t>rone</a:t>
            </a:r>
            <a:r>
              <a:rPr lang="pl-PL" sz="1200" dirty="0" smtClean="0">
                <a:latin typeface="Klavika Regular" pitchFamily="34" charset="0"/>
              </a:rPr>
              <a:t> 44,5 cm</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1774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Obraz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17947"/>
            <a:ext cx="2689905" cy="2469574"/>
          </a:xfrm>
          <a:prstGeom prst="rect">
            <a:avLst/>
          </a:prstGeom>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309664805"/>
              </p:ext>
            </p:extLst>
          </p:nvPr>
        </p:nvGraphicFramePr>
        <p:xfrm>
          <a:off x="3059832" y="924600"/>
          <a:ext cx="2808312" cy="3065898"/>
        </p:xfrm>
        <a:graphic>
          <a:graphicData uri="http://schemas.openxmlformats.org/drawingml/2006/table">
            <a:tbl>
              <a:tblPr bandRow="1">
                <a:tableStyleId>{073A0DAA-6AF3-43AB-8588-CEC1D06C72B9}</a:tableStyleId>
              </a:tblPr>
              <a:tblGrid>
                <a:gridCol w="1753296"/>
                <a:gridCol w="1055016"/>
              </a:tblGrid>
              <a:tr h="184054">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Size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44,5 cm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en-US" sz="1100" u="none" strike="noStrike" dirty="0" smtClean="0">
                          <a:effectLst/>
                          <a:latin typeface="Klavika Regular" pitchFamily="34" charset="0"/>
                        </a:rPr>
                        <a:t>Flight</a:t>
                      </a:r>
                      <a:r>
                        <a:rPr lang="en-US" sz="1100" u="none" strike="noStrike" baseline="0" dirty="0" smtClean="0">
                          <a:effectLst/>
                          <a:latin typeface="Klavika Regular" pitchFamily="34" charset="0"/>
                        </a:rPr>
                        <a:t> 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smtClean="0">
                          <a:effectLst/>
                          <a:latin typeface="Klavika Regular" pitchFamily="34" charset="0"/>
                        </a:rPr>
                        <a:t>Up</a:t>
                      </a:r>
                      <a:r>
                        <a:rPr lang="en-US" sz="1100" b="1" u="none" strike="noStrike" baseline="0" dirty="0" smtClean="0">
                          <a:effectLst/>
                          <a:latin typeface="Klavika Regular" pitchFamily="34" charset="0"/>
                        </a:rPr>
                        <a:t> to </a:t>
                      </a:r>
                      <a:r>
                        <a:rPr lang="pl-PL" sz="1100" b="1" u="none" strike="noStrike" dirty="0" smtClean="0">
                          <a:effectLst/>
                          <a:latin typeface="Klavika Regular" pitchFamily="34" charset="0"/>
                        </a:rPr>
                        <a:t>10 min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en-US" sz="1100" dirty="0" smtClean="0">
                          <a:effectLst/>
                          <a:latin typeface="Klavika Regular" panose="020B0506040000020004" pitchFamily="34" charset="0"/>
                        </a:rPr>
                        <a:t>Six propellers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lvl="0"/>
                      <a:r>
                        <a:rPr lang="pl-PL" sz="1100" b="0" i="0" u="none" strike="noStrike" baseline="0" dirty="0" smtClean="0">
                          <a:solidFill>
                            <a:srgbClr val="000000"/>
                          </a:solidFill>
                          <a:effectLst/>
                          <a:latin typeface="Klavika Regular" pitchFamily="34" charset="0"/>
                        </a:rPr>
                        <a:t> </a:t>
                      </a:r>
                      <a:r>
                        <a:rPr lang="en-US" sz="1100" dirty="0" smtClean="0">
                          <a:latin typeface="Klavika Regular" panose="020B0506040000020004" pitchFamily="34" charset="0"/>
                        </a:rPr>
                        <a:t>Remote control with a smartphone holder</a:t>
                      </a:r>
                    </a:p>
                    <a:p>
                      <a:pPr lvl="0"/>
                      <a:r>
                        <a:rPr lang="en-US" sz="1100" dirty="0" smtClean="0">
                          <a:latin typeface="Klavika Regular" panose="020B0506040000020004" pitchFamily="34" charset="0"/>
                        </a:rPr>
                        <a:t> (up to 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en-US" sz="1100" dirty="0" smtClean="0">
                          <a:effectLst/>
                          <a:latin typeface="Klavika Regular" panose="020B0506040000020004" pitchFamily="34" charset="0"/>
                        </a:rPr>
                        <a:t>It can be controlled with a smartphone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en-US" sz="1100" kern="1200" dirty="0" smtClean="0">
                          <a:solidFill>
                            <a:schemeClr val="dk1"/>
                          </a:solidFill>
                          <a:effectLst/>
                          <a:latin typeface="Klavika Regular" panose="020B0506040000020004" pitchFamily="34" charset="0"/>
                          <a:ea typeface="+mn-ea"/>
                          <a:cs typeface="+mn-cs"/>
                        </a:rPr>
                        <a:t>File storage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kern="1200" dirty="0" smtClean="0">
                          <a:solidFill>
                            <a:schemeClr val="dk1"/>
                          </a:solidFill>
                          <a:effectLst/>
                          <a:latin typeface="Klavika Regular" panose="020B0506040000020004" pitchFamily="34" charset="0"/>
                          <a:ea typeface="+mn-ea"/>
                          <a:cs typeface="+mn-cs"/>
                        </a:rPr>
                        <a:t>in a smartphone's memory</a:t>
                      </a:r>
                      <a:endParaRPr lang="pl-PL" sz="1100" b="1" i="0" u="none" strike="noStrike" dirty="0">
                        <a:solidFill>
                          <a:srgbClr val="000000"/>
                        </a:solidFill>
                        <a:effectLst/>
                        <a:latin typeface="Klavika Regular" pitchFamily="34" charset="0"/>
                      </a:endParaRPr>
                    </a:p>
                  </a:txBody>
                  <a:tcPr marL="9525" marR="9525" marT="9525" marB="0" anchor="b">
                    <a:lnL w="12700" cmpd="sng">
                      <a:noFill/>
                    </a:lnL>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Headless</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mode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Gyroscope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6-</a:t>
                      </a:r>
                      <a:r>
                        <a:rPr lang="en-US" sz="1100" b="1" i="0" u="none" strike="noStrike" dirty="0" smtClean="0">
                          <a:solidFill>
                            <a:srgbClr val="000000"/>
                          </a:solidFill>
                          <a:effectLst/>
                          <a:latin typeface="Klavika Regular" pitchFamily="34" charset="0"/>
                        </a:rPr>
                        <a:t>axis</a:t>
                      </a:r>
                      <a:r>
                        <a:rPr lang="pl-PL" sz="1100" b="1" i="0" u="none" strike="noStrike" dirty="0" smtClean="0">
                          <a:solidFill>
                            <a:srgbClr val="000000"/>
                          </a:solidFill>
                          <a:effectLst/>
                          <a:latin typeface="Klavika Regular" pitchFamily="34" charset="0"/>
                        </a:rPr>
                        <a:t>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en-US" sz="1100" b="0" i="0" u="none" strike="noStrike" baseline="0" dirty="0" smtClean="0">
                          <a:solidFill>
                            <a:srgbClr val="000000"/>
                          </a:solidFill>
                          <a:effectLst/>
                          <a:latin typeface="Klavika Regular" pitchFamily="34" charset="0"/>
                        </a:rPr>
                        <a:t>CPU speed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 </a:t>
                      </a:r>
                      <a:r>
                        <a:rPr lang="en-US" sz="1100" b="1" i="0" u="none" strike="noStrike" dirty="0" smtClean="0">
                          <a:solidFill>
                            <a:srgbClr val="000000"/>
                          </a:solidFill>
                          <a:effectLst/>
                          <a:latin typeface="Klavika Regular" pitchFamily="34" charset="0"/>
                        </a:rPr>
                        <a:t>modes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en-US" sz="1100" dirty="0" smtClean="0">
                          <a:effectLst/>
                          <a:latin typeface="Klavika Regular" panose="020B0506040000020004" pitchFamily="34" charset="0"/>
                        </a:rPr>
                        <a:t>360-degree stunts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rgbClr val="000000"/>
                          </a:solidFill>
                          <a:effectLst/>
                          <a:latin typeface="Klavika Regular" pitchFamily="34" charset="0"/>
                        </a:rPr>
                        <a:t> </a:t>
                      </a:r>
                      <a:r>
                        <a:rPr lang="en-US" sz="1100" b="0" i="0" u="none" strike="noStrike" baseline="0" dirty="0" smtClean="0">
                          <a:solidFill>
                            <a:srgbClr val="000000"/>
                          </a:solidFill>
                          <a:effectLst/>
                          <a:latin typeface="Klavika Regular" pitchFamily="34" charset="0"/>
                        </a:rPr>
                        <a:t>Lights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rgbClr val="000000"/>
                          </a:solidFill>
                          <a:effectLst/>
                          <a:latin typeface="Klavika Regular" pitchFamily="34" charset="0"/>
                        </a:rPr>
                        <a:t> </a:t>
                      </a:r>
                      <a:r>
                        <a:rPr lang="en-US" sz="1100" dirty="0" smtClean="0">
                          <a:effectLst/>
                          <a:latin typeface="Klavika Regular" panose="020B0506040000020004" pitchFamily="34" charset="0"/>
                        </a:rPr>
                        <a:t>Operating range: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80 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Color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Black-silver</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2391283973"/>
              </p:ext>
            </p:extLst>
          </p:nvPr>
        </p:nvGraphicFramePr>
        <p:xfrm>
          <a:off x="6156176" y="924599"/>
          <a:ext cx="2808312" cy="2531877"/>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en-US" sz="1100" u="none" strike="noStrike" baseline="0" dirty="0" smtClean="0">
                          <a:effectLst/>
                          <a:latin typeface="Klavika Regular" pitchFamily="34" charset="0"/>
                        </a:rPr>
                        <a:t>a D</a:t>
                      </a:r>
                      <a:r>
                        <a:rPr lang="pl-PL" sz="1100" u="none" strike="noStrike" baseline="0" dirty="0" err="1" smtClean="0">
                          <a:effectLst/>
                          <a:latin typeface="Klavika Regular" pitchFamily="34" charset="0"/>
                        </a:rPr>
                        <a:t>ron</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en-US" sz="1100" kern="1200" dirty="0" smtClean="0">
                          <a:solidFill>
                            <a:schemeClr val="dk1"/>
                          </a:solidFill>
                          <a:effectLst/>
                          <a:latin typeface="Klavika Regular" panose="020B0506040000020004" pitchFamily="34" charset="0"/>
                          <a:ea typeface="+mn-ea"/>
                          <a:cs typeface="+mn-cs"/>
                        </a:rPr>
                        <a:t>a remote control with a smartphone holder (up to 6")</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18 </a:t>
                      </a:r>
                      <a:r>
                        <a:rPr lang="en-US" sz="1100" u="none" strike="noStrike" baseline="0" dirty="0" smtClean="0">
                          <a:effectLst/>
                          <a:latin typeface="Klavika Regular" pitchFamily="34" charset="0"/>
                        </a:rPr>
                        <a:t>propellers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propeller protectors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2 bat</a:t>
                      </a:r>
                      <a:r>
                        <a:rPr lang="en-US" sz="1100" u="none" strike="noStrike" baseline="0" dirty="0" err="1" smtClean="0">
                          <a:effectLst/>
                          <a:latin typeface="Klavika Regular" pitchFamily="34" charset="0"/>
                        </a:rPr>
                        <a:t>teries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baseline="0" dirty="0" smtClean="0">
                          <a:effectLst/>
                          <a:latin typeface="Klavika Regular" pitchFamily="34" charset="0"/>
                        </a:rPr>
                        <a:t> </a:t>
                      </a:r>
                      <a:r>
                        <a:rPr lang="en-US" sz="1100" u="none" strike="noStrike" baseline="0" dirty="0" smtClean="0">
                          <a:effectLst/>
                          <a:latin typeface="Klavika Regular" pitchFamily="34" charset="0"/>
                        </a:rPr>
                        <a:t>a charger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a screwdriver and </a:t>
                      </a:r>
                      <a:r>
                        <a:rPr lang="en-US" sz="1100" kern="1200" dirty="0" err="1" smtClean="0">
                          <a:solidFill>
                            <a:schemeClr val="dk1"/>
                          </a:solidFill>
                          <a:effectLst/>
                          <a:latin typeface="Klavika Regular" panose="020B0506040000020004" pitchFamily="34" charset="0"/>
                          <a:ea typeface="+mn-ea"/>
                          <a:cs typeface="+mn-cs"/>
                        </a:rPr>
                        <a:t>sc</a:t>
                      </a:r>
                      <a:r>
                        <a:rPr lang="pl-PL" sz="1100" kern="1200" dirty="0" smtClean="0">
                          <a:solidFill>
                            <a:schemeClr val="dk1"/>
                          </a:solidFill>
                          <a:effectLst/>
                          <a:latin typeface="Klavika Regular" panose="020B0506040000020004" pitchFamily="34" charset="0"/>
                          <a:ea typeface="+mn-ea"/>
                          <a:cs typeface="+mn-cs"/>
                        </a:rPr>
                        <a:t>r</a:t>
                      </a:r>
                      <a:r>
                        <a:rPr lang="en-US" sz="1100" kern="1200" dirty="0" err="1" smtClean="0">
                          <a:solidFill>
                            <a:schemeClr val="dk1"/>
                          </a:solidFill>
                          <a:effectLst/>
                          <a:latin typeface="Klavika Regular" panose="020B0506040000020004" pitchFamily="34" charset="0"/>
                          <a:ea typeface="+mn-ea"/>
                          <a:cs typeface="+mn-cs"/>
                        </a:rPr>
                        <a:t>ews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1" y="5766752"/>
            <a:ext cx="4352750" cy="707886"/>
          </a:xfrm>
          <a:prstGeom prst="rect">
            <a:avLst/>
          </a:prstGeom>
          <a:noFill/>
        </p:spPr>
        <p:txBody>
          <a:bodyPr wrap="square" rtlCol="0">
            <a:spAutoFit/>
          </a:bodyPr>
          <a:lstStyle/>
          <a:p>
            <a:r>
              <a:rPr lang="pl-PL" sz="4000" dirty="0" smtClean="0">
                <a:latin typeface="Klavika Light" pitchFamily="34" charset="0"/>
              </a:rPr>
              <a:t>x-</a:t>
            </a:r>
            <a:r>
              <a:rPr lang="pl-PL" sz="4000" b="1" dirty="0" smtClean="0">
                <a:latin typeface="Klavika Regular" pitchFamily="34" charset="0"/>
              </a:rPr>
              <a:t>bee </a:t>
            </a:r>
            <a:r>
              <a:rPr lang="pl-PL" sz="4000" dirty="0" err="1" smtClean="0">
                <a:latin typeface="Klavika Light" pitchFamily="34" charset="0"/>
              </a:rPr>
              <a:t>drone</a:t>
            </a:r>
            <a:r>
              <a:rPr lang="pl-PL" sz="4000" dirty="0" smtClean="0">
                <a:latin typeface="Klavika Light" pitchFamily="34" charset="0"/>
              </a:rPr>
              <a:t> </a:t>
            </a:r>
            <a:r>
              <a:rPr lang="pl-PL" sz="4000" b="1" dirty="0">
                <a:latin typeface="Klavika Regular" pitchFamily="34" charset="0"/>
              </a:rPr>
              <a:t>6</a:t>
            </a:r>
            <a:r>
              <a:rPr lang="pl-PL" sz="4000" b="1" dirty="0" smtClean="0">
                <a:latin typeface="Klavika Regular" pitchFamily="34" charset="0"/>
              </a:rPr>
              <a:t>.1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smtClean="0">
                <a:latin typeface="Klavika Regular" pitchFamily="34" charset="0"/>
              </a:rPr>
              <a:t>dron 44,5 cm</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4" name="Picture 3" descr="D:\PRODUKTY\WSZYSTKO\X-BeeDrone 6.1\OV-X-BeeDrone-61_black_P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496" y="1371146"/>
            <a:ext cx="2808312" cy="17698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07673" y="4131695"/>
            <a:ext cx="5464957" cy="44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03848" y="4886932"/>
            <a:ext cx="5650668" cy="34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Prostokąt 22"/>
          <p:cNvSpPr/>
          <p:nvPr/>
        </p:nvSpPr>
        <p:spPr>
          <a:xfrm>
            <a:off x="3131840" y="515198"/>
            <a:ext cx="656846"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25" name="Prostokąt 24"/>
          <p:cNvSpPr/>
          <p:nvPr/>
        </p:nvSpPr>
        <p:spPr>
          <a:xfrm>
            <a:off x="6257924" y="515198"/>
            <a:ext cx="566630" cy="369332"/>
          </a:xfrm>
          <a:prstGeom prst="rect">
            <a:avLst/>
          </a:prstGeom>
        </p:spPr>
        <p:txBody>
          <a:bodyPr wrap="none">
            <a:spAutoFit/>
          </a:bodyPr>
          <a:lstStyle/>
          <a:p>
            <a:r>
              <a:rPr lang="pl-PL" b="1" smtClean="0">
                <a:latin typeface="Klavika Regular" pitchFamily="34" charset="0"/>
              </a:rPr>
              <a:t>Set:</a:t>
            </a:r>
            <a:endParaRPr lang="pl-PL" b="1" dirty="0">
              <a:latin typeface="Klavika Regular" pitchFamily="34" charset="0"/>
            </a:endParaRPr>
          </a:p>
        </p:txBody>
      </p:sp>
    </p:spTree>
    <p:extLst>
      <p:ext uri="{BB962C8B-B14F-4D97-AF65-F5344CB8AC3E}">
        <p14:creationId xmlns:p14="http://schemas.microsoft.com/office/powerpoint/2010/main" val="27362261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la\Documents\Zdjęcia z Fotoli\Oryginal\Fotolia_53304617_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56879" cy="6597352"/>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0" y="5512722"/>
            <a:ext cx="8244408"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5397978" cy="769441"/>
          </a:xfrm>
          <a:prstGeom prst="rect">
            <a:avLst/>
          </a:prstGeom>
          <a:noFill/>
        </p:spPr>
        <p:txBody>
          <a:bodyPr wrap="square" rtlCol="0">
            <a:spAutoFit/>
          </a:bodyPr>
          <a:lstStyle/>
          <a:p>
            <a:r>
              <a:rPr lang="pl-PL" sz="4400" b="1" dirty="0" smtClean="0">
                <a:latin typeface="Klavika Light" pitchFamily="34" charset="0"/>
              </a:rPr>
              <a:t>04</a:t>
            </a:r>
            <a:r>
              <a:rPr lang="pl-PL" sz="4400" dirty="0" smtClean="0">
                <a:latin typeface="Klavika Light" pitchFamily="34" charset="0"/>
              </a:rPr>
              <a:t>. </a:t>
            </a:r>
            <a:r>
              <a:rPr lang="pl-PL" sz="4400" dirty="0" err="1" smtClean="0">
                <a:latin typeface="Klavika Light" pitchFamily="34" charset="0"/>
              </a:rPr>
              <a:t>sports</a:t>
            </a:r>
            <a:r>
              <a:rPr lang="pl-PL" sz="4400" dirty="0" smtClean="0">
                <a:latin typeface="Klavika Light" pitchFamily="34" charset="0"/>
              </a:rPr>
              <a:t> products</a:t>
            </a:r>
            <a:endParaRPr lang="pl-PL" sz="4400" b="1" dirty="0">
              <a:latin typeface="Klavika Regular" pitchFamily="34" charset="0"/>
            </a:endParaRPr>
          </a:p>
        </p:txBody>
      </p:sp>
    </p:spTree>
    <p:extLst>
      <p:ext uri="{BB962C8B-B14F-4D97-AF65-F5344CB8AC3E}">
        <p14:creationId xmlns:p14="http://schemas.microsoft.com/office/powerpoint/2010/main" val="29496870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ola\Documents\Zdjęcia z Fotoli\Shutterstock\shutterstock_12760529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56879" cy="53184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PRODUKTY\KAMERY SPORTOWE\ActiveCam2.2\Ac22_foto\AC22_frontside_razem(blu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63561" y="2688111"/>
            <a:ext cx="5016951" cy="2613097"/>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92211" y="5373216"/>
            <a:ext cx="8759575" cy="1200329"/>
          </a:xfrm>
          <a:prstGeom prst="rect">
            <a:avLst/>
          </a:prstGeom>
          <a:noFill/>
        </p:spPr>
        <p:txBody>
          <a:bodyPr wrap="square" numCol="3" spcCol="360000" rtlCol="0">
            <a:spAutoFit/>
          </a:bodyPr>
          <a:lstStyle/>
          <a:p>
            <a:pPr algn="just"/>
            <a:r>
              <a:rPr lang="en-US" sz="900" b="1" dirty="0" err="1"/>
              <a:t>Activecam</a:t>
            </a:r>
            <a:r>
              <a:rPr lang="en-US" sz="900" b="1" dirty="0"/>
              <a:t> 2.2 </a:t>
            </a:r>
            <a:r>
              <a:rPr lang="en-US" sz="900" dirty="0"/>
              <a:t>is a sports camera - a perfect tool to capture your sports performances and all unforgettable moments in extreme conditions. The camera records </a:t>
            </a:r>
            <a:r>
              <a:rPr lang="en-US" sz="900" b="1" dirty="0"/>
              <a:t>Full HD 1080i </a:t>
            </a:r>
            <a:r>
              <a:rPr lang="en-US" sz="900" dirty="0"/>
              <a:t>videos of amazing quality, while the </a:t>
            </a:r>
            <a:r>
              <a:rPr lang="en-US" sz="900" b="1" dirty="0"/>
              <a:t>2-inch LCD </a:t>
            </a:r>
            <a:r>
              <a:rPr lang="en-US" sz="900" dirty="0"/>
              <a:t>provides </a:t>
            </a:r>
            <a:r>
              <a:rPr lang="en-US" sz="900" b="1" dirty="0"/>
              <a:t>live view of the recorded images</a:t>
            </a:r>
            <a:r>
              <a:rPr lang="en-US" sz="900" dirty="0"/>
              <a:t> and allows you to </a:t>
            </a:r>
            <a:r>
              <a:rPr lang="en-US" sz="900" b="1" dirty="0"/>
              <a:t>playback previously recorded videos</a:t>
            </a:r>
            <a:r>
              <a:rPr lang="en-US" sz="900" dirty="0"/>
              <a:t>. Additionally, the camera system comes out with an option to </a:t>
            </a:r>
            <a:r>
              <a:rPr lang="en-US" sz="900" b="1" dirty="0"/>
              <a:t>turn off the screen during recording</a:t>
            </a:r>
            <a:r>
              <a:rPr lang="en-US" sz="900" dirty="0"/>
              <a:t>, which makes </a:t>
            </a:r>
            <a:r>
              <a:rPr lang="en-US" sz="900" dirty="0" err="1"/>
              <a:t>Activecam</a:t>
            </a:r>
            <a:r>
              <a:rPr lang="en-US" sz="900" dirty="0"/>
              <a:t> 2.2 even more efficient. What is more, the camera is equipped with </a:t>
            </a:r>
            <a:r>
              <a:rPr lang="en-US" sz="900" b="1" dirty="0"/>
              <a:t>two 900 </a:t>
            </a:r>
            <a:r>
              <a:rPr lang="en-US" sz="900" b="1" dirty="0" err="1"/>
              <a:t>mAh</a:t>
            </a:r>
            <a:r>
              <a:rPr lang="en-US" sz="900" b="1" dirty="0"/>
              <a:t> batteries (included) </a:t>
            </a:r>
            <a:r>
              <a:rPr lang="en-US" sz="900" dirty="0"/>
              <a:t>providing even longer recording time. </a:t>
            </a:r>
            <a:r>
              <a:rPr lang="en-US" sz="900" dirty="0" err="1"/>
              <a:t>Activecam</a:t>
            </a:r>
            <a:r>
              <a:rPr lang="en-US" sz="900" dirty="0"/>
              <a:t> 2.2 is equipped with many useful features and add-ons. The </a:t>
            </a:r>
            <a:r>
              <a:rPr lang="en-US" sz="900" b="1" dirty="0"/>
              <a:t>micro SD card reader </a:t>
            </a:r>
            <a:r>
              <a:rPr lang="en-US" sz="900" dirty="0"/>
              <a:t>allows you to expand the device's memory </a:t>
            </a:r>
            <a:r>
              <a:rPr lang="en-US" sz="900" b="1" dirty="0"/>
              <a:t>up to 32 GB</a:t>
            </a:r>
            <a:r>
              <a:rPr lang="en-US" sz="900" dirty="0"/>
              <a:t>. Thanks to the </a:t>
            </a:r>
            <a:r>
              <a:rPr lang="en-US" sz="900" b="1" dirty="0"/>
              <a:t>loop recording </a:t>
            </a:r>
            <a:r>
              <a:rPr lang="en-US" sz="900" dirty="0"/>
              <a:t>function the camera automatically overwrites the recorded videos, so you don't have to constantly replace your micro SD card. The camera has a </a:t>
            </a:r>
            <a:r>
              <a:rPr lang="en-US" sz="900" b="1" dirty="0"/>
              <a:t>built-in microphone and speaker </a:t>
            </a:r>
            <a:r>
              <a:rPr lang="en-US" sz="900" dirty="0"/>
              <a:t>allowing you to record sound and hear it while playing back the videos. The camera can be mounted in almost any place, therefore contributing greatly to the dynamism of your videos. The set includes such accessories as </a:t>
            </a:r>
            <a:r>
              <a:rPr lang="en-US" sz="900" b="1" dirty="0"/>
              <a:t>mounting clips and waterproof case</a:t>
            </a:r>
            <a:r>
              <a:rPr lang="en-US" sz="900" dirty="0"/>
              <a:t>.</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err="1" smtClean="0">
                <a:latin typeface="Klavika Light" pitchFamily="34" charset="0"/>
              </a:rPr>
              <a:t>active</a:t>
            </a:r>
            <a:r>
              <a:rPr lang="pl-PL" sz="4000" b="1" dirty="0" err="1" smtClean="0">
                <a:latin typeface="Klavika Light" pitchFamily="34" charset="0"/>
              </a:rPr>
              <a:t>cam</a:t>
            </a:r>
            <a:r>
              <a:rPr lang="pl-PL" sz="4000" dirty="0" smtClean="0">
                <a:latin typeface="Klavika Light" pitchFamily="34" charset="0"/>
              </a:rPr>
              <a:t> 2.2</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sports</a:t>
            </a:r>
            <a:r>
              <a:rPr lang="pl-PL" sz="1200" dirty="0">
                <a:latin typeface="Klavika Regular" pitchFamily="34" charset="0"/>
              </a:rPr>
              <a:t> </a:t>
            </a:r>
            <a:r>
              <a:rPr lang="pl-PL" sz="1200" dirty="0" err="1">
                <a:latin typeface="Klavika Regular" pitchFamily="34" charset="0"/>
              </a:rPr>
              <a:t>camera</a:t>
            </a:r>
            <a:r>
              <a:rPr lang="pl-PL" sz="1200" dirty="0">
                <a:latin typeface="Klavika Regular" pitchFamily="34" charset="0"/>
              </a:rPr>
              <a:t> </a:t>
            </a: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6" name="Picture 5" descr="C:\Overmax\Produkty\Overmax_LogoNEWclaim.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011852" y="595928"/>
            <a:ext cx="1974453" cy="46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2262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86809" y="928464"/>
            <a:ext cx="2804965" cy="321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491986319"/>
              </p:ext>
            </p:extLst>
          </p:nvPr>
        </p:nvGraphicFramePr>
        <p:xfrm>
          <a:off x="3131840" y="924600"/>
          <a:ext cx="2727722" cy="3174704"/>
        </p:xfrm>
        <a:graphic>
          <a:graphicData uri="http://schemas.openxmlformats.org/drawingml/2006/table">
            <a:tbl>
              <a:tblPr bandRow="1">
                <a:tableStyleId>{073A0DAA-6AF3-43AB-8588-CEC1D06C72B9}</a:tableStyleId>
              </a:tblPr>
              <a:tblGrid>
                <a:gridCol w="1516665"/>
                <a:gridCol w="1211057"/>
              </a:tblGrid>
              <a:tr h="117415">
                <a:tc>
                  <a:txBody>
                    <a:bodyPr/>
                    <a:lstStyle/>
                    <a:p>
                      <a:pPr lvl="0" algn="just" fontAlgn="b"/>
                      <a:r>
                        <a:rPr lang="pl-PL" sz="1100" u="none" strike="noStrike" baseline="0" dirty="0" smtClean="0">
                          <a:effectLst/>
                          <a:latin typeface="Klavika Regular" pitchFamily="34" charset="0"/>
                        </a:rPr>
                        <a:t>Resolution</a:t>
                      </a:r>
                    </a:p>
                  </a:txBody>
                  <a:tcPr marL="9525" marR="9525" marT="9525" marB="0" anchor="ctr"/>
                </a:tc>
                <a:tc>
                  <a:txBody>
                    <a:bodyPr/>
                    <a:lstStyle/>
                    <a:p>
                      <a:pPr algn="r" fontAlgn="b"/>
                      <a:r>
                        <a:rPr lang="pl-PL" sz="1100" u="none" strike="noStrike" dirty="0" smtClean="0">
                          <a:effectLst/>
                        </a:rPr>
                        <a:t> </a:t>
                      </a:r>
                      <a:r>
                        <a:rPr lang="pl-PL" sz="1100" b="1" u="none" strike="noStrike" dirty="0" smtClean="0">
                          <a:effectLst/>
                          <a:latin typeface="Klavika Regular" pitchFamily="34" charset="0"/>
                        </a:rPr>
                        <a:t>Full HD 1920*1080 - 15 </a:t>
                      </a:r>
                      <a:r>
                        <a:rPr lang="pl-PL" sz="1100" b="1" u="none" strike="noStrike" dirty="0" err="1" smtClean="0">
                          <a:effectLst/>
                          <a:latin typeface="Klavika Regular" pitchFamily="34" charset="0"/>
                        </a:rPr>
                        <a:t>fps</a:t>
                      </a:r>
                      <a:r>
                        <a:rPr lang="pl-PL" sz="1100" b="1" u="none" strike="noStrike" dirty="0" smtClean="0">
                          <a:effectLst/>
                          <a:latin typeface="Klavika Regular" pitchFamily="34" charset="0"/>
                        </a:rPr>
                        <a:t> </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b="0" i="0" u="none" strike="noStrike" dirty="0" smtClean="0">
                          <a:solidFill>
                            <a:srgbClr val="000000"/>
                          </a:solidFill>
                          <a:effectLst/>
                          <a:latin typeface="Klavika Regular" pitchFamily="34" charset="0"/>
                        </a:rPr>
                        <a:t>Display</a:t>
                      </a:r>
                      <a:endParaRPr lang="pl-PL" sz="1100" u="none" strike="noStrike" baseline="0" dirty="0" smtClean="0">
                        <a:effectLst/>
                        <a:latin typeface="Klavika Regular" pitchFamily="34" charset="0"/>
                      </a:endParaRPr>
                    </a:p>
                  </a:txBody>
                  <a:tcPr marL="9525" marR="9525" marT="952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a:t>
                      </a:r>
                    </a:p>
                  </a:txBody>
                  <a:tcPr marL="9525" marR="9525" marT="9525" marB="0" anchor="b"/>
                </a:tc>
              </a:tr>
              <a:tr h="22851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err="1" smtClean="0">
                          <a:effectLst/>
                          <a:latin typeface="Klavika Regular" pitchFamily="34" charset="0"/>
                        </a:rPr>
                        <a:t>Viewing</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angle</a:t>
                      </a:r>
                      <a:r>
                        <a:rPr lang="pl-PL" sz="1100" u="none" strike="noStrike" dirty="0" smtClean="0">
                          <a:effectLst/>
                          <a:latin typeface="Klavika Regular" pitchFamily="34" charset="0"/>
                        </a:rPr>
                        <a:t>:</a:t>
                      </a:r>
                      <a:endParaRPr lang="pl-PL" sz="1100" u="none" strike="noStrike" baseline="0" dirty="0" smtClean="0">
                        <a:effectLst/>
                        <a:latin typeface="Klavika Regular" pitchFamily="34" charset="0"/>
                      </a:endParaRPr>
                    </a:p>
                  </a:txBody>
                  <a:tcPr marL="9525" marR="9525" marT="9525" marB="0" anchor="b"/>
                </a:tc>
                <a:tc>
                  <a:txBody>
                    <a:bodyPr/>
                    <a:lstStyle/>
                    <a:p>
                      <a:pPr algn="r" fontAlgn="b"/>
                      <a:r>
                        <a:rPr lang="pl-PL" sz="1100" b="1" u="none" strike="noStrike" dirty="0" smtClean="0">
                          <a:effectLst/>
                          <a:latin typeface="Klavika Regular" pitchFamily="34" charset="0"/>
                        </a:rPr>
                        <a:t>140 </a:t>
                      </a:r>
                      <a:r>
                        <a:rPr lang="pl-PL" sz="1100" b="1" u="none" strike="noStrike" dirty="0" err="1" smtClean="0">
                          <a:effectLst/>
                          <a:latin typeface="Klavika Regular" pitchFamily="34" charset="0"/>
                        </a:rPr>
                        <a:t>degrees</a:t>
                      </a:r>
                      <a:endParaRPr lang="pl-PL" sz="1100" b="1" u="none" strike="noStrike" dirty="0" smtClean="0">
                        <a:effectLst/>
                        <a:latin typeface="Klavika Regular" pitchFamily="34" charset="0"/>
                      </a:endParaRPr>
                    </a:p>
                  </a:txBody>
                  <a:tcPr marL="9525" marR="9525" marT="9525" marB="0" anchor="b"/>
                </a:tc>
              </a:tr>
              <a:tr h="117415">
                <a:tc>
                  <a:txBody>
                    <a:bodyPr/>
                    <a:lstStyle/>
                    <a:p>
                      <a:pPr algn="l" fontAlgn="b"/>
                      <a:r>
                        <a:rPr lang="pl-PL" sz="1100" u="none" strike="noStrike" dirty="0" err="1" smtClean="0">
                          <a:effectLst/>
                          <a:latin typeface="Klavika Regular" pitchFamily="34" charset="0"/>
                        </a:rPr>
                        <a:t>Photos</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smtClean="0">
                          <a:solidFill>
                            <a:schemeClr val="dk1"/>
                          </a:solidFill>
                          <a:effectLst/>
                          <a:latin typeface="Klavika Regular" pitchFamily="34" charset="0"/>
                        </a:rPr>
                        <a:t>5MP</a:t>
                      </a:r>
                    </a:p>
                  </a:txBody>
                  <a:tcPr marL="9525" marR="9525" marT="9525" marB="0" anchor="b"/>
                </a:tc>
              </a:tr>
              <a:tr h="228516">
                <a:tc>
                  <a:txBody>
                    <a:bodyPr/>
                    <a:lstStyle/>
                    <a:p>
                      <a:pPr algn="l" fontAlgn="b"/>
                      <a:r>
                        <a:rPr lang="pl-PL" sz="1100" u="none" strike="noStrike" dirty="0" err="1" smtClean="0">
                          <a:effectLst/>
                          <a:latin typeface="Klavika Regular" pitchFamily="34" charset="0"/>
                        </a:rPr>
                        <a:t>Loop</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recording</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pl-PL" sz="1100" b="1" kern="1200" dirty="0" smtClean="0">
                        <a:solidFill>
                          <a:schemeClr val="dk1"/>
                        </a:solidFill>
                        <a:effectLst/>
                        <a:latin typeface="Klavika Regular" pitchFamily="34" charset="0"/>
                        <a:ea typeface="+mn-ea"/>
                        <a:cs typeface="+mn-cs"/>
                      </a:endParaRPr>
                    </a:p>
                  </a:txBody>
                  <a:tcPr marL="9525" marR="9525" marT="9525" marB="0" anchor="b"/>
                </a:tc>
              </a:tr>
              <a:tr h="196105">
                <a:tc>
                  <a:txBody>
                    <a:bodyPr/>
                    <a:lstStyle/>
                    <a:p>
                      <a:pPr algn="l" fontAlgn="b"/>
                      <a:r>
                        <a:rPr lang="pl-PL" sz="1100" u="none" strike="noStrike" dirty="0" smtClean="0">
                          <a:effectLst/>
                          <a:latin typeface="Klavika Regular" pitchFamily="34" charset="0"/>
                        </a:rPr>
                        <a:t>PC </a:t>
                      </a:r>
                      <a:r>
                        <a:rPr lang="pl-PL" sz="1100" u="none" strike="noStrike" dirty="0" err="1" smtClean="0">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endParaRPr lang="pl-PL" sz="12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u="none" strike="noStrike" dirty="0" smtClean="0">
                          <a:effectLst/>
                          <a:latin typeface="Klavika Regular" pitchFamily="34" charset="0"/>
                        </a:rPr>
                        <a:t>Speaker, </a:t>
                      </a:r>
                      <a:r>
                        <a:rPr lang="pl-PL" sz="1100" u="none" strike="noStrike" dirty="0" err="1" smtClean="0">
                          <a:effectLst/>
                          <a:latin typeface="Klavika Regular" pitchFamily="34" charset="0"/>
                        </a:rPr>
                        <a:t>Microphone</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pl-PL" sz="1100" b="1" kern="1200" dirty="0" smtClean="0">
                        <a:solidFill>
                          <a:schemeClr val="dk1"/>
                        </a:solidFill>
                        <a:effectLst/>
                        <a:latin typeface="Klavika Regular" pitchFamily="34" charset="0"/>
                        <a:ea typeface="+mn-ea"/>
                        <a:cs typeface="+mn-cs"/>
                      </a:endParaRPr>
                    </a:p>
                  </a:txBody>
                  <a:tcPr marL="9525" marR="9525" marT="9525" marB="0" anchor="b"/>
                </a:tc>
              </a:tr>
              <a:tr h="117415">
                <a:tc>
                  <a:txBody>
                    <a:bodyPr/>
                    <a:lstStyle/>
                    <a:p>
                      <a:pPr algn="l" fontAlgn="b"/>
                      <a:r>
                        <a:rPr lang="pl-PL" sz="1100" u="none" strike="noStrike" dirty="0" smtClean="0">
                          <a:effectLst/>
                          <a:latin typeface="Klavika Regular" pitchFamily="34" charset="0"/>
                        </a:rPr>
                        <a:t>Format video: </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smtClean="0">
                          <a:solidFill>
                            <a:srgbClr val="000000"/>
                          </a:solidFill>
                          <a:effectLst/>
                          <a:latin typeface="Klavika Regular" pitchFamily="34" charset="0"/>
                        </a:rPr>
                        <a:t>.</a:t>
                      </a:r>
                      <a:r>
                        <a:rPr lang="pl-PL" sz="1100" b="1" i="0" u="none" strike="noStrike" dirty="0" err="1" smtClean="0">
                          <a:solidFill>
                            <a:srgbClr val="000000"/>
                          </a:solidFill>
                          <a:effectLst/>
                          <a:latin typeface="Klavika Regular" pitchFamily="34" charset="0"/>
                        </a:rPr>
                        <a:t>mov</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u="none" strike="noStrike" dirty="0" smtClean="0">
                          <a:effectLst/>
                          <a:latin typeface="Klavika Regular" pitchFamily="34" charset="0"/>
                        </a:rPr>
                        <a:t>Format </a:t>
                      </a:r>
                      <a:r>
                        <a:rPr lang="pl-PL" sz="1100" u="none" strike="noStrike" dirty="0" err="1" smtClean="0">
                          <a:effectLst/>
                          <a:latin typeface="Klavika Regular" pitchFamily="34" charset="0"/>
                        </a:rPr>
                        <a:t>photos</a:t>
                      </a:r>
                      <a:r>
                        <a:rPr lang="pl-PL" sz="1100" u="none" strike="noStrike" dirty="0" smtClean="0">
                          <a:effectLst/>
                          <a:latin typeface="Klavika Regular" pitchFamily="34" charset="0"/>
                        </a:rPr>
                        <a:t>:</a:t>
                      </a:r>
                      <a:r>
                        <a:rPr lang="pl-PL" sz="1100" u="none" strike="noStrike" baseline="0"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smtClean="0">
                          <a:solidFill>
                            <a:schemeClr val="dk1"/>
                          </a:solidFill>
                          <a:effectLst/>
                          <a:latin typeface="Klavika Regular" pitchFamily="34" charset="0"/>
                        </a:rPr>
                        <a:t>.jpg</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b="0" i="0" u="none" strike="noStrike" dirty="0" smtClean="0">
                          <a:solidFill>
                            <a:srgbClr val="000000"/>
                          </a:solidFill>
                          <a:effectLst/>
                          <a:latin typeface="Klavika Regular" pitchFamily="34" charset="0"/>
                        </a:rPr>
                        <a:t>Battery:</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smtClean="0">
                          <a:solidFill>
                            <a:schemeClr val="dk1"/>
                          </a:solidFill>
                          <a:effectLst/>
                          <a:latin typeface="Klavika Regular" pitchFamily="34" charset="0"/>
                        </a:rPr>
                        <a:t>900 </a:t>
                      </a:r>
                      <a:r>
                        <a:rPr lang="pl-PL" sz="1100" b="1" i="0" u="none" strike="noStrike" dirty="0" err="1" smtClean="0">
                          <a:solidFill>
                            <a:schemeClr val="dk1"/>
                          </a:solidFill>
                          <a:effectLst/>
                          <a:latin typeface="Klavika Regular" pitchFamily="34" charset="0"/>
                        </a:rPr>
                        <a:t>mAh</a:t>
                      </a:r>
                      <a:endParaRPr lang="pl-PL" sz="1100" b="1" i="0" u="none" strike="noStrike" dirty="0" smtClean="0">
                        <a:solidFill>
                          <a:schemeClr val="dk1"/>
                        </a:solidFill>
                        <a:effectLst/>
                        <a:latin typeface="Klavika Regular" pitchFamily="34" charset="0"/>
                      </a:endParaRPr>
                    </a:p>
                  </a:txBody>
                  <a:tcPr marL="9525" marR="9525" marT="9525" marB="0" anchor="b"/>
                </a:tc>
              </a:tr>
              <a:tr h="227947">
                <a:tc>
                  <a:txBody>
                    <a:bodyPr/>
                    <a:lstStyle/>
                    <a:p>
                      <a:pPr algn="l" fontAlgn="b"/>
                      <a:r>
                        <a:rPr lang="en-US" sz="1100" b="0" i="0" u="none" strike="noStrike" dirty="0" smtClean="0">
                          <a:solidFill>
                            <a:srgbClr val="000000"/>
                          </a:solidFill>
                          <a:effectLst/>
                          <a:latin typeface="Klavika Regular" pitchFamily="34" charset="0"/>
                        </a:rPr>
                        <a:t>MicroSD card reader</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err="1" smtClean="0">
                          <a:solidFill>
                            <a:schemeClr val="dk1"/>
                          </a:solidFill>
                          <a:effectLst/>
                          <a:latin typeface="Klavika Regular" pitchFamily="34" charset="0"/>
                        </a:rPr>
                        <a:t>up</a:t>
                      </a:r>
                      <a:r>
                        <a:rPr lang="pl-PL" sz="1100" b="1" i="0" u="none" strike="noStrike" dirty="0" smtClean="0">
                          <a:solidFill>
                            <a:schemeClr val="dk1"/>
                          </a:solidFill>
                          <a:effectLst/>
                          <a:latin typeface="Klavika Regular" pitchFamily="34" charset="0"/>
                        </a:rPr>
                        <a:t> to 32 GB</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b="0" i="0" u="none" strike="noStrike" dirty="0" smtClean="0">
                          <a:solidFill>
                            <a:srgbClr val="000000"/>
                          </a:solidFill>
                          <a:effectLst/>
                          <a:latin typeface="Klavika Regular" pitchFamily="34" charset="0"/>
                        </a:rPr>
                        <a:t>Micro USB</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R w="12700" cmpd="sng">
                      <a:noFill/>
                    </a:lnR>
                    <a:lnB w="12700" cmpd="sng">
                      <a:noFill/>
                    </a:lnB>
                    <a:lnTlToBr w="12700" cmpd="sng">
                      <a:noFill/>
                      <a:prstDash val="solid"/>
                    </a:lnTlToBr>
                    <a:lnBlToTr w="12700" cmpd="sng">
                      <a:noFill/>
                      <a:prstDash val="solid"/>
                    </a:lnBlToTr>
                  </a:tcPr>
                </a:tc>
              </a:tr>
              <a:tr h="117415">
                <a:tc>
                  <a:txBody>
                    <a:bodyPr/>
                    <a:lstStyle/>
                    <a:p>
                      <a:pPr algn="l" fontAlgn="b"/>
                      <a:r>
                        <a:rPr lang="pl-PL" sz="1100" b="0" i="0" u="none" strike="noStrike" dirty="0" err="1" smtClean="0">
                          <a:solidFill>
                            <a:srgbClr val="000000"/>
                          </a:solidFill>
                          <a:effectLst/>
                          <a:latin typeface="Klavika Regular" pitchFamily="34" charset="0"/>
                        </a:rPr>
                        <a:t>shockproof</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endParaRPr lang="pl-PL" sz="1100" b="1" dirty="0">
                        <a:latin typeface="Klavika Regular" pitchFamily="34" charset="0"/>
                      </a:endParaRPr>
                    </a:p>
                  </a:txBody>
                  <a:tcPr marL="9525" marR="9525" marT="9525" marB="0" anchor="ctr">
                    <a:lnT>
                      <a:noFill/>
                    </a:lnT>
                  </a:tcPr>
                </a:tc>
              </a:tr>
              <a:tr h="117415">
                <a:tc>
                  <a:txBody>
                    <a:bodyPr/>
                    <a:lstStyle/>
                    <a:p>
                      <a:pPr algn="l" fontAlgn="b"/>
                      <a:r>
                        <a:rPr lang="pl-PL" sz="1100" b="0" i="0" u="none" strike="noStrike" dirty="0" smtClean="0">
                          <a:solidFill>
                            <a:srgbClr val="000000"/>
                          </a:solidFill>
                          <a:effectLst/>
                          <a:latin typeface="Klavika Regular" pitchFamily="34" charset="0"/>
                        </a:rPr>
                        <a:t>The </a:t>
                      </a:r>
                      <a:r>
                        <a:rPr lang="pl-PL" sz="1100" b="0" i="0" u="none" strike="noStrike" dirty="0" err="1" smtClean="0">
                          <a:solidFill>
                            <a:srgbClr val="000000"/>
                          </a:solidFill>
                          <a:effectLst/>
                          <a:latin typeface="Klavika Regular" pitchFamily="34" charset="0"/>
                        </a:rPr>
                        <a:t>camera</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feature</a:t>
                      </a:r>
                      <a:r>
                        <a:rPr lang="pl-PL" sz="1100" b="0" i="0" u="none" strike="noStrike" dirty="0" smtClean="0">
                          <a:solidFill>
                            <a:srgbClr val="000000"/>
                          </a:solidFill>
                          <a:effectLst/>
                          <a:latin typeface="Klavika Regular" pitchFamily="34" charset="0"/>
                        </a:rPr>
                        <a:t> car</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R w="12700" cmpd="sng">
                      <a:noFill/>
                    </a:lnR>
                    <a:lnB w="12700" cmpd="sng">
                      <a:noFill/>
                    </a:lnB>
                    <a:lnTlToBr w="12700" cmpd="sng">
                      <a:noFill/>
                      <a:prstDash val="solid"/>
                    </a:lnTlToBr>
                    <a:lnBlToTr w="12700" cmpd="sng">
                      <a:noFill/>
                      <a:prstDash val="solid"/>
                    </a:lnBlToTr>
                  </a:tcPr>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kern="1200" dirty="0" err="1" smtClean="0">
                          <a:solidFill>
                            <a:schemeClr val="dk1"/>
                          </a:solidFill>
                          <a:effectLst/>
                          <a:latin typeface="Klavika Regular" pitchFamily="34" charset="0"/>
                          <a:ea typeface="+mn-ea"/>
                          <a:cs typeface="+mn-cs"/>
                        </a:rPr>
                        <a:t>Color</a:t>
                      </a:r>
                      <a:r>
                        <a:rPr lang="pl-PL" sz="1100" kern="1200" dirty="0" smtClean="0">
                          <a:solidFill>
                            <a:schemeClr val="dk1"/>
                          </a:solidFill>
                          <a:effectLst/>
                          <a:latin typeface="Klavika Regular" pitchFamily="34" charset="0"/>
                          <a:ea typeface="+mn-ea"/>
                          <a:cs typeface="+mn-cs"/>
                        </a:rPr>
                        <a:t>: </a:t>
                      </a:r>
                    </a:p>
                  </a:txBody>
                  <a:tcPr marL="9525" marR="9525" marT="9525" marB="0" anchor="ctr"/>
                </a:tc>
                <a:tc>
                  <a:txBody>
                    <a:bodyPr/>
                    <a:lstStyle/>
                    <a:p>
                      <a:pPr algn="r"/>
                      <a:r>
                        <a:rPr lang="pl-PL" sz="1100" b="1" dirty="0" err="1" smtClean="0">
                          <a:latin typeface="Klavika Regular" pitchFamily="34" charset="0"/>
                        </a:rPr>
                        <a:t>black</a:t>
                      </a:r>
                      <a:r>
                        <a:rPr lang="pl-PL" sz="1100" b="1" dirty="0" smtClean="0">
                          <a:latin typeface="Klavika Regular" pitchFamily="34" charset="0"/>
                        </a:rPr>
                        <a:t>, blue</a:t>
                      </a:r>
                    </a:p>
                  </a:txBody>
                  <a:tcPr marL="9525" marR="9525" marT="9525" marB="0" anchor="ctr">
                    <a:lnT>
                      <a:noFill/>
                    </a:lnT>
                  </a:tcPr>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endParaRPr lang="pl-PL" sz="1100" b="1" dirty="0">
                        <a:latin typeface="Klavika Regular" pitchFamily="34" charset="0"/>
                      </a:endParaRPr>
                    </a:p>
                  </a:txBody>
                  <a:tcPr marL="9525" marR="9525" marT="9525" marB="0" anchor="ct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6046" y="404664"/>
            <a:ext cx="2854106"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smtClean="0">
                <a:latin typeface="Klavika Regular" pitchFamily="34" charset="0"/>
              </a:rPr>
              <a:t>active</a:t>
            </a:r>
            <a:r>
              <a:rPr lang="pl-PL" sz="4000" dirty="0" err="1" smtClean="0">
                <a:latin typeface="Klavika Light" pitchFamily="34" charset="0"/>
              </a:rPr>
              <a:t>cam</a:t>
            </a:r>
            <a:r>
              <a:rPr lang="pl-PL" sz="4000" dirty="0" smtClean="0">
                <a:latin typeface="Klavika Light" pitchFamily="34" charset="0"/>
              </a:rPr>
              <a:t> </a:t>
            </a:r>
            <a:r>
              <a:rPr lang="pl-PL" sz="4000" b="1" dirty="0" smtClean="0">
                <a:latin typeface="Klavika Regular" pitchFamily="34" charset="0"/>
              </a:rPr>
              <a:t>2.2</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s</a:t>
            </a:r>
            <a:r>
              <a:rPr lang="pl-PL" sz="1200" dirty="0" err="1" smtClean="0">
                <a:latin typeface="Klavika Regular" pitchFamily="34" charset="0"/>
              </a:rPr>
              <a:t>ports</a:t>
            </a:r>
            <a:r>
              <a:rPr lang="pl-PL" sz="1200" dirty="0" smtClean="0">
                <a:latin typeface="Klavika Regular" pitchFamily="34" charset="0"/>
              </a:rPr>
              <a:t> </a:t>
            </a:r>
            <a:r>
              <a:rPr lang="pl-PL" sz="1200" dirty="0" err="1" smtClean="0">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63878"/>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sp>
        <p:nvSpPr>
          <p:cNvPr id="11" name="Prostokąt 10"/>
          <p:cNvSpPr/>
          <p:nvPr/>
        </p:nvSpPr>
        <p:spPr>
          <a:xfrm>
            <a:off x="6257925" y="927591"/>
            <a:ext cx="2670560" cy="769441"/>
          </a:xfrm>
          <a:prstGeom prst="rect">
            <a:avLst/>
          </a:prstGeom>
        </p:spPr>
        <p:txBody>
          <a:bodyPr wrap="square">
            <a:spAutoFit/>
          </a:bodyPr>
          <a:lstStyle/>
          <a:p>
            <a:pPr fontAlgn="b"/>
            <a:r>
              <a:rPr lang="en-US" sz="1100" dirty="0"/>
              <a:t>2 batteries, a waterproof case, a handlebar clip, a helmet mount, a windshield suction, a car charger, a quick-mount clip, </a:t>
            </a:r>
          </a:p>
          <a:p>
            <a:pPr fontAlgn="b"/>
            <a:r>
              <a:rPr lang="en-US" sz="1100" dirty="0"/>
              <a:t>a charger, a USB </a:t>
            </a:r>
            <a:r>
              <a:rPr lang="en-US" sz="1100" dirty="0" smtClean="0"/>
              <a:t>cable</a:t>
            </a:r>
            <a:r>
              <a:rPr lang="pl-PL" sz="1100" dirty="0" smtClean="0"/>
              <a:t>.</a:t>
            </a:r>
            <a:endParaRPr lang="pl-PL" sz="1100" dirty="0">
              <a:solidFill>
                <a:srgbClr val="000000"/>
              </a:solidFill>
              <a:latin typeface="Klavika Regular" pitchFamily="34" charset="0"/>
            </a:endParaRPr>
          </a:p>
        </p:txBody>
      </p:sp>
      <p:pic>
        <p:nvPicPr>
          <p:cNvPr id="30" name="Obraz 2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99321" y="4149080"/>
            <a:ext cx="4326844" cy="925053"/>
          </a:xfrm>
          <a:prstGeom prst="rect">
            <a:avLst/>
          </a:prstGeom>
        </p:spPr>
      </p:pic>
      <p:pic>
        <p:nvPicPr>
          <p:cNvPr id="31" name="Obraz 3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75263" y="5050484"/>
            <a:ext cx="3949265" cy="754780"/>
          </a:xfrm>
          <a:prstGeom prst="rect">
            <a:avLst/>
          </a:prstGeom>
        </p:spPr>
      </p:pic>
      <p:pic>
        <p:nvPicPr>
          <p:cNvPr id="32" name="Picture 2" descr="D:\PRODUKTY\KAMERY SPORTOWE\ActiveCam2.2\Ac22_foto\AC22_case.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680770" y="2054338"/>
            <a:ext cx="1817042" cy="18787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D:\PRODUKTY\KAMERY SPORTOWE\ActiveCam2.2\Ac22_foto\AC22_frontside_black.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13764" y="1502150"/>
            <a:ext cx="1997648" cy="148502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PRODUKTY\KAMERY SPORTOWE\ActiveCam2.2\Ac22_foto\AC22_frontside_blue.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83568" y="1644046"/>
            <a:ext cx="2156898" cy="15883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D:\PRODUKTY\KAMERY SPORTOWE\ActiveCam2.2\Ac22_foto\AC-22_wyswietlacz.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3343" y="3670956"/>
            <a:ext cx="2182077" cy="1819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270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56879" cy="5318418"/>
          </a:xfrm>
          <a:prstGeom prst="rect">
            <a:avLst/>
          </a:prstGeom>
        </p:spPr>
      </p:pic>
      <p:pic>
        <p:nvPicPr>
          <p:cNvPr id="18" name="Picture 3" descr="C:\Overmax\Produkty\Overmax_LogoNEWclaimW.png"/>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85000"/>
                    </a14:imgEffect>
                    <a14:imgEffect>
                      <a14:colorTemperature colorTemp="7375"/>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07504" y="5445224"/>
            <a:ext cx="8928992" cy="784830"/>
          </a:xfrm>
          <a:prstGeom prst="rect">
            <a:avLst/>
          </a:prstGeom>
          <a:noFill/>
        </p:spPr>
        <p:txBody>
          <a:bodyPr wrap="square" numCol="3" spcCol="182880" rtlCol="0">
            <a:spAutoFit/>
          </a:bodyPr>
          <a:lstStyle/>
          <a:p>
            <a:r>
              <a:rPr lang="en-US" sz="900" b="1" dirty="0"/>
              <a:t>Vertis 4002 You </a:t>
            </a:r>
            <a:r>
              <a:rPr lang="en-US" sz="900" dirty="0"/>
              <a:t>is the latest model from </a:t>
            </a:r>
            <a:r>
              <a:rPr lang="en-US" sz="900" dirty="0" err="1"/>
              <a:t>Overmax</a:t>
            </a:r>
            <a:r>
              <a:rPr lang="en-US" sz="900" dirty="0"/>
              <a:t> You smartphone line. It has a </a:t>
            </a:r>
            <a:r>
              <a:rPr lang="en-US" sz="900" b="1" dirty="0"/>
              <a:t>4-inch</a:t>
            </a:r>
            <a:r>
              <a:rPr lang="en-US" sz="900" dirty="0"/>
              <a:t> screen with a WVGA resolution of 800x480 and runs on a </a:t>
            </a:r>
            <a:r>
              <a:rPr lang="en-US" sz="900" b="1" dirty="0"/>
              <a:t>quad-core processor</a:t>
            </a:r>
            <a:r>
              <a:rPr lang="en-US" sz="900" dirty="0"/>
              <a:t> and the latest </a:t>
            </a:r>
            <a:r>
              <a:rPr lang="en-US" sz="900" b="1" dirty="0"/>
              <a:t>Android 4.4.2</a:t>
            </a:r>
            <a:r>
              <a:rPr lang="en-US" sz="900" dirty="0"/>
              <a:t>. The smartphone has </a:t>
            </a:r>
            <a:r>
              <a:rPr lang="en-US" sz="900" b="1" dirty="0"/>
              <a:t>4 GB</a:t>
            </a:r>
            <a:r>
              <a:rPr lang="en-US" sz="900" dirty="0"/>
              <a:t> of built-in memory and </a:t>
            </a:r>
            <a:r>
              <a:rPr lang="en-US" sz="900" b="1" dirty="0"/>
              <a:t>512 MB</a:t>
            </a:r>
            <a:r>
              <a:rPr lang="en-US" sz="900" dirty="0"/>
              <a:t> of RAM. The device is also equipped with two cameras - the back one of </a:t>
            </a:r>
            <a:r>
              <a:rPr lang="en-US" sz="900" b="1" dirty="0"/>
              <a:t>5 MP</a:t>
            </a:r>
            <a:r>
              <a:rPr lang="en-US" sz="900" dirty="0"/>
              <a:t> and the front one of </a:t>
            </a:r>
            <a:r>
              <a:rPr lang="en-US" sz="900" b="1" dirty="0"/>
              <a:t>0.3 MP</a:t>
            </a:r>
            <a:r>
              <a:rPr lang="en-US" sz="900" dirty="0"/>
              <a:t>, and has </a:t>
            </a:r>
            <a:r>
              <a:rPr lang="en-US" sz="900" b="1" dirty="0" err="1"/>
              <a:t>microUSB</a:t>
            </a:r>
            <a:r>
              <a:rPr lang="en-US" sz="900" dirty="0"/>
              <a:t> and </a:t>
            </a:r>
            <a:r>
              <a:rPr lang="en-US" sz="900" b="1" dirty="0" err="1"/>
              <a:t>miniJack</a:t>
            </a:r>
            <a:r>
              <a:rPr lang="en-US" sz="900" dirty="0"/>
              <a:t> standard ports. The </a:t>
            </a:r>
            <a:r>
              <a:rPr lang="en-US" sz="900" b="1" dirty="0"/>
              <a:t>Dual SIM</a:t>
            </a:r>
            <a:r>
              <a:rPr lang="en-US" sz="900" dirty="0"/>
              <a:t> and </a:t>
            </a:r>
            <a:r>
              <a:rPr lang="en-US" sz="900" b="1" dirty="0"/>
              <a:t>3G</a:t>
            </a:r>
            <a:r>
              <a:rPr lang="en-US" sz="900" dirty="0"/>
              <a:t> modules allow you to use both phone and free local 3G network functions at the same time. The device will be available in black and buying it you will also get a silicone case and earphones. </a:t>
            </a:r>
          </a:p>
          <a:p>
            <a:endParaRPr lang="pl-PL" sz="900" dirty="0">
              <a:latin typeface="Klavika Regular"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400</a:t>
            </a:r>
            <a:r>
              <a:rPr lang="en-US" sz="4000" dirty="0" smtClean="0">
                <a:latin typeface="Klavika Light" pitchFamily="34" charset="0"/>
              </a:rPr>
              <a:t>2</a:t>
            </a:r>
            <a:r>
              <a:rPr lang="pl-PL" sz="4000" dirty="0" smtClean="0">
                <a:latin typeface="Klavika Regular" pitchFamily="34" charset="0"/>
              </a:rPr>
              <a:t> </a:t>
            </a:r>
            <a:r>
              <a:rPr lang="pl-PL" sz="4000" b="1" dirty="0" err="1" smtClean="0">
                <a:latin typeface="Klavika Regular" pitchFamily="34" charset="0"/>
              </a:rPr>
              <a:t>you</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err="1" smtClean="0">
                <a:latin typeface="Klavika Regular" pitchFamily="34" charset="0"/>
              </a:rPr>
              <a:t>smartphone</a:t>
            </a:r>
            <a:r>
              <a:rPr lang="pl-PL" sz="1200" dirty="0" smtClean="0">
                <a:latin typeface="Klavika Regular" pitchFamily="34" charset="0"/>
              </a:rPr>
              <a:t> 4.0”</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3" name="Obraz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9632" y="530303"/>
            <a:ext cx="1729365" cy="3576680"/>
          </a:xfrm>
          <a:prstGeom prst="rect">
            <a:avLst/>
          </a:prstGeom>
        </p:spPr>
      </p:pic>
    </p:spTree>
    <p:extLst>
      <p:ext uri="{BB962C8B-B14F-4D97-AF65-F5344CB8AC3E}">
        <p14:creationId xmlns:p14="http://schemas.microsoft.com/office/powerpoint/2010/main" val="35149792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7384"/>
            <a:ext cx="9148105" cy="5328592"/>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92211" y="5301208"/>
            <a:ext cx="8759575" cy="1892826"/>
          </a:xfrm>
          <a:prstGeom prst="rect">
            <a:avLst/>
          </a:prstGeom>
          <a:noFill/>
        </p:spPr>
        <p:txBody>
          <a:bodyPr wrap="square" numCol="3" spcCol="360000" rtlCol="0">
            <a:spAutoFit/>
          </a:bodyPr>
          <a:lstStyle/>
          <a:p>
            <a:pPr algn="just"/>
            <a:r>
              <a:rPr lang="en-US" sz="900" b="1" dirty="0" err="1" smtClean="0"/>
              <a:t>Activecam</a:t>
            </a:r>
            <a:r>
              <a:rPr lang="en-US" sz="900" b="1" dirty="0" smtClean="0"/>
              <a:t> </a:t>
            </a:r>
            <a:r>
              <a:rPr lang="en-US" sz="900" b="1" dirty="0"/>
              <a:t>3.2</a:t>
            </a:r>
            <a:r>
              <a:rPr lang="en-US" sz="900" dirty="0"/>
              <a:t> is a multi-function sports camera that thanks to the 170-degree viewing angle allows you to capture all of your sports feats. </a:t>
            </a:r>
            <a:r>
              <a:rPr lang="en-US" sz="900" b="1" dirty="0"/>
              <a:t>1080p</a:t>
            </a:r>
            <a:r>
              <a:rPr lang="en-US" sz="900" dirty="0"/>
              <a:t> resolution and up to </a:t>
            </a:r>
            <a:r>
              <a:rPr lang="en-US" sz="900" b="1" dirty="0"/>
              <a:t>30 fps </a:t>
            </a:r>
            <a:r>
              <a:rPr lang="en-US" sz="900" dirty="0"/>
              <a:t>ensure the highest recording quality. The device also allows you to take pictures of </a:t>
            </a:r>
            <a:r>
              <a:rPr lang="en-US" sz="900" b="1" dirty="0"/>
              <a:t>2M, 5M, 8M</a:t>
            </a:r>
            <a:r>
              <a:rPr lang="en-US" sz="900" dirty="0"/>
              <a:t>, and even 18! They are saved as jpg. files </a:t>
            </a:r>
          </a:p>
          <a:p>
            <a:pPr algn="just"/>
            <a:r>
              <a:rPr lang="en-US" sz="900" dirty="0"/>
              <a:t>Other camera features are</a:t>
            </a:r>
            <a:r>
              <a:rPr lang="en-US" sz="900" dirty="0" smtClean="0"/>
              <a:t>:</a:t>
            </a:r>
            <a:endParaRPr lang="en-US" sz="900" dirty="0"/>
          </a:p>
          <a:p>
            <a:pPr marL="171450" indent="-171450" algn="just">
              <a:buFont typeface="Arial" panose="020B0604020202020204" pitchFamily="34" charset="0"/>
              <a:buChar char="•"/>
            </a:pPr>
            <a:r>
              <a:rPr lang="en-US" sz="900" b="1" dirty="0" smtClean="0"/>
              <a:t>loop </a:t>
            </a:r>
            <a:r>
              <a:rPr lang="en-US" sz="900" b="1" dirty="0"/>
              <a:t>recording </a:t>
            </a:r>
            <a:r>
              <a:rPr lang="en-US" sz="900" dirty="0"/>
              <a:t>- the oldest files are overwritten by the newer ones</a:t>
            </a:r>
            <a:r>
              <a:rPr lang="en-US" sz="900" dirty="0" smtClean="0"/>
              <a:t>;</a:t>
            </a:r>
            <a:endParaRPr lang="pl-PL" sz="900" dirty="0" smtClean="0"/>
          </a:p>
          <a:p>
            <a:pPr marL="171450" indent="-171450" algn="just">
              <a:buFont typeface="Arial" panose="020B0604020202020204" pitchFamily="34" charset="0"/>
              <a:buChar char="•"/>
            </a:pPr>
            <a:endParaRPr lang="pl-PL" sz="900" dirty="0"/>
          </a:p>
          <a:p>
            <a:pPr marL="171450" indent="-171450" algn="just">
              <a:buFont typeface="Arial" panose="020B0604020202020204" pitchFamily="34" charset="0"/>
              <a:buChar char="•"/>
            </a:pPr>
            <a:endParaRPr lang="pl-PL" sz="900" dirty="0" smtClean="0"/>
          </a:p>
          <a:p>
            <a:pPr marL="171450" indent="-171450" algn="just">
              <a:buFont typeface="Arial" panose="020B0604020202020204" pitchFamily="34" charset="0"/>
              <a:buChar char="•"/>
            </a:pPr>
            <a:endParaRPr lang="pl-PL" sz="900" dirty="0"/>
          </a:p>
          <a:p>
            <a:pPr marL="171450" indent="-171450" algn="just">
              <a:buFont typeface="Arial" panose="020B0604020202020204" pitchFamily="34" charset="0"/>
              <a:buChar char="•"/>
            </a:pPr>
            <a:endParaRPr lang="en-US" sz="900" dirty="0"/>
          </a:p>
          <a:p>
            <a:pPr marL="171450" indent="-171450" algn="just">
              <a:buFont typeface="Arial" panose="020B0604020202020204" pitchFamily="34" charset="0"/>
              <a:buChar char="•"/>
            </a:pPr>
            <a:r>
              <a:rPr lang="en-US" sz="900" b="1" dirty="0" err="1" smtClean="0"/>
              <a:t>autostart</a:t>
            </a:r>
            <a:r>
              <a:rPr lang="en-US" sz="900" dirty="0" smtClean="0"/>
              <a:t> </a:t>
            </a:r>
            <a:r>
              <a:rPr lang="en-US" sz="900" dirty="0"/>
              <a:t>- the device starts automatically when it detects the power. This function is particularly </a:t>
            </a:r>
            <a:r>
              <a:rPr lang="en-US" sz="900" b="1" dirty="0"/>
              <a:t>useful when the device is used as a car camera;</a:t>
            </a:r>
          </a:p>
          <a:p>
            <a:pPr marL="171450" indent="-171450" algn="just">
              <a:buFont typeface="Arial" panose="020B0604020202020204" pitchFamily="34" charset="0"/>
              <a:buChar char="•"/>
            </a:pPr>
            <a:r>
              <a:rPr lang="en-US" sz="900" b="1" dirty="0" smtClean="0"/>
              <a:t>storage </a:t>
            </a:r>
            <a:r>
              <a:rPr lang="en-US" sz="900" b="1" dirty="0"/>
              <a:t>mode </a:t>
            </a:r>
            <a:endParaRPr lang="pl-PL" sz="900" b="1" dirty="0" smtClean="0"/>
          </a:p>
          <a:p>
            <a:pPr marL="171450" indent="-171450" algn="just">
              <a:buFont typeface="Arial" panose="020B0604020202020204" pitchFamily="34" charset="0"/>
              <a:buChar char="•"/>
            </a:pPr>
            <a:endParaRPr lang="pl-PL" sz="900" b="1" dirty="0" smtClean="0"/>
          </a:p>
          <a:p>
            <a:pPr algn="just"/>
            <a:r>
              <a:rPr lang="en-US" sz="900" dirty="0" err="1"/>
              <a:t>Activecam</a:t>
            </a:r>
            <a:r>
              <a:rPr lang="en-US" sz="900" dirty="0"/>
              <a:t> 3.2 is a sports camera designed in such a </a:t>
            </a:r>
            <a:r>
              <a:rPr lang="en-US" sz="900" dirty="0" smtClean="0"/>
              <a:t>way</a:t>
            </a:r>
            <a:r>
              <a:rPr lang="pl-PL" sz="900" dirty="0" smtClean="0"/>
              <a:t> </a:t>
            </a:r>
            <a:r>
              <a:rPr lang="en-US" sz="900" dirty="0" smtClean="0"/>
              <a:t> </a:t>
            </a:r>
            <a:r>
              <a:rPr lang="en-US" sz="900" dirty="0"/>
              <a:t>that it can be used in all conditions. Equipped with a </a:t>
            </a:r>
            <a:r>
              <a:rPr lang="en-US" sz="900" b="1" dirty="0"/>
              <a:t>wide range of accessories </a:t>
            </a:r>
            <a:r>
              <a:rPr lang="en-US" sz="900" dirty="0"/>
              <a:t>it allows you to record </a:t>
            </a:r>
            <a:r>
              <a:rPr lang="en-US" sz="900" dirty="0" smtClean="0"/>
              <a:t>video</a:t>
            </a:r>
            <a:endParaRPr lang="pl-PL" sz="900" dirty="0" smtClean="0"/>
          </a:p>
          <a:p>
            <a:pPr algn="just"/>
            <a:endParaRPr lang="pl-PL" sz="900" dirty="0"/>
          </a:p>
          <a:p>
            <a:pPr algn="just"/>
            <a:endParaRPr lang="pl-PL" sz="900" dirty="0" smtClean="0"/>
          </a:p>
          <a:p>
            <a:pPr algn="just"/>
            <a:endParaRPr lang="pl-PL" sz="900" dirty="0"/>
          </a:p>
          <a:p>
            <a:pPr algn="just"/>
            <a:endParaRPr lang="pl-PL" sz="900" dirty="0" smtClean="0"/>
          </a:p>
          <a:p>
            <a:pPr algn="just"/>
            <a:endParaRPr lang="pl-PL" sz="900" dirty="0"/>
          </a:p>
          <a:p>
            <a:pPr algn="just"/>
            <a:r>
              <a:rPr lang="pl-PL" sz="900" dirty="0" smtClean="0"/>
              <a:t>i</a:t>
            </a:r>
            <a:r>
              <a:rPr lang="en-US" sz="900" dirty="0" smtClean="0"/>
              <a:t>n </a:t>
            </a:r>
            <a:r>
              <a:rPr lang="en-US" sz="900" dirty="0"/>
              <a:t>any situation. The </a:t>
            </a:r>
            <a:r>
              <a:rPr lang="en-US" sz="900" b="1" dirty="0"/>
              <a:t>waterproof case </a:t>
            </a:r>
            <a:r>
              <a:rPr lang="en-US" sz="900" dirty="0"/>
              <a:t>allows you to capture underwater adventures, while </a:t>
            </a:r>
            <a:r>
              <a:rPr lang="en-US" sz="900" b="1" dirty="0"/>
              <a:t>two included 900 </a:t>
            </a:r>
            <a:r>
              <a:rPr lang="en-US" sz="900" b="1" dirty="0" err="1"/>
              <a:t>mAh</a:t>
            </a:r>
            <a:r>
              <a:rPr lang="en-US" sz="900" b="1" dirty="0"/>
              <a:t> batteries </a:t>
            </a:r>
            <a:r>
              <a:rPr lang="en-US" sz="900" dirty="0"/>
              <a:t>double the recording time! Additionally, the product box includes all kinds of mounting tools allowing you to attach the camera to variety of sports equipment or mount it in the car, and (optionally) the case with another set of accessories.</a:t>
            </a:r>
          </a:p>
          <a:p>
            <a:pPr algn="just"/>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dirty="0" err="1" smtClean="0">
                <a:latin typeface="Klavika Light" pitchFamily="34" charset="0"/>
              </a:rPr>
              <a:t>active</a:t>
            </a:r>
            <a:r>
              <a:rPr lang="pl-PL" sz="4000" b="1" dirty="0" err="1" smtClean="0">
                <a:latin typeface="Klavika Light" pitchFamily="34" charset="0"/>
              </a:rPr>
              <a:t>cam</a:t>
            </a:r>
            <a:r>
              <a:rPr lang="pl-PL" sz="4000" dirty="0" smtClean="0">
                <a:latin typeface="Klavika Light" pitchFamily="34" charset="0"/>
              </a:rPr>
              <a:t> 3.2</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sports</a:t>
            </a:r>
            <a:r>
              <a:rPr lang="pl-PL" sz="1200" dirty="0">
                <a:latin typeface="Klavika Regular" pitchFamily="34" charset="0"/>
              </a:rPr>
              <a:t> </a:t>
            </a:r>
            <a:r>
              <a:rPr lang="pl-PL" sz="1200" dirty="0" err="1">
                <a:latin typeface="Klavika Regular" pitchFamily="34" charset="0"/>
              </a:rPr>
              <a:t>camera</a:t>
            </a:r>
            <a:r>
              <a:rPr lang="pl-PL" sz="1200" dirty="0">
                <a:latin typeface="Klavika Regular" pitchFamily="34" charset="0"/>
              </a:rPr>
              <a:t> </a:t>
            </a: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6" name="Picture 5" descr="C:\Overmax\Produkty\Overmax_LogoNEWclai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595928"/>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3888" y="1017750"/>
            <a:ext cx="5637186" cy="3748129"/>
          </a:xfrm>
          <a:prstGeom prst="rect">
            <a:avLst/>
          </a:prstGeom>
        </p:spPr>
      </p:pic>
    </p:spTree>
    <p:extLst>
      <p:ext uri="{BB962C8B-B14F-4D97-AF65-F5344CB8AC3E}">
        <p14:creationId xmlns:p14="http://schemas.microsoft.com/office/powerpoint/2010/main" val="14034033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86809" y="928464"/>
            <a:ext cx="2804965" cy="321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151926682"/>
              </p:ext>
            </p:extLst>
          </p:nvPr>
        </p:nvGraphicFramePr>
        <p:xfrm>
          <a:off x="3131840" y="924600"/>
          <a:ext cx="2727722" cy="3174704"/>
        </p:xfrm>
        <a:graphic>
          <a:graphicData uri="http://schemas.openxmlformats.org/drawingml/2006/table">
            <a:tbl>
              <a:tblPr bandRow="1">
                <a:tableStyleId>{073A0DAA-6AF3-43AB-8588-CEC1D06C72B9}</a:tableStyleId>
              </a:tblPr>
              <a:tblGrid>
                <a:gridCol w="1516665"/>
                <a:gridCol w="1211057"/>
              </a:tblGrid>
              <a:tr h="117415">
                <a:tc>
                  <a:txBody>
                    <a:bodyPr/>
                    <a:lstStyle/>
                    <a:p>
                      <a:pPr lvl="0" algn="just" fontAlgn="b"/>
                      <a:r>
                        <a:rPr lang="pl-PL" sz="1100" u="none" strike="noStrike" baseline="0" dirty="0" smtClean="0">
                          <a:effectLst/>
                          <a:latin typeface="Klavika Regular" pitchFamily="34" charset="0"/>
                        </a:rPr>
                        <a:t>Resolution</a:t>
                      </a:r>
                    </a:p>
                  </a:txBody>
                  <a:tcPr marL="9525" marR="9525" marT="9525" marB="0" anchor="ctr"/>
                </a:tc>
                <a:tc>
                  <a:txBody>
                    <a:bodyPr/>
                    <a:lstStyle/>
                    <a:p>
                      <a:pPr algn="r" fontAlgn="b"/>
                      <a:r>
                        <a:rPr lang="pl-PL" sz="1100" u="none" strike="noStrike" dirty="0" smtClean="0">
                          <a:effectLst/>
                        </a:rPr>
                        <a:t> </a:t>
                      </a:r>
                      <a:r>
                        <a:rPr lang="pl-PL" sz="1100" b="1" u="none" strike="noStrike" dirty="0" smtClean="0">
                          <a:effectLst/>
                          <a:latin typeface="Klavika Regular" pitchFamily="34" charset="0"/>
                        </a:rPr>
                        <a:t>1080 p do 30 FPS</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b="0" i="0" u="none" strike="noStrike" dirty="0" smtClean="0">
                          <a:solidFill>
                            <a:srgbClr val="000000"/>
                          </a:solidFill>
                          <a:effectLst/>
                          <a:latin typeface="Klavika Regular" pitchFamily="34" charset="0"/>
                        </a:rPr>
                        <a:t>Display</a:t>
                      </a:r>
                      <a:endParaRPr lang="pl-PL" sz="1100" u="none" strike="noStrike" baseline="0" dirty="0" smtClean="0">
                        <a:effectLst/>
                        <a:latin typeface="Klavika Regular" pitchFamily="34" charset="0"/>
                      </a:endParaRPr>
                    </a:p>
                  </a:txBody>
                  <a:tcPr marL="9525" marR="9525" marT="952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1,5”</a:t>
                      </a:r>
                    </a:p>
                  </a:txBody>
                  <a:tcPr marL="9525" marR="9525" marT="9525" marB="0" anchor="b"/>
                </a:tc>
              </a:tr>
              <a:tr h="22851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err="1" smtClean="0">
                          <a:effectLst/>
                          <a:latin typeface="Klavika Regular" pitchFamily="34" charset="0"/>
                        </a:rPr>
                        <a:t>Viewing</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angle</a:t>
                      </a:r>
                      <a:r>
                        <a:rPr lang="pl-PL" sz="1100" u="none" strike="noStrike" dirty="0" smtClean="0">
                          <a:effectLst/>
                          <a:latin typeface="Klavika Regular" pitchFamily="34" charset="0"/>
                        </a:rPr>
                        <a:t>:</a:t>
                      </a:r>
                      <a:endParaRPr lang="pl-PL" sz="1100" u="none" strike="noStrike" baseline="0" dirty="0" smtClean="0">
                        <a:effectLst/>
                        <a:latin typeface="Klavika Regular" pitchFamily="34" charset="0"/>
                      </a:endParaRPr>
                    </a:p>
                  </a:txBody>
                  <a:tcPr marL="9525" marR="9525" marT="9525" marB="0" anchor="b"/>
                </a:tc>
                <a:tc>
                  <a:txBody>
                    <a:bodyPr/>
                    <a:lstStyle/>
                    <a:p>
                      <a:pPr algn="r" fontAlgn="b"/>
                      <a:r>
                        <a:rPr lang="pl-PL" sz="1100" b="1" u="none" strike="noStrike" dirty="0" smtClean="0">
                          <a:effectLst/>
                          <a:latin typeface="Klavika Regular" pitchFamily="34" charset="0"/>
                        </a:rPr>
                        <a:t>170 </a:t>
                      </a:r>
                      <a:r>
                        <a:rPr lang="pl-PL" sz="1100" b="1" u="none" strike="noStrike" dirty="0" err="1" smtClean="0">
                          <a:effectLst/>
                          <a:latin typeface="Klavika Regular" pitchFamily="34" charset="0"/>
                        </a:rPr>
                        <a:t>degrees</a:t>
                      </a:r>
                      <a:endParaRPr lang="pl-PL" sz="1100" b="1" u="none" strike="noStrike" dirty="0" smtClean="0">
                        <a:effectLst/>
                        <a:latin typeface="Klavika Regular" pitchFamily="34" charset="0"/>
                      </a:endParaRPr>
                    </a:p>
                  </a:txBody>
                  <a:tcPr marL="9525" marR="9525" marT="9525" marB="0" anchor="b"/>
                </a:tc>
              </a:tr>
              <a:tr h="117415">
                <a:tc>
                  <a:txBody>
                    <a:bodyPr/>
                    <a:lstStyle/>
                    <a:p>
                      <a:pPr algn="l" fontAlgn="b"/>
                      <a:r>
                        <a:rPr lang="pl-PL" sz="1100" u="none" strike="noStrike" dirty="0" err="1" smtClean="0">
                          <a:effectLst/>
                          <a:latin typeface="Klavika Regular" pitchFamily="34" charset="0"/>
                        </a:rPr>
                        <a:t>Photos</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smtClean="0">
                          <a:solidFill>
                            <a:schemeClr val="dk1"/>
                          </a:solidFill>
                          <a:effectLst/>
                          <a:latin typeface="Klavika Regular" pitchFamily="34" charset="0"/>
                        </a:rPr>
                        <a:t>2M / 5M / 8M / 12M</a:t>
                      </a:r>
                    </a:p>
                  </a:txBody>
                  <a:tcPr marL="9525" marR="9525" marT="9525" marB="0" anchor="b"/>
                </a:tc>
              </a:tr>
              <a:tr h="228516">
                <a:tc>
                  <a:txBody>
                    <a:bodyPr/>
                    <a:lstStyle/>
                    <a:p>
                      <a:pPr algn="l" fontAlgn="b"/>
                      <a:r>
                        <a:rPr lang="pl-PL" sz="1100" u="none" strike="noStrike" dirty="0" err="1" smtClean="0">
                          <a:effectLst/>
                          <a:latin typeface="Klavika Regular" pitchFamily="34" charset="0"/>
                        </a:rPr>
                        <a:t>Loop</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recording</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pl-PL" sz="1100" b="1" kern="1200" dirty="0" smtClean="0">
                        <a:solidFill>
                          <a:schemeClr val="dk1"/>
                        </a:solidFill>
                        <a:effectLst/>
                        <a:latin typeface="Klavika Regular" pitchFamily="34" charset="0"/>
                        <a:ea typeface="+mn-ea"/>
                        <a:cs typeface="+mn-cs"/>
                      </a:endParaRPr>
                    </a:p>
                  </a:txBody>
                  <a:tcPr marL="9525" marR="9525" marT="9525" marB="0" anchor="b"/>
                </a:tc>
              </a:tr>
              <a:tr h="196105">
                <a:tc>
                  <a:txBody>
                    <a:bodyPr/>
                    <a:lstStyle/>
                    <a:p>
                      <a:pPr algn="l" fontAlgn="b"/>
                      <a:r>
                        <a:rPr lang="pl-PL" sz="1100" u="none" strike="noStrike" dirty="0" smtClean="0">
                          <a:effectLst/>
                          <a:latin typeface="Klavika Regular" pitchFamily="34" charset="0"/>
                        </a:rPr>
                        <a:t>Autostart</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endParaRPr lang="pl-PL" sz="12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u="none" strike="noStrike" dirty="0" smtClean="0">
                          <a:effectLst/>
                          <a:latin typeface="Klavika Regular" pitchFamily="34" charset="0"/>
                        </a:rPr>
                        <a:t>Storage </a:t>
                      </a:r>
                      <a:r>
                        <a:rPr lang="pl-PL" sz="1100" u="none" strike="noStrike" dirty="0" err="1" smtClean="0">
                          <a:effectLst/>
                          <a:latin typeface="Klavika Regular" pitchFamily="34" charset="0"/>
                        </a:rPr>
                        <a:t>mode</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pl-PL" sz="1100" b="1" kern="1200" dirty="0" smtClean="0">
                        <a:solidFill>
                          <a:schemeClr val="dk1"/>
                        </a:solidFill>
                        <a:effectLst/>
                        <a:latin typeface="Klavika Regular" pitchFamily="34" charset="0"/>
                        <a:ea typeface="+mn-ea"/>
                        <a:cs typeface="+mn-cs"/>
                      </a:endParaRPr>
                    </a:p>
                  </a:txBody>
                  <a:tcPr marL="9525" marR="9525" marT="9525" marB="0" anchor="b"/>
                </a:tc>
              </a:tr>
              <a:tr h="117415">
                <a:tc>
                  <a:txBody>
                    <a:bodyPr/>
                    <a:lstStyle/>
                    <a:p>
                      <a:pPr algn="l" fontAlgn="b"/>
                      <a:r>
                        <a:rPr lang="pl-PL" sz="1100" u="none" strike="noStrike" dirty="0" smtClean="0">
                          <a:effectLst/>
                          <a:latin typeface="Klavika Regular" pitchFamily="34" charset="0"/>
                        </a:rPr>
                        <a:t>Format video: </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smtClean="0">
                          <a:solidFill>
                            <a:srgbClr val="000000"/>
                          </a:solidFill>
                          <a:effectLst/>
                          <a:latin typeface="Klavika Regular" pitchFamily="34" charset="0"/>
                        </a:rPr>
                        <a:t>.</a:t>
                      </a:r>
                      <a:r>
                        <a:rPr lang="pl-PL" sz="1100" b="1" i="0" u="none" strike="noStrike" dirty="0" err="1" smtClean="0">
                          <a:solidFill>
                            <a:srgbClr val="000000"/>
                          </a:solidFill>
                          <a:effectLst/>
                          <a:latin typeface="Klavika Regular" pitchFamily="34" charset="0"/>
                        </a:rPr>
                        <a:t>mov</a:t>
                      </a:r>
                      <a:r>
                        <a:rPr lang="pl-PL" sz="1100" b="1" i="0" u="none" strike="noStrike" dirty="0" smtClean="0">
                          <a:solidFill>
                            <a:srgbClr val="000000"/>
                          </a:solidFill>
                          <a:effectLst/>
                          <a:latin typeface="Klavika Regular" pitchFamily="34" charset="0"/>
                        </a:rPr>
                        <a:t>, .h264</a:t>
                      </a:r>
                    </a:p>
                  </a:txBody>
                  <a:tcPr marL="9525" marR="9525" marT="9525" marB="0" anchor="b"/>
                </a:tc>
              </a:tr>
              <a:tr h="117415">
                <a:tc>
                  <a:txBody>
                    <a:bodyPr/>
                    <a:lstStyle/>
                    <a:p>
                      <a:pPr algn="l" fontAlgn="b"/>
                      <a:r>
                        <a:rPr lang="pl-PL" sz="1100" u="none" strike="noStrike" dirty="0" smtClean="0">
                          <a:effectLst/>
                          <a:latin typeface="Klavika Regular" pitchFamily="34" charset="0"/>
                        </a:rPr>
                        <a:t>Format </a:t>
                      </a:r>
                      <a:r>
                        <a:rPr lang="pl-PL" sz="1100" u="none" strike="noStrike" dirty="0" err="1" smtClean="0">
                          <a:effectLst/>
                          <a:latin typeface="Klavika Regular" pitchFamily="34" charset="0"/>
                        </a:rPr>
                        <a:t>photos</a:t>
                      </a:r>
                      <a:r>
                        <a:rPr lang="pl-PL" sz="1100" u="none" strike="noStrike" dirty="0" smtClean="0">
                          <a:effectLst/>
                          <a:latin typeface="Klavika Regular" pitchFamily="34" charset="0"/>
                        </a:rPr>
                        <a:t>:</a:t>
                      </a:r>
                      <a:r>
                        <a:rPr lang="pl-PL" sz="1100" u="none" strike="noStrike" baseline="0"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smtClean="0">
                          <a:solidFill>
                            <a:schemeClr val="dk1"/>
                          </a:solidFill>
                          <a:effectLst/>
                          <a:latin typeface="Klavika Regular" pitchFamily="34" charset="0"/>
                        </a:rPr>
                        <a:t>.jpg</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b="0" i="0" u="none" strike="noStrike" dirty="0" smtClean="0">
                          <a:solidFill>
                            <a:srgbClr val="000000"/>
                          </a:solidFill>
                          <a:effectLst/>
                          <a:latin typeface="Klavika Regular" pitchFamily="34" charset="0"/>
                        </a:rPr>
                        <a:t>Battery:</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smtClean="0">
                          <a:solidFill>
                            <a:schemeClr val="dk1"/>
                          </a:solidFill>
                          <a:effectLst/>
                          <a:latin typeface="Klavika Regular" pitchFamily="34" charset="0"/>
                        </a:rPr>
                        <a:t>2x 900 </a:t>
                      </a:r>
                      <a:r>
                        <a:rPr lang="pl-PL" sz="1100" b="1" i="0" u="none" strike="noStrike" dirty="0" err="1" smtClean="0">
                          <a:solidFill>
                            <a:schemeClr val="dk1"/>
                          </a:solidFill>
                          <a:effectLst/>
                          <a:latin typeface="Klavika Regular" pitchFamily="34" charset="0"/>
                        </a:rPr>
                        <a:t>mAh</a:t>
                      </a:r>
                      <a:endParaRPr lang="pl-PL" sz="1100" b="1" i="0" u="none" strike="noStrike" dirty="0" smtClean="0">
                        <a:solidFill>
                          <a:schemeClr val="dk1"/>
                        </a:solidFill>
                        <a:effectLst/>
                        <a:latin typeface="Klavika Regular" pitchFamily="34" charset="0"/>
                      </a:endParaRPr>
                    </a:p>
                  </a:txBody>
                  <a:tcPr marL="9525" marR="9525" marT="9525" marB="0" anchor="b"/>
                </a:tc>
              </a:tr>
              <a:tr h="227947">
                <a:tc>
                  <a:txBody>
                    <a:bodyPr/>
                    <a:lstStyle/>
                    <a:p>
                      <a:pPr algn="l" fontAlgn="b"/>
                      <a:r>
                        <a:rPr lang="en-US" sz="1100" b="0" i="0" u="none" strike="noStrike" dirty="0" smtClean="0">
                          <a:solidFill>
                            <a:srgbClr val="000000"/>
                          </a:solidFill>
                          <a:effectLst/>
                          <a:latin typeface="Klavika Regular" pitchFamily="34" charset="0"/>
                        </a:rPr>
                        <a:t>MicroSD card reader</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r>
                        <a:rPr lang="pl-PL" sz="1100" b="1" i="0" u="none" strike="noStrike" dirty="0" err="1" smtClean="0">
                          <a:solidFill>
                            <a:schemeClr val="dk1"/>
                          </a:solidFill>
                          <a:effectLst/>
                          <a:latin typeface="Klavika Regular" pitchFamily="34" charset="0"/>
                        </a:rPr>
                        <a:t>up</a:t>
                      </a:r>
                      <a:r>
                        <a:rPr lang="pl-PL" sz="1100" b="1" i="0" u="none" strike="noStrike" dirty="0" smtClean="0">
                          <a:solidFill>
                            <a:schemeClr val="dk1"/>
                          </a:solidFill>
                          <a:effectLst/>
                          <a:latin typeface="Klavika Regular" pitchFamily="34" charset="0"/>
                        </a:rPr>
                        <a:t> to 32 GB</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b="0" i="0" u="none" strike="noStrike" dirty="0" smtClean="0">
                          <a:solidFill>
                            <a:srgbClr val="000000"/>
                          </a:solidFill>
                          <a:effectLst/>
                          <a:latin typeface="Klavika Regular" pitchFamily="34" charset="0"/>
                        </a:rPr>
                        <a:t>Micro HDMI, Wi-Fi</a:t>
                      </a:r>
                      <a:endParaRPr lang="pl-PL" sz="1100" b="0" i="0" u="none" strike="noStrike" dirty="0">
                        <a:solidFill>
                          <a:srgbClr val="000000"/>
                        </a:solidFill>
                        <a:effectLst/>
                        <a:latin typeface="Klavika Regular" pitchFamily="34" charset="0"/>
                      </a:endParaRPr>
                    </a:p>
                  </a:txBody>
                  <a:tcPr marL="9525" marR="9525" marT="9525" marB="0" anchor="b"/>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R w="12700" cmpd="sng">
                      <a:noFill/>
                    </a:lnR>
                    <a:lnB w="12700" cmpd="sng">
                      <a:noFill/>
                    </a:lnB>
                    <a:lnTlToBr w="12700" cmpd="sng">
                      <a:noFill/>
                      <a:prstDash val="solid"/>
                    </a:lnTlToBr>
                    <a:lnBlToTr w="12700" cmpd="sng">
                      <a:noFill/>
                      <a:prstDash val="solid"/>
                    </a:lnBlToTr>
                  </a:tcPr>
                </a:tc>
              </a:tr>
              <a:tr h="117415">
                <a:tc gridSpan="2">
                  <a:txBody>
                    <a:bodyPr/>
                    <a:lstStyle/>
                    <a:p>
                      <a:pPr algn="l" fontAlgn="b"/>
                      <a:r>
                        <a:rPr lang="pl-PL" sz="1100" b="0" i="0" u="none" strike="noStrike" dirty="0" err="1" smtClean="0">
                          <a:solidFill>
                            <a:srgbClr val="000000"/>
                          </a:solidFill>
                          <a:effectLst/>
                          <a:latin typeface="Klavika Regular" pitchFamily="34" charset="0"/>
                        </a:rPr>
                        <a:t>Microphone</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Screen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timeout</a:t>
                      </a:r>
                      <a:endParaRPr lang="pl-PL" sz="1100" b="0" i="0" u="none" strike="noStrike" dirty="0" smtClean="0">
                        <a:solidFill>
                          <a:srgbClr val="000000"/>
                        </a:solidFill>
                        <a:effectLst/>
                        <a:latin typeface="Klavika Regular" pitchFamily="34" charset="0"/>
                      </a:endParaRPr>
                    </a:p>
                  </a:txBody>
                  <a:tcPr marL="9525" marR="9525" marT="9525" marB="0" anchor="b"/>
                </a:tc>
                <a:tc hMerge="1">
                  <a:txBody>
                    <a:bodyPr/>
                    <a:lstStyle/>
                    <a:p>
                      <a:endParaRPr lang="pl-PL" sz="1100" b="1" dirty="0">
                        <a:latin typeface="Klavika Regular" pitchFamily="34" charset="0"/>
                      </a:endParaRPr>
                    </a:p>
                  </a:txBody>
                  <a:tcPr marL="9525" marR="9525" marT="9525" marB="0" anchor="ctr">
                    <a:lnT>
                      <a:noFill/>
                    </a:lnT>
                  </a:tcPr>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kern="1200" dirty="0" err="1" smtClean="0">
                          <a:solidFill>
                            <a:schemeClr val="dk1"/>
                          </a:solidFill>
                          <a:effectLst/>
                          <a:latin typeface="Klavika Regular" pitchFamily="34" charset="0"/>
                          <a:ea typeface="+mn-ea"/>
                          <a:cs typeface="+mn-cs"/>
                        </a:rPr>
                        <a:t>Colour</a:t>
                      </a:r>
                      <a:r>
                        <a:rPr lang="pl-PL" sz="1100" kern="1200" dirty="0" smtClean="0">
                          <a:solidFill>
                            <a:schemeClr val="dk1"/>
                          </a:solidFill>
                          <a:effectLst/>
                          <a:latin typeface="Klavika Regular" pitchFamily="34" charset="0"/>
                          <a:ea typeface="+mn-ea"/>
                          <a:cs typeface="+mn-cs"/>
                        </a:rPr>
                        <a:t>: </a:t>
                      </a:r>
                    </a:p>
                  </a:txBody>
                  <a:tcPr marL="9525" marR="9525" marT="9525" marB="0" anchor="ctr"/>
                </a:tc>
                <a:tc>
                  <a:txBody>
                    <a:bodyPr/>
                    <a:lstStyle/>
                    <a:p>
                      <a:pPr algn="r"/>
                      <a:r>
                        <a:rPr lang="pl-PL" sz="1100" b="1" dirty="0" err="1" smtClean="0">
                          <a:latin typeface="Klavika Regular" pitchFamily="34" charset="0"/>
                        </a:rPr>
                        <a:t>black</a:t>
                      </a:r>
                      <a:r>
                        <a:rPr lang="pl-PL" sz="1100" b="1" dirty="0" smtClean="0">
                          <a:latin typeface="Klavika Regular" pitchFamily="34" charset="0"/>
                        </a:rPr>
                        <a:t>, </a:t>
                      </a:r>
                      <a:r>
                        <a:rPr lang="pl-PL" sz="1100" b="1" dirty="0" err="1" smtClean="0">
                          <a:latin typeface="Klavika Regular" pitchFamily="34" charset="0"/>
                        </a:rPr>
                        <a:t>silver</a:t>
                      </a:r>
                      <a:endParaRPr lang="pl-PL" sz="1100" b="1" dirty="0" smtClean="0">
                        <a:latin typeface="Klavika Regular" pitchFamily="34" charset="0"/>
                      </a:endParaRPr>
                    </a:p>
                  </a:txBody>
                  <a:tcPr marL="9525" marR="9525" marT="9525" marB="0" anchor="ctr">
                    <a:lnR w="12700" cmpd="sng">
                      <a:noFill/>
                    </a:lnR>
                    <a:lnB w="12700" cmpd="sng">
                      <a:noFill/>
                    </a:lnB>
                    <a:lnTlToBr w="12700" cmpd="sng">
                      <a:noFill/>
                      <a:prstDash val="solid"/>
                    </a:lnTlToBr>
                    <a:lnBlToTr w="12700" cmpd="sng">
                      <a:noFill/>
                      <a:prstDash val="solid"/>
                    </a:lnBlToTr>
                  </a:tcPr>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algn="r"/>
                      <a:endParaRPr lang="pl-PL" sz="1100" b="1" dirty="0" smtClean="0">
                        <a:latin typeface="Klavika Regular" pitchFamily="34" charset="0"/>
                      </a:endParaRPr>
                    </a:p>
                  </a:txBody>
                  <a:tcPr marL="9525" marR="9525" marT="9525" marB="0" anchor="ctr">
                    <a:lnT>
                      <a:noFill/>
                    </a:lnT>
                  </a:tcPr>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endParaRPr lang="pl-PL" sz="1100" b="1" dirty="0">
                        <a:latin typeface="Klavika Regular" pitchFamily="34" charset="0"/>
                      </a:endParaRPr>
                    </a:p>
                  </a:txBody>
                  <a:tcPr marL="9525" marR="9525" marT="9525" marB="0" anchor="ct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6046" y="404664"/>
            <a:ext cx="2854106"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smtClean="0">
                <a:latin typeface="Klavika Regular" pitchFamily="34" charset="0"/>
              </a:rPr>
              <a:t>active</a:t>
            </a:r>
            <a:r>
              <a:rPr lang="pl-PL" sz="4000" dirty="0" err="1" smtClean="0">
                <a:latin typeface="Klavika Light" pitchFamily="34" charset="0"/>
              </a:rPr>
              <a:t>cam</a:t>
            </a:r>
            <a:r>
              <a:rPr lang="pl-PL" sz="4000" dirty="0" smtClean="0">
                <a:latin typeface="Klavika Light" pitchFamily="34" charset="0"/>
              </a:rPr>
              <a:t> </a:t>
            </a:r>
            <a:r>
              <a:rPr lang="pl-PL" sz="4000" b="1" dirty="0">
                <a:latin typeface="Klavika Regular" pitchFamily="34" charset="0"/>
              </a:rPr>
              <a:t>3</a:t>
            </a:r>
            <a:r>
              <a:rPr lang="pl-PL" sz="4000" b="1" dirty="0" smtClean="0">
                <a:latin typeface="Klavika Regular" pitchFamily="34" charset="0"/>
              </a:rPr>
              <a:t>.2</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s</a:t>
            </a:r>
            <a:r>
              <a:rPr lang="pl-PL" sz="1200" dirty="0" err="1" smtClean="0">
                <a:latin typeface="Klavika Regular" pitchFamily="34" charset="0"/>
              </a:rPr>
              <a:t>ports</a:t>
            </a:r>
            <a:r>
              <a:rPr lang="pl-PL" sz="1200" dirty="0" smtClean="0">
                <a:latin typeface="Klavika Regular" pitchFamily="34" charset="0"/>
              </a:rPr>
              <a:t> </a:t>
            </a:r>
            <a:r>
              <a:rPr lang="pl-PL" sz="1200" dirty="0" err="1" smtClean="0">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63878"/>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sp>
        <p:nvSpPr>
          <p:cNvPr id="11" name="Prostokąt 10"/>
          <p:cNvSpPr/>
          <p:nvPr/>
        </p:nvSpPr>
        <p:spPr>
          <a:xfrm>
            <a:off x="6257925" y="908720"/>
            <a:ext cx="2670560" cy="1277273"/>
          </a:xfrm>
          <a:prstGeom prst="rect">
            <a:avLst/>
          </a:prstGeom>
        </p:spPr>
        <p:txBody>
          <a:bodyPr wrap="square">
            <a:spAutoFit/>
          </a:bodyPr>
          <a:lstStyle/>
          <a:p>
            <a:pPr fontAlgn="b"/>
            <a:r>
              <a:rPr lang="en-US" sz="1100" dirty="0"/>
              <a:t>2 batteries, a waterproof case, a handlebar clip, a helmet mount, a quick-mount clip, a set of mount tapes, a car handle, </a:t>
            </a:r>
          </a:p>
          <a:p>
            <a:pPr fontAlgn="b"/>
            <a:r>
              <a:rPr lang="en-US" sz="1100" dirty="0"/>
              <a:t>a car charger, a charger, a USB cable.</a:t>
            </a:r>
          </a:p>
          <a:p>
            <a:pPr fontAlgn="b"/>
            <a:r>
              <a:rPr lang="en-US" sz="1100" dirty="0"/>
              <a:t>Optionally, the case with extra tools (a monopod, a helmet strap, a float handle, set of floaty sponges)</a:t>
            </a:r>
          </a:p>
        </p:txBody>
      </p:sp>
      <p:pic>
        <p:nvPicPr>
          <p:cNvPr id="25" name="Obraz 2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65636" y="4192724"/>
            <a:ext cx="4326844" cy="925053"/>
          </a:xfrm>
          <a:prstGeom prst="rect">
            <a:avLst/>
          </a:prstGeom>
        </p:spPr>
      </p:pic>
      <p:pic>
        <p:nvPicPr>
          <p:cNvPr id="26" name="Obraz 2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38257" y="5076397"/>
            <a:ext cx="3949265" cy="754780"/>
          </a:xfrm>
          <a:prstGeom prst="rect">
            <a:avLst/>
          </a:prstGeom>
        </p:spPr>
      </p:pic>
      <p:pic>
        <p:nvPicPr>
          <p:cNvPr id="8" name="Obraz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660231" y="2204864"/>
            <a:ext cx="1872209" cy="1872208"/>
          </a:xfrm>
          <a:prstGeom prst="rect">
            <a:avLst/>
          </a:prstGeom>
        </p:spPr>
      </p:pic>
      <p:pic>
        <p:nvPicPr>
          <p:cNvPr id="14" name="Obraz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496" y="1708953"/>
            <a:ext cx="2831447" cy="1792055"/>
          </a:xfrm>
          <a:prstGeom prst="rect">
            <a:avLst/>
          </a:prstGeom>
        </p:spPr>
      </p:pic>
    </p:spTree>
    <p:extLst>
      <p:ext uri="{BB962C8B-B14F-4D97-AF65-F5344CB8AC3E}">
        <p14:creationId xmlns:p14="http://schemas.microsoft.com/office/powerpoint/2010/main" val="1067119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56879" cy="5318418"/>
          </a:xfrm>
          <a:prstGeom prst="rect">
            <a:avLst/>
          </a:prstGeom>
        </p:spPr>
      </p:pic>
      <p:pic>
        <p:nvPicPr>
          <p:cNvPr id="17" name="Picture 5" descr="C:\Overmax\Produkty\Overmax_LogoNEWclai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9605" y="235888"/>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1999" y="4365104"/>
            <a:ext cx="4584879"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49883" y="5535037"/>
            <a:ext cx="8759575" cy="1061829"/>
          </a:xfrm>
          <a:prstGeom prst="rect">
            <a:avLst/>
          </a:prstGeom>
          <a:noFill/>
        </p:spPr>
        <p:txBody>
          <a:bodyPr wrap="square" numCol="3" spcCol="360000" rtlCol="0">
            <a:spAutoFit/>
          </a:bodyPr>
          <a:lstStyle/>
          <a:p>
            <a:r>
              <a:rPr lang="en-US" sz="900" dirty="0" err="1">
                <a:latin typeface="Klavika Regular" pitchFamily="34" charset="0"/>
              </a:rPr>
              <a:t>Activecam</a:t>
            </a:r>
            <a:r>
              <a:rPr lang="en-US" sz="900" dirty="0">
                <a:latin typeface="Klavika Regular" pitchFamily="34" charset="0"/>
              </a:rPr>
              <a:t> 3.3 is a sports camera that allows you to capture all adrenaline moments! This small camcorder can be attached either to a helmet, board, bicycle frame, monopod or a </a:t>
            </a:r>
            <a:r>
              <a:rPr lang="en-US" sz="900" dirty="0" err="1">
                <a:latin typeface="Klavika Regular" pitchFamily="34" charset="0"/>
              </a:rPr>
              <a:t>floaty</a:t>
            </a:r>
            <a:r>
              <a:rPr lang="en-US" sz="900" dirty="0">
                <a:latin typeface="Klavika Regular" pitchFamily="34" charset="0"/>
              </a:rPr>
              <a:t> sponge. </a:t>
            </a:r>
            <a:r>
              <a:rPr lang="en-US" sz="900" dirty="0" err="1">
                <a:latin typeface="Klavika Regular" pitchFamily="34" charset="0"/>
              </a:rPr>
              <a:t>Activecam</a:t>
            </a:r>
            <a:r>
              <a:rPr lang="en-US" sz="900" dirty="0">
                <a:latin typeface="Klavika Regular" pitchFamily="34" charset="0"/>
              </a:rPr>
              <a:t> 3.3 records full HD (1920x1080) videos at the speed of 30 frames per second. The 2-inch LCD screen provides live view of recorded videos. The large viewing angle (as much as 170 degrees!) ensures astonishingly wide images, while the waterproof case allows you to shoot amazing videos straight from the water. Due to the </a:t>
            </a:r>
            <a:r>
              <a:rPr lang="en-US" sz="900" dirty="0" err="1">
                <a:latin typeface="Klavika Regular" pitchFamily="34" charset="0"/>
              </a:rPr>
              <a:t>autostart</a:t>
            </a:r>
            <a:r>
              <a:rPr lang="en-US" sz="900" dirty="0">
                <a:latin typeface="Klavika Regular" pitchFamily="34" charset="0"/>
              </a:rPr>
              <a:t> function you can also use your </a:t>
            </a:r>
            <a:r>
              <a:rPr lang="en-US" sz="900" dirty="0" err="1">
                <a:latin typeface="Klavika Regular" pitchFamily="34" charset="0"/>
              </a:rPr>
              <a:t>Activecam</a:t>
            </a:r>
            <a:r>
              <a:rPr lang="en-US" sz="900" dirty="0">
                <a:latin typeface="Klavika Regular" pitchFamily="34" charset="0"/>
              </a:rPr>
              <a:t> 3.3 as a car camera. It is equipped with a wireless remote recording trigger and comes out with a wide range of accessories: mount holders (a helmet, a frame and a surfboard one), an armband, a USB cable, a car holder, a car charger, an extra battery, a waterproof case, a remote control, </a:t>
            </a:r>
            <a:r>
              <a:rPr lang="en-US" sz="900" dirty="0" err="1">
                <a:latin typeface="Klavika Regular" pitchFamily="34" charset="0"/>
              </a:rPr>
              <a:t>floaty</a:t>
            </a:r>
            <a:r>
              <a:rPr lang="en-US" sz="900" dirty="0">
                <a:latin typeface="Klavika Regular" pitchFamily="34" charset="0"/>
              </a:rPr>
              <a:t> sponge holders, a monopod and a suitcase allowing you to hold the equipment.</a:t>
            </a:r>
            <a:endParaRPr lang="pl-PL" sz="900" dirty="0">
              <a:latin typeface="Klavika Regular" pitchFamily="34" charset="0"/>
            </a:endParaRPr>
          </a:p>
          <a:p>
            <a:endParaRPr lang="en-US"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active</a:t>
            </a:r>
            <a:r>
              <a:rPr lang="pl-PL" sz="4000" dirty="0" err="1" smtClean="0">
                <a:latin typeface="Klavika Regular" pitchFamily="34" charset="0"/>
              </a:rPr>
              <a:t>cam</a:t>
            </a:r>
            <a:r>
              <a:rPr lang="pl-PL" sz="4000" dirty="0" smtClean="0">
                <a:latin typeface="Klavika Regular" pitchFamily="34" charset="0"/>
              </a:rPr>
              <a:t> </a:t>
            </a:r>
            <a:r>
              <a:rPr lang="pl-PL" sz="4000" b="1" dirty="0" smtClean="0">
                <a:latin typeface="Klavika Regular" pitchFamily="34" charset="0"/>
              </a:rPr>
              <a:t>3.3</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Sports </a:t>
            </a:r>
            <a:r>
              <a:rPr lang="pl-PL" sz="1200" dirty="0" err="1" smtClean="0">
                <a:latin typeface="Klavika Regular" pitchFamily="34" charset="0"/>
              </a:rPr>
              <a:t>camera</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14" name="Obraz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0717" y="2419065"/>
            <a:ext cx="3677775" cy="2586893"/>
          </a:xfrm>
          <a:prstGeom prst="rect">
            <a:avLst/>
          </a:prstGeom>
        </p:spPr>
      </p:pic>
    </p:spTree>
    <p:extLst>
      <p:ext uri="{BB962C8B-B14F-4D97-AF65-F5344CB8AC3E}">
        <p14:creationId xmlns:p14="http://schemas.microsoft.com/office/powerpoint/2010/main" val="1119496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86809" y="928464"/>
            <a:ext cx="2804965"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Obraz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7069" y="2162621"/>
            <a:ext cx="2100931" cy="2124344"/>
          </a:xfrm>
          <a:prstGeom prst="rect">
            <a:avLst/>
          </a:prstGeom>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299000973"/>
              </p:ext>
            </p:extLst>
          </p:nvPr>
        </p:nvGraphicFramePr>
        <p:xfrm>
          <a:off x="3131840" y="924600"/>
          <a:ext cx="2736304" cy="3719004"/>
        </p:xfrm>
        <a:graphic>
          <a:graphicData uri="http://schemas.openxmlformats.org/drawingml/2006/table">
            <a:tbl>
              <a:tblPr bandRow="1">
                <a:tableStyleId>{073A0DAA-6AF3-43AB-8588-CEC1D06C72B9}</a:tableStyleId>
              </a:tblPr>
              <a:tblGrid>
                <a:gridCol w="1521437"/>
                <a:gridCol w="1214867"/>
              </a:tblGrid>
              <a:tr h="117415">
                <a:tc>
                  <a:txBody>
                    <a:bodyPr/>
                    <a:lstStyle/>
                    <a:p>
                      <a:pPr algn="l" fontAlgn="b"/>
                      <a:r>
                        <a:rPr lang="pl-PL" sz="1100" u="none" strike="noStrike" dirty="0" smtClean="0">
                          <a:effectLst/>
                        </a:rPr>
                        <a:t> Display</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u="none" strike="noStrike" dirty="0" smtClean="0">
                          <a:effectLst/>
                        </a:rPr>
                        <a:t> </a:t>
                      </a:r>
                      <a:r>
                        <a:rPr lang="pl-PL" sz="1100" b="1" u="none" strike="noStrike" dirty="0" smtClean="0">
                          <a:effectLst/>
                          <a:latin typeface="Klavika Regular" pitchFamily="34" charset="0"/>
                        </a:rPr>
                        <a:t>LCD 2” </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en-US" sz="1100" kern="1200" dirty="0" smtClean="0">
                          <a:solidFill>
                            <a:schemeClr val="dk1"/>
                          </a:solidFill>
                          <a:effectLst/>
                          <a:latin typeface="Klavika Regular" pitchFamily="34" charset="0"/>
                          <a:ea typeface="+mn-ea"/>
                          <a:cs typeface="+mn-cs"/>
                        </a:rPr>
                        <a:t>Viewing angle</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170 </a:t>
                      </a:r>
                      <a:r>
                        <a:rPr lang="pl-PL" sz="1100" b="1" u="none" strike="noStrike" dirty="0" err="1" smtClean="0">
                          <a:effectLst/>
                          <a:latin typeface="Klavika Regular" pitchFamily="34" charset="0"/>
                        </a:rPr>
                        <a:t>degrees</a:t>
                      </a:r>
                      <a:endParaRPr lang="pl-PL" sz="900" b="1" i="0" u="none" strike="noStrike" dirty="0" smtClean="0">
                        <a:solidFill>
                          <a:srgbClr val="000000"/>
                        </a:solidFill>
                        <a:effectLst/>
                        <a:latin typeface="Klavika Regular" pitchFamily="34" charset="0"/>
                      </a:endParaRPr>
                    </a:p>
                  </a:txBody>
                  <a:tcPr marL="9525" marR="9525" marT="9525" marB="0" anchor="b"/>
                </a:tc>
              </a:tr>
              <a:tr h="228516">
                <a:tc>
                  <a:txBody>
                    <a:bodyPr/>
                    <a:lstStyle/>
                    <a:p>
                      <a:pPr algn="l" fontAlgn="b"/>
                      <a:r>
                        <a:rPr lang="en-US" sz="1100" kern="1200" dirty="0" smtClean="0">
                          <a:solidFill>
                            <a:schemeClr val="dk1"/>
                          </a:solidFill>
                          <a:effectLst/>
                          <a:latin typeface="Klavika Regular" pitchFamily="34" charset="0"/>
                          <a:ea typeface="+mn-ea"/>
                          <a:cs typeface="+mn-cs"/>
                        </a:rPr>
                        <a:t>Recording resolution</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u="none" strike="noStrike" dirty="0" smtClean="0">
                          <a:effectLst/>
                          <a:latin typeface="Klavika Regular" pitchFamily="34" charset="0"/>
                        </a:rPr>
                        <a:t>Full HD 1920*1080</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u="none" strike="noStrike" dirty="0" smtClean="0">
                          <a:effectLst/>
                        </a:rPr>
                        <a:t> </a:t>
                      </a:r>
                      <a:r>
                        <a:rPr lang="en-US" sz="1100" u="none" strike="noStrike" dirty="0" err="1" smtClean="0">
                          <a:effectLst/>
                        </a:rPr>
                        <a:t>Autostart</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tc>
              </a:tr>
              <a:tr h="22851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kern="1200" dirty="0" err="1" smtClean="0">
                          <a:solidFill>
                            <a:schemeClr val="dk1"/>
                          </a:solidFill>
                          <a:effectLst/>
                          <a:latin typeface="+mn-lt"/>
                          <a:ea typeface="+mn-ea"/>
                          <a:cs typeface="+mn-cs"/>
                        </a:rPr>
                        <a:t>Pictures</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smtClean="0">
                          <a:effectLst/>
                          <a:latin typeface="Klavika Regular" pitchFamily="34" charset="0"/>
                        </a:rPr>
                        <a:t>3mp/5mp/8mp/10mp/12mp</a:t>
                      </a:r>
                      <a:endParaRPr lang="pl-PL" sz="1100" b="1" kern="1200" dirty="0" smtClean="0">
                        <a:solidFill>
                          <a:schemeClr val="dk1"/>
                        </a:solidFill>
                        <a:effectLst/>
                        <a:latin typeface="Klavika Regular" pitchFamily="34" charset="0"/>
                        <a:ea typeface="+mn-ea"/>
                        <a:cs typeface="+mn-cs"/>
                      </a:endParaRPr>
                    </a:p>
                  </a:txBody>
                  <a:tcPr marL="9525" marR="9525" marT="9525" marB="0" anchor="b"/>
                </a:tc>
              </a:tr>
              <a:tr h="33961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itchFamily="34" charset="0"/>
                          <a:ea typeface="+mn-ea"/>
                          <a:cs typeface="+mn-cs"/>
                        </a:rPr>
                        <a:t>Optional resolution</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algn="r" fontAlgn="b"/>
                      <a:r>
                        <a:rPr lang="pl-PL" sz="1200" b="1" kern="1200" dirty="0" smtClean="0">
                          <a:effectLst/>
                          <a:latin typeface="Klavika Regular" pitchFamily="34" charset="0"/>
                        </a:rPr>
                        <a:t>720p / 60 </a:t>
                      </a:r>
                      <a:r>
                        <a:rPr lang="pl-PL" sz="1200" b="1" kern="1200" dirty="0" err="1" smtClean="0">
                          <a:effectLst/>
                          <a:latin typeface="Klavika Regular" pitchFamily="34" charset="0"/>
                        </a:rPr>
                        <a:t>fps</a:t>
                      </a:r>
                      <a:endParaRPr lang="pl-PL" sz="1200" b="1" i="0" u="none" strike="noStrike" dirty="0">
                        <a:solidFill>
                          <a:srgbClr val="000000"/>
                        </a:solidFill>
                        <a:effectLst/>
                        <a:latin typeface="Klavika Regular" pitchFamily="34" charset="0"/>
                      </a:endParaRPr>
                    </a:p>
                  </a:txBody>
                  <a:tcPr marL="9525" marR="9525" marT="9525" marB="0" anchor="b"/>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kern="1200" dirty="0" err="1" smtClean="0">
                          <a:effectLst/>
                        </a:rPr>
                        <a:t>MicroSD</a:t>
                      </a:r>
                      <a:r>
                        <a:rPr lang="pl-PL" sz="1100" kern="1200" dirty="0" smtClean="0">
                          <a:effectLst/>
                        </a:rPr>
                        <a:t> </a:t>
                      </a:r>
                      <a:r>
                        <a:rPr lang="pl-PL" sz="1100" kern="1200" dirty="0" err="1" smtClean="0">
                          <a:effectLst/>
                        </a:rPr>
                        <a:t>card</a:t>
                      </a:r>
                      <a:r>
                        <a:rPr lang="pl-PL" sz="1100" kern="1200" dirty="0" smtClean="0">
                          <a:effectLst/>
                        </a:rPr>
                        <a:t> </a:t>
                      </a:r>
                      <a:r>
                        <a:rPr lang="pl-PL" sz="1100" kern="1200" dirty="0" err="1" smtClean="0">
                          <a:effectLst/>
                        </a:rPr>
                        <a:t>reader</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err="1" smtClean="0">
                          <a:effectLst/>
                          <a:latin typeface="Klavika Regular" pitchFamily="34" charset="0"/>
                        </a:rPr>
                        <a:t>Up</a:t>
                      </a:r>
                      <a:r>
                        <a:rPr lang="pl-PL" sz="1100" b="1" kern="1200" baseline="0" dirty="0" smtClean="0">
                          <a:effectLst/>
                          <a:latin typeface="Klavika Regular" pitchFamily="34" charset="0"/>
                        </a:rPr>
                        <a:t> to</a:t>
                      </a:r>
                      <a:r>
                        <a:rPr lang="pl-PL" sz="1100" b="1" kern="1200" dirty="0" smtClean="0">
                          <a:effectLst/>
                          <a:latin typeface="Klavika Regular" pitchFamily="34" charset="0"/>
                        </a:rPr>
                        <a:t> 32 GB</a:t>
                      </a:r>
                      <a:endParaRPr lang="pl-PL" sz="1100" b="1" kern="1200" dirty="0" smtClean="0">
                        <a:solidFill>
                          <a:schemeClr val="dk1"/>
                        </a:solidFill>
                        <a:effectLst/>
                        <a:latin typeface="Klavika Regular" pitchFamily="34" charset="0"/>
                        <a:ea typeface="+mn-ea"/>
                        <a:cs typeface="+mn-cs"/>
                      </a:endParaRPr>
                    </a:p>
                  </a:txBody>
                  <a:tcPr marL="9525" marR="9525" marT="9525" marB="0" anchor="b"/>
                </a:tc>
              </a:tr>
              <a:tr h="117415">
                <a:tc>
                  <a:txBody>
                    <a:bodyPr/>
                    <a:lstStyle/>
                    <a:p>
                      <a:pPr algn="l" fontAlgn="b"/>
                      <a:r>
                        <a:rPr lang="pl-PL" sz="1100" u="none" strike="noStrike" dirty="0" smtClean="0">
                          <a:effectLst/>
                        </a:rPr>
                        <a:t> Autostart</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en-US" sz="1100" kern="1200" dirty="0" smtClean="0">
                          <a:solidFill>
                            <a:schemeClr val="dk1"/>
                          </a:solidFill>
                          <a:effectLst/>
                          <a:latin typeface="Klavika Regular" pitchFamily="34" charset="0"/>
                          <a:ea typeface="+mn-ea"/>
                          <a:cs typeface="+mn-cs"/>
                        </a:rPr>
                        <a:t>Loop recording</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u="none" strike="noStrike" dirty="0" smtClean="0">
                          <a:effectLst/>
                        </a:rPr>
                        <a:t> Sound</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tc>
              </a:tr>
              <a:tr h="117415">
                <a:tc>
                  <a:txBody>
                    <a:bodyPr/>
                    <a:lstStyle/>
                    <a:p>
                      <a:pPr algn="l" fontAlgn="b"/>
                      <a:r>
                        <a:rPr lang="pl-PL" sz="1100" u="none" strike="noStrike" dirty="0" smtClean="0">
                          <a:effectLst/>
                        </a:rPr>
                        <a:t> </a:t>
                      </a:r>
                      <a:r>
                        <a:rPr lang="pl-PL" sz="1100" u="none" strike="noStrike" dirty="0" err="1" smtClean="0">
                          <a:effectLst/>
                        </a:rPr>
                        <a:t>Wi</a:t>
                      </a:r>
                      <a:r>
                        <a:rPr lang="pl-PL" sz="1100" u="none" strike="noStrike" dirty="0" smtClean="0">
                          <a:effectLst/>
                        </a:rPr>
                        <a:t>-Fi</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tc>
              </a:tr>
              <a:tr h="117415">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itchFamily="34" charset="0"/>
                          <a:ea typeface="+mn-ea"/>
                          <a:cs typeface="+mn-cs"/>
                        </a:rPr>
                        <a:t>Car camera mode</a:t>
                      </a:r>
                      <a:endParaRPr lang="pl-PL" sz="1100" kern="1200" dirty="0" smtClean="0">
                        <a:solidFill>
                          <a:schemeClr val="dk1"/>
                        </a:solidFill>
                        <a:effectLst/>
                        <a:latin typeface="Klavika Regular" pitchFamily="34" charset="0"/>
                        <a:ea typeface="+mn-ea"/>
                        <a:cs typeface="+mn-cs"/>
                      </a:endParaRPr>
                    </a:p>
                  </a:txBody>
                  <a:tcPr marL="9525" marR="9525" marT="9525" marB="0" anchor="ct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itchFamily="34" charset="0"/>
                          <a:ea typeface="+mn-ea"/>
                          <a:cs typeface="+mn-cs"/>
                        </a:rPr>
                        <a:t>Frame rate</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algn="r"/>
                      <a:r>
                        <a:rPr lang="pl-PL" sz="1100" b="1" dirty="0" smtClean="0">
                          <a:latin typeface="Klavika Regular" pitchFamily="34" charset="0"/>
                        </a:rPr>
                        <a:t>                             30 </a:t>
                      </a:r>
                      <a:r>
                        <a:rPr lang="pl-PL" sz="1100" b="1" dirty="0" err="1" smtClean="0">
                          <a:latin typeface="Klavika Regular" pitchFamily="34" charset="0"/>
                        </a:rPr>
                        <a:t>fps</a:t>
                      </a:r>
                      <a:endParaRPr lang="pl-PL" sz="1100" b="1" dirty="0">
                        <a:latin typeface="Klavika Regular" pitchFamily="34" charset="0"/>
                      </a:endParaRPr>
                    </a:p>
                  </a:txBody>
                  <a:tcPr marL="9525" marR="9525" marT="9525" marB="0" anchor="ctr"/>
                </a:tc>
              </a:tr>
              <a:tr h="117415">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itchFamily="34" charset="0"/>
                          <a:ea typeface="+mn-ea"/>
                          <a:cs typeface="+mn-cs"/>
                        </a:rPr>
                        <a:t>Waterproof case</a:t>
                      </a:r>
                      <a:r>
                        <a:rPr lang="pl-PL" sz="1100" kern="1200" dirty="0" smtClean="0">
                          <a:solidFill>
                            <a:schemeClr val="dk1"/>
                          </a:solidFill>
                          <a:effectLst/>
                          <a:latin typeface="Klavika Regular" pitchFamily="34" charset="0"/>
                          <a:ea typeface="+mn-ea"/>
                          <a:cs typeface="+mn-cs"/>
                        </a:rPr>
                        <a:t> </a:t>
                      </a:r>
                      <a:r>
                        <a:rPr lang="pl-PL" sz="1100" kern="1200" dirty="0" err="1" smtClean="0">
                          <a:solidFill>
                            <a:schemeClr val="dk1"/>
                          </a:solidFill>
                          <a:effectLst/>
                          <a:latin typeface="Klavika Regular" pitchFamily="34" charset="0"/>
                          <a:ea typeface="+mn-ea"/>
                          <a:cs typeface="+mn-cs"/>
                        </a:rPr>
                        <a:t>up</a:t>
                      </a:r>
                      <a:r>
                        <a:rPr lang="pl-PL" sz="1100" kern="1200" dirty="0" smtClean="0">
                          <a:solidFill>
                            <a:schemeClr val="dk1"/>
                          </a:solidFill>
                          <a:effectLst/>
                          <a:latin typeface="Klavika Regular" pitchFamily="34" charset="0"/>
                          <a:ea typeface="+mn-ea"/>
                          <a:cs typeface="+mn-cs"/>
                        </a:rPr>
                        <a:t> to 30 </a:t>
                      </a:r>
                      <a:r>
                        <a:rPr lang="pl-PL" sz="1100" kern="1200" dirty="0" err="1" smtClean="0">
                          <a:solidFill>
                            <a:schemeClr val="dk1"/>
                          </a:solidFill>
                          <a:effectLst/>
                          <a:latin typeface="Klavika Regular" pitchFamily="34" charset="0"/>
                          <a:ea typeface="+mn-ea"/>
                          <a:cs typeface="+mn-cs"/>
                        </a:rPr>
                        <a:t>meters</a:t>
                      </a:r>
                      <a:endParaRPr lang="pl-PL" sz="1100" kern="1200" dirty="0" smtClean="0">
                        <a:solidFill>
                          <a:schemeClr val="dk1"/>
                        </a:solidFill>
                        <a:effectLst/>
                        <a:latin typeface="Klavika Regular" pitchFamily="34" charset="0"/>
                        <a:ea typeface="+mn-ea"/>
                        <a:cs typeface="+mn-cs"/>
                      </a:endParaRPr>
                    </a:p>
                  </a:txBody>
                  <a:tcPr marL="9525" marR="9525" marT="9525" marB="0" anchor="ct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kern="1200" dirty="0" smtClean="0">
                          <a:solidFill>
                            <a:schemeClr val="dk1"/>
                          </a:solidFill>
                          <a:effectLst/>
                          <a:latin typeface="Klavika Regular" pitchFamily="34" charset="0"/>
                          <a:ea typeface="+mn-ea"/>
                          <a:cs typeface="+mn-cs"/>
                        </a:rPr>
                        <a:t>Battery</a:t>
                      </a:r>
                    </a:p>
                  </a:txBody>
                  <a:tcPr marL="9525" marR="9525" marT="9525" marB="0" anchor="ctr"/>
                </a:tc>
                <a:tc>
                  <a:txBody>
                    <a:bodyPr/>
                    <a:lstStyle/>
                    <a:p>
                      <a:pPr algn="r"/>
                      <a:r>
                        <a:rPr lang="pl-PL" sz="1100" b="1" dirty="0" smtClean="0">
                          <a:latin typeface="Klavika Regular" pitchFamily="34" charset="0"/>
                        </a:rPr>
                        <a:t>                     1200 </a:t>
                      </a:r>
                      <a:r>
                        <a:rPr lang="pl-PL" sz="1100" b="1" dirty="0" err="1" smtClean="0">
                          <a:latin typeface="Klavika Regular" pitchFamily="34" charset="0"/>
                        </a:rPr>
                        <a:t>mAh</a:t>
                      </a:r>
                      <a:endParaRPr lang="pl-PL" sz="1100" b="1" dirty="0">
                        <a:latin typeface="Klavika Regular" pitchFamily="34" charset="0"/>
                      </a:endParaRPr>
                    </a:p>
                  </a:txBody>
                  <a:tcPr marL="9525" marR="9525" marT="9525" marB="0" anchor="ctr"/>
                </a:tc>
              </a:tr>
              <a:tr h="11741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kern="1200" dirty="0" smtClean="0">
                          <a:solidFill>
                            <a:schemeClr val="dk1"/>
                          </a:solidFill>
                          <a:effectLst/>
                          <a:latin typeface="Klavika Regular" pitchFamily="34" charset="0"/>
                          <a:ea typeface="+mn-ea"/>
                          <a:cs typeface="+mn-cs"/>
                        </a:rPr>
                        <a:t>Remote</a:t>
                      </a:r>
                      <a:r>
                        <a:rPr lang="pl-PL" sz="1100" kern="1200" baseline="0" dirty="0" smtClean="0">
                          <a:solidFill>
                            <a:schemeClr val="dk1"/>
                          </a:solidFill>
                          <a:effectLst/>
                          <a:latin typeface="Klavika Regular" pitchFamily="34" charset="0"/>
                          <a:ea typeface="+mn-ea"/>
                          <a:cs typeface="+mn-cs"/>
                        </a:rPr>
                        <a:t> </a:t>
                      </a:r>
                      <a:r>
                        <a:rPr lang="pl-PL" sz="1100" kern="1200" baseline="0" dirty="0" err="1" smtClean="0">
                          <a:solidFill>
                            <a:schemeClr val="dk1"/>
                          </a:solidFill>
                          <a:effectLst/>
                          <a:latin typeface="Klavika Regular" pitchFamily="34" charset="0"/>
                          <a:ea typeface="+mn-ea"/>
                          <a:cs typeface="+mn-cs"/>
                        </a:rPr>
                        <a:t>control</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algn="r"/>
                      <a:r>
                        <a:rPr lang="pl-PL" sz="1100" b="1" dirty="0" smtClean="0">
                          <a:latin typeface="Klavika Regular" pitchFamily="34" charset="0"/>
                        </a:rPr>
                        <a:t>                                  </a:t>
                      </a:r>
                      <a:r>
                        <a:rPr lang="pl-PL" sz="1100" b="1" dirty="0" err="1" smtClean="0">
                          <a:latin typeface="Klavika Regular" pitchFamily="34" charset="0"/>
                        </a:rPr>
                        <a:t>Yes</a:t>
                      </a:r>
                      <a:endParaRPr lang="pl-PL" sz="1100" b="1" dirty="0">
                        <a:latin typeface="Klavika Regular" pitchFamily="34" charset="0"/>
                      </a:endParaRPr>
                    </a:p>
                  </a:txBody>
                  <a:tcPr marL="9525" marR="9525" marT="9525" marB="0" anchor="ctr"/>
                </a:tc>
              </a:tr>
            </a:tbl>
          </a:graphicData>
        </a:graphic>
      </p:graphicFrame>
      <p:pic>
        <p:nvPicPr>
          <p:cNvPr id="1025"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smtClean="0">
                <a:latin typeface="Klavika Regular" pitchFamily="34" charset="0"/>
              </a:rPr>
              <a:t>active</a:t>
            </a:r>
            <a:r>
              <a:rPr lang="pl-PL" sz="4000" dirty="0" err="1" smtClean="0">
                <a:latin typeface="Klavika Light" pitchFamily="34" charset="0"/>
              </a:rPr>
              <a:t>cam</a:t>
            </a:r>
            <a:r>
              <a:rPr lang="pl-PL" sz="4000" dirty="0" smtClean="0">
                <a:latin typeface="Klavika Light" pitchFamily="34" charset="0"/>
              </a:rPr>
              <a:t> </a:t>
            </a:r>
            <a:r>
              <a:rPr lang="pl-PL" sz="4000" b="1" dirty="0" smtClean="0">
                <a:latin typeface="Klavika Regular" pitchFamily="34" charset="0"/>
              </a:rPr>
              <a:t>3.</a:t>
            </a:r>
            <a:r>
              <a:rPr lang="pl-PL" sz="4000" b="1" dirty="0">
                <a:latin typeface="Klavika Regular" pitchFamily="34" charset="0"/>
              </a:rPr>
              <a:t>3</a:t>
            </a: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smtClean="0">
                <a:latin typeface="Klavika Regular" pitchFamily="34" charset="0"/>
              </a:rPr>
              <a:t>Sports </a:t>
            </a:r>
            <a:r>
              <a:rPr lang="pl-PL" sz="1200" dirty="0" err="1" smtClean="0">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sp>
        <p:nvSpPr>
          <p:cNvPr id="11" name="Prostokąt 10"/>
          <p:cNvSpPr/>
          <p:nvPr/>
        </p:nvSpPr>
        <p:spPr>
          <a:xfrm>
            <a:off x="6257925" y="927591"/>
            <a:ext cx="2670560" cy="1277273"/>
          </a:xfrm>
          <a:prstGeom prst="rect">
            <a:avLst/>
          </a:prstGeom>
        </p:spPr>
        <p:txBody>
          <a:bodyPr wrap="square">
            <a:spAutoFit/>
          </a:bodyPr>
          <a:lstStyle/>
          <a:p>
            <a:pPr fontAlgn="b"/>
            <a:r>
              <a:rPr lang="pl-PL" sz="1100" dirty="0" err="1" smtClean="0"/>
              <a:t>Camera</a:t>
            </a:r>
            <a:r>
              <a:rPr lang="pl-PL" sz="1100" dirty="0" smtClean="0"/>
              <a:t>, </a:t>
            </a:r>
            <a:r>
              <a:rPr lang="en-US" sz="1100" dirty="0" smtClean="0"/>
              <a:t>mount </a:t>
            </a:r>
            <a:r>
              <a:rPr lang="en-US" sz="1100" dirty="0"/>
              <a:t>holders (a helmet, a frame and a surfboard one), an armband, a USB cable, a car holder, a car charger, an extra battery, a waterproof case, a remote control, </a:t>
            </a:r>
            <a:r>
              <a:rPr lang="en-US" sz="1100" dirty="0" err="1"/>
              <a:t>floaty</a:t>
            </a:r>
            <a:r>
              <a:rPr lang="en-US" sz="1100" dirty="0"/>
              <a:t> sponge holders, a monopod and an accessory suitcase.</a:t>
            </a:r>
            <a:endParaRPr lang="pl-PL" sz="1100" dirty="0"/>
          </a:p>
          <a:p>
            <a:pPr lvl="0" fontAlgn="b"/>
            <a:endParaRPr lang="pl-PL" sz="1100" dirty="0">
              <a:solidFill>
                <a:srgbClr val="000000"/>
              </a:solidFill>
              <a:latin typeface="Klavika Regular" pitchFamily="34" charset="0"/>
            </a:endParaRPr>
          </a:p>
        </p:txBody>
      </p:sp>
      <p:pic>
        <p:nvPicPr>
          <p:cNvPr id="12" name="Obraz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40972" y="4370680"/>
            <a:ext cx="909163" cy="720868"/>
          </a:xfrm>
          <a:prstGeom prst="rect">
            <a:avLst/>
          </a:prstGeom>
        </p:spPr>
      </p:pic>
      <p:pic>
        <p:nvPicPr>
          <p:cNvPr id="14" name="Obraz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11434" y="4315655"/>
            <a:ext cx="909444" cy="873519"/>
          </a:xfrm>
          <a:prstGeom prst="rect">
            <a:avLst/>
          </a:prstGeom>
        </p:spPr>
      </p:pic>
      <p:pic>
        <p:nvPicPr>
          <p:cNvPr id="25" name="Obraz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21497" y="4189807"/>
            <a:ext cx="1056855" cy="1154765"/>
          </a:xfrm>
          <a:prstGeom prst="rect">
            <a:avLst/>
          </a:prstGeom>
        </p:spPr>
      </p:pic>
      <p:pic>
        <p:nvPicPr>
          <p:cNvPr id="28" name="Obraz 2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69864" y="4588798"/>
            <a:ext cx="428625" cy="638175"/>
          </a:xfrm>
          <a:prstGeom prst="rect">
            <a:avLst/>
          </a:prstGeom>
        </p:spPr>
      </p:pic>
      <p:pic>
        <p:nvPicPr>
          <p:cNvPr id="29" name="Obraz 2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55569" y="4588798"/>
            <a:ext cx="428625" cy="638175"/>
          </a:xfrm>
          <a:prstGeom prst="rect">
            <a:avLst/>
          </a:prstGeom>
        </p:spPr>
      </p:pic>
      <p:pic>
        <p:nvPicPr>
          <p:cNvPr id="8" name="Obraz 7"/>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236616" y="4648456"/>
            <a:ext cx="428625" cy="638175"/>
          </a:xfrm>
          <a:prstGeom prst="rect">
            <a:avLst/>
          </a:prstGeom>
        </p:spPr>
      </p:pic>
      <p:pic>
        <p:nvPicPr>
          <p:cNvPr id="1026"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851920" y="4679541"/>
            <a:ext cx="432147" cy="43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az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0466" y="1876300"/>
            <a:ext cx="1810553" cy="1250681"/>
          </a:xfrm>
          <a:prstGeom prst="rect">
            <a:avLst/>
          </a:prstGeom>
        </p:spPr>
      </p:pic>
      <p:pic>
        <p:nvPicPr>
          <p:cNvPr id="10" name="Obraz 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57966" y="2244461"/>
            <a:ext cx="1819044" cy="1256547"/>
          </a:xfrm>
          <a:prstGeom prst="rect">
            <a:avLst/>
          </a:prstGeom>
        </p:spPr>
      </p:pic>
    </p:spTree>
    <p:extLst>
      <p:ext uri="{BB962C8B-B14F-4D97-AF65-F5344CB8AC3E}">
        <p14:creationId xmlns:p14="http://schemas.microsoft.com/office/powerpoint/2010/main" val="29499586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Jola\Documents\Zdjęcia z Fotoli\Oryginal\Fotolia_55329321_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56880" cy="686980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1" y="5512722"/>
            <a:ext cx="7984987"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6190066" cy="769441"/>
          </a:xfrm>
          <a:prstGeom prst="rect">
            <a:avLst/>
          </a:prstGeom>
          <a:noFill/>
        </p:spPr>
        <p:txBody>
          <a:bodyPr wrap="square" rtlCol="0">
            <a:spAutoFit/>
          </a:bodyPr>
          <a:lstStyle/>
          <a:p>
            <a:r>
              <a:rPr lang="pl-PL" sz="4400" b="1" dirty="0" smtClean="0">
                <a:latin typeface="Klavika Light" pitchFamily="34" charset="0"/>
              </a:rPr>
              <a:t>05</a:t>
            </a:r>
            <a:r>
              <a:rPr lang="pl-PL" sz="4400" dirty="0" smtClean="0">
                <a:latin typeface="Klavika Light" pitchFamily="34" charset="0"/>
              </a:rPr>
              <a:t>. Home audio &amp; video</a:t>
            </a:r>
            <a:endParaRPr lang="pl-PL" sz="4400" b="1" dirty="0">
              <a:latin typeface="Klavika Regular" pitchFamily="34" charset="0"/>
            </a:endParaRPr>
          </a:p>
        </p:txBody>
      </p:sp>
    </p:spTree>
    <p:extLst>
      <p:ext uri="{BB962C8B-B14F-4D97-AF65-F5344CB8AC3E}">
        <p14:creationId xmlns:p14="http://schemas.microsoft.com/office/powerpoint/2010/main" val="2058040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ola\Documents\Zdjęcia z Fotoli\123RF\24096292_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555" y="0"/>
            <a:ext cx="9165243"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73216"/>
            <a:ext cx="8759575" cy="1200329"/>
          </a:xfrm>
          <a:prstGeom prst="rect">
            <a:avLst/>
          </a:prstGeom>
          <a:noFill/>
        </p:spPr>
        <p:txBody>
          <a:bodyPr wrap="square" numCol="3" spcCol="360000" rtlCol="0">
            <a:spAutoFit/>
          </a:bodyPr>
          <a:lstStyle/>
          <a:p>
            <a:r>
              <a:rPr lang="en-US" sz="900" dirty="0">
                <a:latin typeface="Klavika Regular" pitchFamily="34" charset="0"/>
              </a:rPr>
              <a:t>We present the light and handy projector with built-in speakers, remote zoom function and adjustable aspect ratio. View videos, photos and business presentations on up to 100” projection screen. The natural color saturation and perfectly rectangular shape of the screen – discover a new dimension of experience with </a:t>
            </a:r>
            <a:r>
              <a:rPr lang="en-US" sz="900" b="1" dirty="0" err="1">
                <a:latin typeface="Klavika Regular" pitchFamily="34" charset="0"/>
              </a:rPr>
              <a:t>Multipic</a:t>
            </a:r>
            <a:r>
              <a:rPr lang="en-US" sz="900" b="1" dirty="0">
                <a:latin typeface="Klavika Regular" pitchFamily="34" charset="0"/>
              </a:rPr>
              <a:t> 2.1!</a:t>
            </a:r>
          </a:p>
          <a:p>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TFT LCD screen</a:t>
            </a:r>
          </a:p>
          <a:p>
            <a:pPr marL="171450" indent="-171450">
              <a:buFont typeface="Arial" panose="020B0604020202020204" pitchFamily="34" charset="0"/>
              <a:buChar char="•"/>
            </a:pPr>
            <a:r>
              <a:rPr lang="en-US" sz="900" dirty="0">
                <a:latin typeface="Klavika Regular" pitchFamily="34" charset="0"/>
              </a:rPr>
              <a:t>Built-in speakers not to bother about cables or additional devices</a:t>
            </a:r>
          </a:p>
          <a:p>
            <a:pPr marL="171450" indent="-171450">
              <a:buFont typeface="Arial" panose="020B0604020202020204" pitchFamily="34" charset="0"/>
              <a:buChar char="•"/>
            </a:pPr>
            <a:r>
              <a:rPr lang="en-US" sz="900" dirty="0">
                <a:latin typeface="Klavika Regular" pitchFamily="34" charset="0"/>
              </a:rPr>
              <a:t>Allows to choose the aspect ratio (16: 9 or 4: 3) and to rotate the image by up to 360 degrees</a:t>
            </a:r>
          </a:p>
          <a:p>
            <a:pPr marL="171450" indent="-171450">
              <a:buFont typeface="Arial" panose="020B0604020202020204" pitchFamily="34" charset="0"/>
              <a:buChar char="•"/>
            </a:pPr>
            <a:r>
              <a:rPr lang="en-US" sz="900" dirty="0">
                <a:latin typeface="Klavika Regular" pitchFamily="34" charset="0"/>
              </a:rPr>
              <a:t>Compact dimensions (17×13,6×7 cm</a:t>
            </a:r>
            <a:r>
              <a:rPr lang="en-US" sz="900" dirty="0" smtClean="0">
                <a:latin typeface="Klavika Regular" pitchFamily="34" charset="0"/>
              </a:rPr>
              <a:t>)</a:t>
            </a:r>
            <a:endParaRPr lang="pl-PL" sz="900" dirty="0" smtClean="0">
              <a:latin typeface="Klavika Regular" pitchFamily="34" charset="0"/>
            </a:endParaRPr>
          </a:p>
          <a:p>
            <a:pPr marL="171450" indent="-171450">
              <a:buFont typeface="Arial" panose="020B0604020202020204" pitchFamily="34" charset="0"/>
              <a:buChar char="•"/>
            </a:pPr>
            <a:endParaRPr lang="pl-PL" sz="900" dirty="0" smtClean="0">
              <a:latin typeface="Klavika Regular" pitchFamily="34" charset="0"/>
            </a:endParaRPr>
          </a:p>
          <a:p>
            <a:r>
              <a:rPr lang="en-US" sz="900" b="1" dirty="0" err="1">
                <a:latin typeface="Klavika Regular" pitchFamily="34" charset="0"/>
              </a:rPr>
              <a:t>Multipic</a:t>
            </a:r>
            <a:r>
              <a:rPr lang="en-US" sz="900" b="1" dirty="0">
                <a:latin typeface="Klavika Regular" pitchFamily="34" charset="0"/>
              </a:rPr>
              <a:t> 2.1 </a:t>
            </a:r>
            <a:r>
              <a:rPr lang="en-US" sz="900" dirty="0">
                <a:latin typeface="Klavika Regular" pitchFamily="34" charset="0"/>
              </a:rPr>
              <a:t>allows you to project images with a diagonal of up to 100'' as well as to choose the aspect ratio (16: 9 or 4: 3) and to rotate the image by up to 360 degrees. Thanks to these you will easily match the projection to your preferences. With the remote zoom feature no detail will escape your attention, while the image correction (up to 15 degrees) tool ensures perfectly rectangular projection without any distortion. Create the cinema experience at home!</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multi</a:t>
            </a:r>
            <a:r>
              <a:rPr lang="pl-PL" sz="4000" dirty="0" err="1" smtClean="0">
                <a:latin typeface="Klavika Light" pitchFamily="34" charset="0"/>
              </a:rPr>
              <a:t>pic</a:t>
            </a:r>
            <a:r>
              <a:rPr lang="pl-PL" sz="4000" dirty="0" smtClean="0">
                <a:latin typeface="Klavika Regular" pitchFamily="34" charset="0"/>
              </a:rPr>
              <a:t> </a:t>
            </a:r>
            <a:r>
              <a:rPr lang="pl-PL" sz="4000" b="1" dirty="0" smtClean="0">
                <a:latin typeface="Klavika Regular" pitchFamily="34" charset="0"/>
              </a:rPr>
              <a:t>2.1</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err="1" smtClean="0">
                <a:latin typeface="Klavika Regular" pitchFamily="34" charset="0"/>
              </a:rPr>
              <a:t>projector</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609102"/>
            <a:ext cx="1924558" cy="45680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PRODUKTY\Projektory\MULTIPIC_2.1\Multipic21_LOGO\OV-Multipic-2(2)_logo.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101329" y="3356992"/>
            <a:ext cx="3935167" cy="196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9906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946601"/>
            <a:ext cx="2915816" cy="520129"/>
          </a:xfrm>
          <a:prstGeom prst="rect">
            <a:avLst/>
          </a:prstGeom>
          <a:solidFill>
            <a:schemeClr val="bg1"/>
          </a:solidFill>
          <a:ln>
            <a:noFill/>
          </a:ln>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569686981"/>
              </p:ext>
            </p:extLst>
          </p:nvPr>
        </p:nvGraphicFramePr>
        <p:xfrm>
          <a:off x="3059832" y="924595"/>
          <a:ext cx="2808312" cy="3652268"/>
        </p:xfrm>
        <a:graphic>
          <a:graphicData uri="http://schemas.openxmlformats.org/drawingml/2006/table">
            <a:tbl>
              <a:tblPr bandRow="1">
                <a:tableStyleId>{073A0DAA-6AF3-43AB-8588-CEC1D06C72B9}</a:tableStyleId>
              </a:tblPr>
              <a:tblGrid>
                <a:gridCol w="1753296"/>
                <a:gridCol w="1055016"/>
              </a:tblGrid>
              <a:tr h="207323">
                <a:tc>
                  <a:txBody>
                    <a:bodyPr/>
                    <a:lstStyle/>
                    <a:p>
                      <a:pPr algn="l" fontAlgn="b"/>
                      <a:r>
                        <a:rPr lang="pl-PL" sz="1100" dirty="0" smtClean="0">
                          <a:effectLst/>
                          <a:latin typeface="Klavika Regular" panose="020B0506040000020004" pitchFamily="34" charset="0"/>
                          <a:ea typeface="Calibri"/>
                          <a:cs typeface="Times New Roman"/>
                        </a:rPr>
                        <a:t>Image </a:t>
                      </a:r>
                      <a:r>
                        <a:rPr lang="pl-PL" sz="1100" dirty="0" err="1" smtClean="0">
                          <a:effectLst/>
                          <a:latin typeface="Klavika Regular" panose="020B0506040000020004" pitchFamily="34" charset="0"/>
                          <a:ea typeface="Calibri"/>
                          <a:cs typeface="Times New Roman"/>
                        </a:rPr>
                        <a:t>size</a:t>
                      </a:r>
                      <a:r>
                        <a:rPr lang="pl-PL" sz="1100" dirty="0" smtClean="0">
                          <a:effectLst/>
                          <a:latin typeface="Klavika Regular" panose="020B0506040000020004" pitchFamily="34" charset="0"/>
                          <a:ea typeface="Calibri"/>
                          <a:cs typeface="Times New Roman"/>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30-100”</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Native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320</a:t>
                      </a:r>
                      <a:r>
                        <a:rPr lang="pl-PL" sz="1100" b="1" u="none" strike="noStrike" baseline="0" dirty="0" smtClean="0">
                          <a:effectLst/>
                          <a:latin typeface="Klavika Regular" pitchFamily="34" charset="0"/>
                        </a:rPr>
                        <a:t> x </a:t>
                      </a:r>
                      <a:r>
                        <a:rPr lang="pl-PL" sz="1100" b="1" u="none" strike="noStrike" dirty="0" smtClean="0">
                          <a:effectLst/>
                          <a:latin typeface="Klavika Regular" pitchFamily="34" charset="0"/>
                        </a:rPr>
                        <a:t>480 </a:t>
                      </a:r>
                      <a:r>
                        <a:rPr lang="pl-PL" sz="1100" b="1" u="none" strike="noStrike" dirty="0" err="1" smtClean="0">
                          <a:effectLst/>
                          <a:latin typeface="Klavika Regular" pitchFamily="34" charset="0"/>
                        </a:rPr>
                        <a:t>px</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Brightness</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150 Lux</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Lamp </a:t>
                      </a:r>
                      <a:r>
                        <a:rPr lang="pl-PL" sz="1100" u="none" strike="noStrike" dirty="0" err="1" smtClean="0">
                          <a:effectLst/>
                          <a:latin typeface="Klavika Regular" pitchFamily="34" charset="0"/>
                        </a:rPr>
                        <a:t>type</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LED 30W</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Contrast</a:t>
                      </a:r>
                      <a:r>
                        <a:rPr lang="pl-PL" sz="1100" u="none" strike="noStrike" dirty="0" smtClean="0">
                          <a:effectLst/>
                          <a:latin typeface="Klavika Regular" pitchFamily="34" charset="0"/>
                        </a:rPr>
                        <a:t> ratio:</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500:1</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Image: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16:9, 4:3</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Noise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intensity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&lt;25 </a:t>
                      </a:r>
                      <a:r>
                        <a:rPr lang="pl-PL" sz="1100" b="1" i="0" u="none" strike="noStrike" dirty="0" err="1" smtClean="0">
                          <a:solidFill>
                            <a:srgbClr val="000000"/>
                          </a:solidFill>
                          <a:effectLst/>
                          <a:latin typeface="Klavika Regular" pitchFamily="34" charset="0"/>
                        </a:rPr>
                        <a:t>dB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2751">
                <a:tc>
                  <a:txBody>
                    <a:bodyPr/>
                    <a:lstStyle/>
                    <a:p>
                      <a:pPr algn="l" fontAlgn="b"/>
                      <a:r>
                        <a:rPr lang="pl-PL" sz="1100" b="0" i="0" u="none" strike="noStrike" dirty="0" smtClean="0">
                          <a:solidFill>
                            <a:srgbClr val="000000"/>
                          </a:solidFill>
                          <a:effectLst/>
                          <a:latin typeface="Klavika Regular" pitchFamily="34" charset="0"/>
                        </a:rPr>
                        <a:t>Image </a:t>
                      </a:r>
                      <a:r>
                        <a:rPr lang="pl-PL" sz="1100" b="0" i="0" u="none" strike="noStrike" dirty="0" err="1" smtClean="0">
                          <a:solidFill>
                            <a:srgbClr val="000000"/>
                          </a:solidFill>
                          <a:effectLst/>
                          <a:latin typeface="Klavika Regular" pitchFamily="34" charset="0"/>
                        </a:rPr>
                        <a:t>rotation</a:t>
                      </a:r>
                      <a:r>
                        <a:rPr lang="pl-PL" sz="1100" b="0" i="0" u="none" strike="noStrike" dirty="0" smtClean="0">
                          <a:solidFill>
                            <a:srgbClr val="000000"/>
                          </a:solidFill>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360 </a:t>
                      </a:r>
                      <a:r>
                        <a:rPr lang="pl-PL" sz="1100" b="1" i="0" u="none" strike="noStrike" dirty="0" err="1" smtClean="0">
                          <a:solidFill>
                            <a:srgbClr val="000000"/>
                          </a:solidFill>
                          <a:effectLst/>
                          <a:latin typeface="Klavika Regular" pitchFamily="34" charset="0"/>
                        </a:rPr>
                        <a:t>degrees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Operating </a:t>
                      </a:r>
                      <a:r>
                        <a:rPr lang="pl-PL" sz="1100" u="none" strike="noStrike" dirty="0" err="1" smtClean="0">
                          <a:effectLst/>
                          <a:latin typeface="Klavika Regular" pitchFamily="34" charset="0"/>
                        </a:rPr>
                        <a:t>temperature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range</a:t>
                      </a:r>
                      <a:r>
                        <a:rPr lang="pl-PL" sz="1100" u="none" strike="noStrike" baseline="0" dirty="0" smtClean="0">
                          <a:effectLst/>
                          <a:latin typeface="Klavika Regular" pitchFamily="34" charset="0"/>
                        </a:rPr>
                        <a: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a:t>
                      </a:r>
                      <a:r>
                        <a:rPr lang="pl-PL" sz="1100" b="1" u="none" strike="noStrike" baseline="0" dirty="0" smtClean="0">
                          <a:effectLst/>
                          <a:latin typeface="Klavika Regular" pitchFamily="34" charset="0"/>
                        </a:rPr>
                        <a:t> </a:t>
                      </a:r>
                      <a:r>
                        <a:rPr lang="pl-PL" sz="1100" b="1" u="none" strike="noStrike" dirty="0" smtClean="0">
                          <a:effectLst/>
                          <a:latin typeface="Klavika Regular" pitchFamily="34" charset="0"/>
                        </a:rPr>
                        <a:t>0° - 50° </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Zoom: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remote</a:t>
                      </a:r>
                      <a:r>
                        <a:rPr lang="pl-PL" sz="1100" b="1" u="none" strike="noStrike" dirty="0" smtClean="0">
                          <a:effectLst/>
                          <a:latin typeface="Klavika Regular" pitchFamily="34" charset="0"/>
                        </a:rPr>
                        <a:t>, </a:t>
                      </a:r>
                      <a:r>
                        <a:rPr lang="pl-PL" sz="1100" b="1" u="none" strike="noStrike" dirty="0" err="1" smtClean="0">
                          <a:effectLst/>
                          <a:latin typeface="Klavika Regular" pitchFamily="34" charset="0"/>
                        </a:rPr>
                        <a:t>electric</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KEYSTONE </a:t>
                      </a:r>
                      <a:r>
                        <a:rPr lang="pl-PL" sz="1100" b="0" i="0" u="none" strike="noStrike" dirty="0" err="1" smtClean="0">
                          <a:solidFill>
                            <a:srgbClr val="000000"/>
                          </a:solidFill>
                          <a:effectLst/>
                          <a:latin typeface="Klavika Regular" pitchFamily="34" charset="0"/>
                        </a:rPr>
                        <a:t>correction</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HD </a:t>
                      </a:r>
                      <a:r>
                        <a:rPr lang="pl-PL" sz="1100" b="0" i="0" u="none" strike="noStrike" dirty="0" err="1" smtClean="0">
                          <a:solidFill>
                            <a:srgbClr val="000000"/>
                          </a:solidFill>
                          <a:effectLst/>
                          <a:latin typeface="Klavika Regular" pitchFamily="34" charset="0"/>
                        </a:rPr>
                        <a:t>Support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1080p</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752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Interfaces</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USB/SD/AVG/HDMI/AV/</a:t>
                      </a:r>
                      <a:r>
                        <a:rPr lang="pl-PL" sz="1100" b="1" i="0" u="none" strike="noStrike" dirty="0" err="1" smtClean="0">
                          <a:solidFill>
                            <a:srgbClr val="000000"/>
                          </a:solidFill>
                          <a:effectLst/>
                          <a:latin typeface="Klavika Regular" pitchFamily="34" charset="0"/>
                        </a:rPr>
                        <a:t>MicroUSB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white</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187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Size</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170x136x70mm</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b="0" i="0" u="none" strike="noStrike" dirty="0" err="1" smtClean="0">
                          <a:solidFill>
                            <a:srgbClr val="000000"/>
                          </a:solidFill>
                          <a:effectLst/>
                          <a:latin typeface="Klavika Regular" pitchFamily="34" charset="0"/>
                        </a:rPr>
                        <a:t>Multilanguage</a:t>
                      </a:r>
                      <a:r>
                        <a:rPr lang="pl-PL" sz="1100" b="0" i="0" u="none" strike="noStrike" dirty="0" smtClean="0">
                          <a:solidFill>
                            <a:srgbClr val="000000"/>
                          </a:solidFill>
                          <a:effectLst/>
                          <a:latin typeface="Klavika Regular" pitchFamily="34" charset="0"/>
                        </a:rPr>
                        <a:t> menu</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411823636"/>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Projector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multipic</a:t>
                      </a:r>
                      <a:r>
                        <a:rPr lang="pl-PL" sz="1100" u="none" strike="noStrike" baseline="0" dirty="0" smtClean="0">
                          <a:effectLst/>
                          <a:latin typeface="Klavika Regular" pitchFamily="34" charset="0"/>
                        </a:rPr>
                        <a:t> 2.1</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power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en-US" sz="1100" u="none" strike="noStrike" dirty="0" smtClean="0">
                          <a:effectLst/>
                          <a:latin typeface="Klavika Regular" pitchFamily="34" charset="0"/>
                        </a:rPr>
                        <a:t>a Jack - Chinch composite 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remote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control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User manual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Warranty </a:t>
                      </a:r>
                      <a:r>
                        <a:rPr lang="pl-PL" sz="1100" u="none" strike="noStrike" dirty="0" err="1" smtClean="0">
                          <a:effectLst/>
                          <a:latin typeface="Klavika Regular" pitchFamily="34" charset="0"/>
                        </a:rPr>
                        <a:t>card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sp>
        <p:nvSpPr>
          <p:cNvPr id="20" name="pole tekstowe 19"/>
          <p:cNvSpPr txBox="1"/>
          <p:nvPr/>
        </p:nvSpPr>
        <p:spPr>
          <a:xfrm>
            <a:off x="-718467" y="5946601"/>
            <a:ext cx="4352750" cy="461665"/>
          </a:xfrm>
          <a:prstGeom prst="rect">
            <a:avLst/>
          </a:prstGeom>
          <a:noFill/>
        </p:spPr>
        <p:txBody>
          <a:bodyPr wrap="square" rtlCol="0">
            <a:spAutoFit/>
          </a:bodyPr>
          <a:lstStyle/>
          <a:p>
            <a:pPr algn="ctr"/>
            <a:r>
              <a:rPr lang="pl-PL" sz="2400" b="1" dirty="0" err="1">
                <a:latin typeface="Klavika Regular" pitchFamily="34" charset="0"/>
              </a:rPr>
              <a:t>m</a:t>
            </a:r>
            <a:r>
              <a:rPr lang="pl-PL" sz="2400" b="1" dirty="0" err="1" smtClean="0">
                <a:latin typeface="Klavika Regular" pitchFamily="34" charset="0"/>
              </a:rPr>
              <a:t>ulti</a:t>
            </a:r>
            <a:r>
              <a:rPr lang="pl-PL" sz="2400" dirty="0" err="1" smtClean="0">
                <a:latin typeface="Klavika Light" pitchFamily="34" charset="0"/>
              </a:rPr>
              <a:t>pic</a:t>
            </a:r>
            <a:r>
              <a:rPr lang="pl-PL" sz="2400" b="1" dirty="0" smtClean="0">
                <a:latin typeface="Klavika Regular" pitchFamily="34" charset="0"/>
              </a:rPr>
              <a:t> 2.1</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3059832" y="5949280"/>
            <a:ext cx="2778572"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054" name="Picture 6" descr="C:\Overmax\Produkty\AKCESORIA\Multipic-2.2\Zdjęcia\Multipic-22_AV.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70980" y="2659982"/>
            <a:ext cx="2345436" cy="112905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Overmax\Produkty\AKCESORIA\Multipic-2.2\Zdjęcia\Multipic-22_Remot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60332" y="3078492"/>
            <a:ext cx="1552758" cy="125985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Overmax\Produkty\AKCESORIA\Multipic-2.2\Karta\ekran_projekcyjny_na_sta_457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97943" y="4284314"/>
            <a:ext cx="17653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vermax\Produkty\AKCESORIA\Multipic-3.1\Zdjęcia\IMG_6121.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0574604">
            <a:off x="6376675" y="3297269"/>
            <a:ext cx="1627699" cy="92362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PRODUKTY\Projektory\MULTIPIC_2.1\Multipic21_LOGO\OV-Multipic-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1837" y="2780928"/>
            <a:ext cx="2277955" cy="99445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PRODUKTY\Projektory\MULTIPIC_2.1\Multipic21_LOGO\OV-Multipic-21.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7543" y="4005064"/>
            <a:ext cx="2089778" cy="17503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D:\PRODUKTY\Projektory\MULTIPIC_2.1\Multipic21_LOGO\OV-Multipic-2(2)_logo.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93688" y="1484784"/>
            <a:ext cx="2306104" cy="992368"/>
          </a:xfrm>
          <a:prstGeom prst="rect">
            <a:avLst/>
          </a:prstGeom>
          <a:noFill/>
          <a:extLst>
            <a:ext uri="{909E8E84-426E-40DD-AFC4-6F175D3DCCD1}">
              <a14:hiddenFill xmlns:a14="http://schemas.microsoft.com/office/drawing/2010/main">
                <a:solidFill>
                  <a:srgbClr val="FFFFFF"/>
                </a:solidFill>
              </a14:hiddenFill>
            </a:ext>
          </a:extLst>
        </p:spPr>
      </p:pic>
      <p:sp>
        <p:nvSpPr>
          <p:cNvPr id="27" name="pole tekstowe 26"/>
          <p:cNvSpPr txBox="1"/>
          <p:nvPr/>
        </p:nvSpPr>
        <p:spPr>
          <a:xfrm>
            <a:off x="3528456" y="4861609"/>
            <a:ext cx="1763624" cy="1015663"/>
          </a:xfrm>
          <a:prstGeom prst="rect">
            <a:avLst/>
          </a:prstGeom>
          <a:noFill/>
        </p:spPr>
        <p:txBody>
          <a:bodyPr wrap="none" rtlCol="0">
            <a:spAutoFit/>
          </a:bodyPr>
          <a:lstStyle/>
          <a:p>
            <a:r>
              <a:rPr lang="pl-PL" sz="2000" b="1" dirty="0" smtClean="0">
                <a:latin typeface="Klavika Regular" pitchFamily="34" charset="0"/>
              </a:rPr>
              <a:t>100”	zoom</a:t>
            </a:r>
          </a:p>
          <a:p>
            <a:endParaRPr lang="pl-PL" sz="2000" b="1" dirty="0" smtClean="0">
              <a:latin typeface="Klavika Regular" pitchFamily="34" charset="0"/>
            </a:endParaRPr>
          </a:p>
          <a:p>
            <a:r>
              <a:rPr lang="pl-PL" sz="2000" b="1" dirty="0" smtClean="0">
                <a:latin typeface="Klavika Regular" pitchFamily="34" charset="0"/>
              </a:rPr>
              <a:t>0,8kg	1080p</a:t>
            </a:r>
            <a:endParaRPr lang="pl-PL" sz="2000" b="1" dirty="0">
              <a:latin typeface="Klavika Regular" pitchFamily="34" charset="0"/>
            </a:endParaRPr>
          </a:p>
        </p:txBody>
      </p:sp>
    </p:spTree>
    <p:extLst>
      <p:ext uri="{BB962C8B-B14F-4D97-AF65-F5344CB8AC3E}">
        <p14:creationId xmlns:p14="http://schemas.microsoft.com/office/powerpoint/2010/main" val="2478310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ermax\Produkty\AKCESORIA\Multipic-2.2\Karta\tumblr_lu6ft12NKc1qb83abo1_128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144000"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445224"/>
            <a:ext cx="8759575" cy="923330"/>
          </a:xfrm>
          <a:prstGeom prst="rect">
            <a:avLst/>
          </a:prstGeom>
          <a:noFill/>
        </p:spPr>
        <p:txBody>
          <a:bodyPr wrap="square" numCol="3" spcCol="360000" rtlCol="0">
            <a:spAutoFit/>
          </a:bodyPr>
          <a:lstStyle/>
          <a:p>
            <a:pPr algn="just"/>
            <a:r>
              <a:rPr lang="en-US" sz="900" b="1" dirty="0" err="1">
                <a:latin typeface="Klavika Regular" pitchFamily="34" charset="0"/>
              </a:rPr>
              <a:t>Overmax</a:t>
            </a:r>
            <a:r>
              <a:rPr lang="en-US" sz="900" b="1" dirty="0">
                <a:latin typeface="Klavika Regular" pitchFamily="34" charset="0"/>
              </a:rPr>
              <a:t> </a:t>
            </a:r>
            <a:r>
              <a:rPr lang="en-US" sz="900" b="1" dirty="0" err="1">
                <a:latin typeface="Klavika Regular" pitchFamily="34" charset="0"/>
              </a:rPr>
              <a:t>Multipic</a:t>
            </a:r>
            <a:r>
              <a:rPr lang="en-US" sz="900" b="1" dirty="0">
                <a:latin typeface="Klavika Regular" pitchFamily="34" charset="0"/>
              </a:rPr>
              <a:t> 2.2</a:t>
            </a:r>
            <a:r>
              <a:rPr lang="en-US" sz="900" dirty="0">
                <a:latin typeface="Klavika Regular" pitchFamily="34" charset="0"/>
              </a:rPr>
              <a:t> is a projector that is perfectly suited for both home usage and business presentations. Due to its small size and </a:t>
            </a:r>
            <a:r>
              <a:rPr lang="en-US" sz="900" b="1" dirty="0">
                <a:latin typeface="Klavika Regular" pitchFamily="34" charset="0"/>
              </a:rPr>
              <a:t>weight as little as 1 kg</a:t>
            </a:r>
            <a:r>
              <a:rPr lang="en-US" sz="900" dirty="0">
                <a:latin typeface="Klavika Regular" pitchFamily="34" charset="0"/>
              </a:rPr>
              <a:t>, it can be easily installed wherever you need it. The device displays the image of </a:t>
            </a:r>
            <a:r>
              <a:rPr lang="en-US" sz="900" b="1" dirty="0">
                <a:latin typeface="Klavika Regular" pitchFamily="34" charset="0"/>
              </a:rPr>
              <a:t>800x400 </a:t>
            </a:r>
            <a:r>
              <a:rPr lang="en-US" sz="900" b="1" dirty="0" err="1">
                <a:latin typeface="Klavika Regular" pitchFamily="34" charset="0"/>
              </a:rPr>
              <a:t>px</a:t>
            </a:r>
            <a:r>
              <a:rPr lang="en-US" sz="900" dirty="0">
                <a:latin typeface="Klavika Regular" pitchFamily="34" charset="0"/>
              </a:rPr>
              <a:t> while still supporting 1080x720 </a:t>
            </a:r>
            <a:r>
              <a:rPr lang="en-US" sz="900" dirty="0" err="1">
                <a:latin typeface="Klavika Regular" pitchFamily="34" charset="0"/>
              </a:rPr>
              <a:t>px</a:t>
            </a:r>
            <a:r>
              <a:rPr lang="en-US" sz="900" dirty="0">
                <a:latin typeface="Klavika Regular" pitchFamily="34" charset="0"/>
              </a:rPr>
              <a:t>. It allows you to choose a preferable aspect ratio (</a:t>
            </a:r>
            <a:r>
              <a:rPr lang="en-US" sz="900" b="1" dirty="0">
                <a:latin typeface="Klavika Regular" pitchFamily="34" charset="0"/>
              </a:rPr>
              <a:t>16:9 or 4:3</a:t>
            </a:r>
            <a:r>
              <a:rPr lang="en-US" sz="900" dirty="0">
                <a:latin typeface="Klavika Regular" pitchFamily="34" charset="0"/>
              </a:rPr>
              <a:t>) and display </a:t>
            </a:r>
            <a:r>
              <a:rPr lang="en-US" sz="900" b="1" dirty="0">
                <a:latin typeface="Klavika Regular" pitchFamily="34" charset="0"/>
              </a:rPr>
              <a:t>images with a diagonal of up to 130"</a:t>
            </a:r>
            <a:r>
              <a:rPr lang="en-US" sz="900" dirty="0">
                <a:latin typeface="Klavika Regular" pitchFamily="34" charset="0"/>
              </a:rPr>
              <a:t>!  The device has a </a:t>
            </a:r>
            <a:r>
              <a:rPr lang="en-US" sz="900" b="1" dirty="0">
                <a:latin typeface="Klavika Regular" pitchFamily="34" charset="0"/>
              </a:rPr>
              <a:t>zoom</a:t>
            </a:r>
            <a:r>
              <a:rPr lang="en-US" sz="900" dirty="0">
                <a:latin typeface="Klavika Regular" pitchFamily="34" charset="0"/>
              </a:rPr>
              <a:t> feature and a </a:t>
            </a:r>
            <a:r>
              <a:rPr lang="en-US" sz="900" b="1" dirty="0">
                <a:latin typeface="Klavika Regular" pitchFamily="34" charset="0"/>
              </a:rPr>
              <a:t>Keystone correction</a:t>
            </a:r>
            <a:r>
              <a:rPr lang="en-US" sz="900" dirty="0">
                <a:latin typeface="Klavika Regular" pitchFamily="34" charset="0"/>
              </a:rPr>
              <a:t> tool ensuring perfectly rectangular image regardless of the projection angle. The projector has been also equipped with all necessary connectors </a:t>
            </a:r>
            <a:r>
              <a:rPr lang="en-US" sz="900" b="1" dirty="0">
                <a:latin typeface="Klavika Regular" pitchFamily="34" charset="0"/>
              </a:rPr>
              <a:t>2x USB, SD, HDMI, AV</a:t>
            </a:r>
            <a:r>
              <a:rPr lang="en-US" sz="900" dirty="0">
                <a:latin typeface="Klavika Regular" pitchFamily="34" charset="0"/>
              </a:rPr>
              <a:t> and </a:t>
            </a:r>
            <a:r>
              <a:rPr lang="en-US" sz="900" b="1" dirty="0">
                <a:latin typeface="Klavika Regular" pitchFamily="34" charset="0"/>
              </a:rPr>
              <a:t>IR</a:t>
            </a:r>
            <a:r>
              <a:rPr lang="en-US" sz="900" dirty="0">
                <a:latin typeface="Klavika Regular" pitchFamily="34" charset="0"/>
              </a:rPr>
              <a:t>. </a:t>
            </a:r>
            <a:r>
              <a:rPr lang="en-US" sz="900" b="1" dirty="0">
                <a:latin typeface="Klavika Regular" pitchFamily="34" charset="0"/>
              </a:rPr>
              <a:t> </a:t>
            </a:r>
            <a:r>
              <a:rPr lang="en-US" sz="900" dirty="0">
                <a:latin typeface="Klavika Regular" pitchFamily="34" charset="0"/>
              </a:rPr>
              <a:t>These features, combined with a low noise level (</a:t>
            </a:r>
            <a:r>
              <a:rPr lang="en-US" sz="900" b="1" dirty="0">
                <a:latin typeface="Klavika Regular" pitchFamily="34" charset="0"/>
              </a:rPr>
              <a:t>&lt;25dB</a:t>
            </a:r>
            <a:r>
              <a:rPr lang="en-US" sz="900" dirty="0">
                <a:latin typeface="Klavika Regular" pitchFamily="34" charset="0"/>
              </a:rPr>
              <a:t>) and a high contrast, make the using of </a:t>
            </a:r>
            <a:r>
              <a:rPr lang="en-US" sz="900" dirty="0" err="1">
                <a:latin typeface="Klavika Regular" pitchFamily="34" charset="0"/>
              </a:rPr>
              <a:t>Multipic</a:t>
            </a:r>
            <a:r>
              <a:rPr lang="en-US" sz="900" dirty="0">
                <a:latin typeface="Klavika Regular" pitchFamily="34" charset="0"/>
              </a:rPr>
              <a:t> 2.2 extremely comfortable. Optionally, the set can be expanded by a portable projection screen that will allow you to perform presentations in any setting.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multi</a:t>
            </a:r>
            <a:r>
              <a:rPr lang="pl-PL" sz="4000" dirty="0" err="1" smtClean="0">
                <a:latin typeface="Klavika Light" pitchFamily="34" charset="0"/>
              </a:rPr>
              <a:t>pic</a:t>
            </a:r>
            <a:r>
              <a:rPr lang="pl-PL" sz="4000" dirty="0" smtClean="0">
                <a:latin typeface="Klavika Regular" pitchFamily="34" charset="0"/>
              </a:rPr>
              <a:t> </a:t>
            </a:r>
            <a:r>
              <a:rPr lang="pl-PL" sz="4000" b="1" dirty="0" smtClean="0">
                <a:latin typeface="Klavika Regular" pitchFamily="34" charset="0"/>
              </a:rPr>
              <a:t>2.2</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err="1" smtClean="0">
                <a:latin typeface="Klavika Regular" pitchFamily="34" charset="0"/>
              </a:rPr>
              <a:t>projector</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1852" y="609102"/>
            <a:ext cx="1924558" cy="4568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Overmax\Produkty\AKCESORIA\Multipic-2.2\Zdjęcia\OV-Multipic-22_FrontMi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60032" y="3356992"/>
            <a:ext cx="4080073" cy="208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1503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0361"/>
            <a:ext cx="2915816" cy="6356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987633217"/>
              </p:ext>
            </p:extLst>
          </p:nvPr>
        </p:nvGraphicFramePr>
        <p:xfrm>
          <a:off x="3059832" y="924595"/>
          <a:ext cx="2808312" cy="3648009"/>
        </p:xfrm>
        <a:graphic>
          <a:graphicData uri="http://schemas.openxmlformats.org/drawingml/2006/table">
            <a:tbl>
              <a:tblPr bandRow="1">
                <a:tableStyleId>{073A0DAA-6AF3-43AB-8588-CEC1D06C72B9}</a:tableStyleId>
              </a:tblPr>
              <a:tblGrid>
                <a:gridCol w="1753296"/>
                <a:gridCol w="1055016"/>
              </a:tblGrid>
              <a:tr h="207323">
                <a:tc>
                  <a:txBody>
                    <a:bodyPr/>
                    <a:lstStyle/>
                    <a:p>
                      <a:pPr algn="l" fontAlgn="b"/>
                      <a:r>
                        <a:rPr lang="pl-PL" sz="1100" dirty="0" smtClean="0">
                          <a:effectLst/>
                          <a:latin typeface="Klavika Regular" pitchFamily="34" charset="0"/>
                          <a:ea typeface="Calibri"/>
                          <a:cs typeface="Times New Roman"/>
                        </a:rPr>
                        <a:t>Image </a:t>
                      </a:r>
                      <a:r>
                        <a:rPr lang="pl-PL" sz="1100" dirty="0" err="1" smtClean="0">
                          <a:effectLst/>
                          <a:latin typeface="Klavika Regular" pitchFamily="34" charset="0"/>
                          <a:ea typeface="Calibri"/>
                          <a:cs typeface="Times New Roman"/>
                        </a:rPr>
                        <a:t>size</a:t>
                      </a:r>
                      <a:r>
                        <a:rPr lang="pl-PL" sz="1100" dirty="0" smtClean="0">
                          <a:effectLst/>
                          <a:latin typeface="Klavika Regular" pitchFamily="34" charset="0"/>
                          <a:ea typeface="Calibri"/>
                          <a:cs typeface="Times New Roman"/>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34-130”</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800 x 480 </a:t>
                      </a:r>
                      <a:r>
                        <a:rPr lang="pl-PL" sz="1100" b="1" u="none" strike="noStrike" dirty="0" err="1" smtClean="0">
                          <a:effectLst/>
                          <a:latin typeface="Klavika Regular" pitchFamily="34" charset="0"/>
                        </a:rPr>
                        <a:t>px</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Brightnes</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800 Lux</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Lamp: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LED 55W</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Contrast</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800:1</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Display: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16:9, 4:3</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Noise</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&lt;25 </a:t>
                      </a:r>
                      <a:r>
                        <a:rPr lang="pl-PL" sz="1100" b="1" i="0" u="none" strike="noStrike" dirty="0" err="1" smtClean="0">
                          <a:solidFill>
                            <a:srgbClr val="000000"/>
                          </a:solidFill>
                          <a:effectLst/>
                          <a:latin typeface="Klavika Regular" pitchFamily="34" charset="0"/>
                        </a:rPr>
                        <a:t>dB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2751">
                <a:tc>
                  <a:txBody>
                    <a:bodyPr/>
                    <a:lstStyle/>
                    <a:p>
                      <a:pPr algn="l" fontAlgn="b"/>
                      <a:r>
                        <a:rPr lang="pl-PL" sz="1100" b="0" i="0" u="none" strike="noStrike" dirty="0" err="1" smtClean="0">
                          <a:solidFill>
                            <a:srgbClr val="000000"/>
                          </a:solidFill>
                          <a:effectLst/>
                          <a:latin typeface="Klavika Regular" pitchFamily="34" charset="0"/>
                        </a:rPr>
                        <a:t>Rotation</a:t>
                      </a:r>
                      <a:r>
                        <a:rPr lang="pl-PL" sz="1100" b="0" i="0" u="none" strike="noStrike" dirty="0" smtClean="0">
                          <a:solidFill>
                            <a:srgbClr val="000000"/>
                          </a:solidFill>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180 </a:t>
                      </a:r>
                      <a:r>
                        <a:rPr lang="pl-PL" sz="1100" b="1" i="0" u="none" strike="noStrike" dirty="0" err="1" smtClean="0">
                          <a:solidFill>
                            <a:srgbClr val="000000"/>
                          </a:solidFill>
                          <a:effectLst/>
                          <a:latin typeface="Klavika Regular" pitchFamily="34" charset="0"/>
                        </a:rPr>
                        <a:t>degrees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Zoom: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yes</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KEYSTONE </a:t>
                      </a:r>
                      <a:r>
                        <a:rPr lang="pl-PL" sz="1100" b="0" i="0" u="none" strike="noStrike" dirty="0" err="1" smtClean="0">
                          <a:solidFill>
                            <a:srgbClr val="000000"/>
                          </a:solidFill>
                          <a:effectLst/>
                          <a:latin typeface="Klavika Regular" pitchFamily="34" charset="0"/>
                        </a:rPr>
                        <a:t>correction</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HD </a:t>
                      </a:r>
                      <a:r>
                        <a:rPr lang="pl-PL" sz="1100" b="0" i="0" u="none" strike="noStrike" dirty="0" err="1" smtClean="0">
                          <a:solidFill>
                            <a:srgbClr val="000000"/>
                          </a:solidFill>
                          <a:effectLst/>
                          <a:latin typeface="Klavika Regular" pitchFamily="34" charset="0"/>
                        </a:rPr>
                        <a:t>Support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1080p, 720p</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752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Interfaces</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USB1/USB2/SD/HDMI/AV/IR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White + </a:t>
                      </a:r>
                      <a:r>
                        <a:rPr lang="pl-PL" sz="1100" b="1" i="0" u="none" strike="noStrike" dirty="0" err="1"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187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Size</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201x151x67,5 mm</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b="0" i="0" u="none" strike="noStrike" dirty="0" err="1" smtClean="0">
                          <a:solidFill>
                            <a:srgbClr val="000000"/>
                          </a:solidFill>
                          <a:effectLst/>
                          <a:latin typeface="Klavika Regular" pitchFamily="34" charset="0"/>
                        </a:rPr>
                        <a:t>Multilanguage</a:t>
                      </a:r>
                      <a:r>
                        <a:rPr lang="pl-PL" sz="1100" b="0" i="0" u="none" strike="noStrike" dirty="0" smtClean="0">
                          <a:solidFill>
                            <a:srgbClr val="000000"/>
                          </a:solidFill>
                          <a:effectLst/>
                          <a:latin typeface="Klavika Regular" pitchFamily="34" charset="0"/>
                        </a:rPr>
                        <a:t> menu</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Projector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multipic</a:t>
                      </a:r>
                      <a:r>
                        <a:rPr lang="pl-PL" sz="1100" u="none" strike="noStrike" baseline="0" dirty="0" smtClean="0">
                          <a:effectLst/>
                          <a:latin typeface="Klavika Regular" pitchFamily="34" charset="0"/>
                        </a:rPr>
                        <a:t> 2.2</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Power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Lens</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cover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baseline="0" dirty="0" smtClean="0">
                          <a:effectLst/>
                          <a:latin typeface="Klavika Regular" pitchFamily="34" charset="0"/>
                        </a:rPr>
                        <a:t> 3 in 1 AV </a:t>
                      </a:r>
                      <a:r>
                        <a:rPr lang="pl-PL" sz="1100" u="none" strike="noStrike" baseline="0" dirty="0" err="1" smtClean="0">
                          <a:effectLst/>
                          <a:latin typeface="Klavika Regular" pitchFamily="34" charset="0"/>
                        </a:rPr>
                        <a:t>wire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Remote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User </a:t>
                      </a:r>
                      <a:r>
                        <a:rPr lang="pl-PL" sz="1100" u="none" strike="noStrike" dirty="0" err="1" smtClean="0">
                          <a:effectLst/>
                          <a:latin typeface="Klavika Regular" pitchFamily="34" charset="0"/>
                        </a:rPr>
                        <a:t>manual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Warranty </a:t>
                      </a:r>
                      <a:r>
                        <a:rPr lang="pl-PL" sz="1100" u="none" strike="noStrike" dirty="0" err="1" smtClean="0">
                          <a:effectLst/>
                          <a:latin typeface="Klavika Regular" pitchFamily="34" charset="0"/>
                        </a:rPr>
                        <a:t>card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Portable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dirty="0" smtClean="0">
                          <a:effectLst/>
                          <a:latin typeface="Klavika Regular" pitchFamily="34" charset="0"/>
                        </a:rPr>
                        <a:t> 60”</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sp>
        <p:nvSpPr>
          <p:cNvPr id="20" name="pole tekstowe 19"/>
          <p:cNvSpPr txBox="1"/>
          <p:nvPr/>
        </p:nvSpPr>
        <p:spPr>
          <a:xfrm>
            <a:off x="-718467" y="5946601"/>
            <a:ext cx="4352750" cy="461665"/>
          </a:xfrm>
          <a:prstGeom prst="rect">
            <a:avLst/>
          </a:prstGeom>
          <a:noFill/>
        </p:spPr>
        <p:txBody>
          <a:bodyPr wrap="square" rtlCol="0">
            <a:spAutoFit/>
          </a:bodyPr>
          <a:lstStyle/>
          <a:p>
            <a:pPr algn="ctr"/>
            <a:r>
              <a:rPr lang="pl-PL" sz="2400" b="1" dirty="0" err="1">
                <a:latin typeface="Klavika Regular" pitchFamily="34" charset="0"/>
              </a:rPr>
              <a:t>m</a:t>
            </a:r>
            <a:r>
              <a:rPr lang="pl-PL" sz="2400" b="1" dirty="0" err="1" smtClean="0">
                <a:latin typeface="Klavika Regular" pitchFamily="34" charset="0"/>
              </a:rPr>
              <a:t>ulti</a:t>
            </a:r>
            <a:r>
              <a:rPr lang="pl-PL" sz="2400" dirty="0" err="1" smtClean="0">
                <a:latin typeface="Klavika Light" pitchFamily="34" charset="0"/>
              </a:rPr>
              <a:t>pic</a:t>
            </a:r>
            <a:r>
              <a:rPr lang="pl-PL" sz="2400" b="1" dirty="0" smtClean="0">
                <a:latin typeface="Klavika Regular" pitchFamily="34" charset="0"/>
              </a:rPr>
              <a:t> 2.2</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3059832" y="5949280"/>
            <a:ext cx="2778572"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1" name="Picture 2" descr="C:\Overmax\Produkty\AKCESORIA\Multipic-2.2\Zdjęcia\OV-Multipic-22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528" y="1700808"/>
            <a:ext cx="2164084" cy="79987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vermax\Produkty\AKCESORIA\Multipic-2.2\Zdjęcia\OV-Multipic-22_Right.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3485" y="2855868"/>
            <a:ext cx="1802066" cy="7835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max\Produkty\AKCESORIA\Multipic-2.2\Zdjęcia\OV-Multipic-22_Top.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4503" y="3908887"/>
            <a:ext cx="2120940" cy="16937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vermax\Produkty\AKCESORIA\Multipic-2.2\Zdjęcia\Multipic-22_AV.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70980" y="2659982"/>
            <a:ext cx="2345436" cy="112905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Overmax\Produkty\AKCESORIA\Multipic-2.2\Zdjęcia\Multipic-22_Remote.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60332" y="3078492"/>
            <a:ext cx="1552758" cy="125985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Overmax\Produkty\AKCESORIA\Multipic-2.2\Karta\ekran_projekcyjny_na_sta_457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97943" y="4284314"/>
            <a:ext cx="17653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vermax\Produkty\AKCESORIA\Multipic-3.1\Zdjęcia\IMG_6121.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574604">
            <a:off x="6376675" y="3297269"/>
            <a:ext cx="1627699" cy="9236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75496" y="4786333"/>
            <a:ext cx="1544576" cy="80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67754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ola\Documents\Zdjęcia z Fotoli\Oryginal\Fotolia_61222650_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115" y="0"/>
            <a:ext cx="9190031" cy="531841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PRODUKTY\Projektory\MULTIPIC_3.1\Michał\OV-Multipic-3.1_Fron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2761" y="2708920"/>
            <a:ext cx="4981727" cy="2262422"/>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73216"/>
            <a:ext cx="8759575" cy="1200329"/>
          </a:xfrm>
          <a:prstGeom prst="rect">
            <a:avLst/>
          </a:prstGeom>
          <a:noFill/>
        </p:spPr>
        <p:txBody>
          <a:bodyPr wrap="square" numCol="3" spcCol="360000" rtlCol="0">
            <a:spAutoFit/>
          </a:bodyPr>
          <a:lstStyle/>
          <a:p>
            <a:r>
              <a:rPr lang="en-US" sz="900" dirty="0">
                <a:latin typeface="Klavika Regular" pitchFamily="34" charset="0"/>
              </a:rPr>
              <a:t>We present our high-end multimedia projector with built-in speakers ensuring even more convenient display of movies, photos and presentations on a big screen. Enjoy excellent picture quality with a diagonal up to 140” and 1000:1 contrast. With the remote controlled zoom and keystone correction feature the displayed projection is perfectly rectangular and tailored to your needs</a:t>
            </a:r>
            <a:r>
              <a:rPr lang="en-US" sz="900" dirty="0" smtClean="0">
                <a:latin typeface="Klavika Regular" pitchFamily="34" charset="0"/>
              </a:rPr>
              <a:t>.</a:t>
            </a:r>
            <a:r>
              <a:rPr lang="pl-PL" sz="900" dirty="0" smtClean="0">
                <a:latin typeface="Klavika Regular" pitchFamily="34" charset="0"/>
              </a:rPr>
              <a:t> </a:t>
            </a:r>
          </a:p>
          <a:p>
            <a:r>
              <a:rPr lang="en-US" sz="900" b="1" dirty="0" err="1" smtClean="0">
                <a:latin typeface="Klavika Regular" pitchFamily="34" charset="0"/>
              </a:rPr>
              <a:t>Multipic</a:t>
            </a:r>
            <a:r>
              <a:rPr lang="en-US" sz="900" b="1" dirty="0" smtClean="0">
                <a:latin typeface="Klavika Regular" pitchFamily="34" charset="0"/>
              </a:rPr>
              <a:t> </a:t>
            </a:r>
            <a:r>
              <a:rPr lang="en-US" sz="900" b="1" dirty="0">
                <a:latin typeface="Klavika Regular" pitchFamily="34" charset="0"/>
              </a:rPr>
              <a:t>3.1 </a:t>
            </a:r>
            <a:r>
              <a:rPr lang="en-US" sz="900" dirty="0">
                <a:latin typeface="Klavika Regular" pitchFamily="34" charset="0"/>
              </a:rPr>
              <a:t>provides the amazing image clarity and natural color reproduction therefore making projected movies and pictures extraordinarily vivid and deep. The 5" LCD screen with a triplet lens ensures the image size up to 140'' with 1000:1 contrast and brightness of 2000 lumens. The lifespan of the projector's lamp is 50 000 hours, which guarantees nearly five years of non-stop watching! </a:t>
            </a:r>
            <a:endParaRPr lang="pl-PL" sz="900" dirty="0" smtClean="0">
              <a:latin typeface="Klavika Regular" pitchFamily="34" charset="0"/>
            </a:endParaRPr>
          </a:p>
          <a:p>
            <a:r>
              <a:rPr lang="en-US" sz="900" dirty="0" err="1" smtClean="0">
                <a:latin typeface="Klavika Regular" pitchFamily="34" charset="0"/>
              </a:rPr>
              <a:t>Multipic</a:t>
            </a:r>
            <a:r>
              <a:rPr lang="en-US" sz="900" dirty="0" smtClean="0">
                <a:latin typeface="Klavika Regular" pitchFamily="34" charset="0"/>
              </a:rPr>
              <a:t> </a:t>
            </a:r>
            <a:r>
              <a:rPr lang="en-US" sz="900" dirty="0">
                <a:latin typeface="Klavika Regular" pitchFamily="34" charset="0"/>
              </a:rPr>
              <a:t>3.1 is an easy-to-use device allowing you to adjust the projection to your preferences. So you can select a preferable aspect ratio (16:9 or 4:3), rotate the projection by up to 360 degrees or remotely adjust zoom.</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multi</a:t>
            </a:r>
            <a:r>
              <a:rPr lang="pl-PL" sz="4000" dirty="0" err="1" smtClean="0">
                <a:latin typeface="Klavika Light" pitchFamily="34" charset="0"/>
              </a:rPr>
              <a:t>pic</a:t>
            </a:r>
            <a:r>
              <a:rPr lang="pl-PL" sz="4000" dirty="0" smtClean="0">
                <a:latin typeface="Klavika Regular" pitchFamily="34" charset="0"/>
              </a:rPr>
              <a:t> </a:t>
            </a:r>
            <a:r>
              <a:rPr lang="pl-PL" sz="4000" b="1" dirty="0">
                <a:latin typeface="Klavika Regular" pitchFamily="34" charset="0"/>
              </a:rPr>
              <a:t>3</a:t>
            </a:r>
            <a:r>
              <a:rPr lang="pl-PL" sz="4000" b="1" dirty="0" smtClean="0">
                <a:latin typeface="Klavika Regular" pitchFamily="34" charset="0"/>
              </a:rPr>
              <a:t>.1</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err="1" smtClean="0">
                <a:latin typeface="Klavika Regular" pitchFamily="34" charset="0"/>
              </a:rPr>
              <a:t>projector</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1852" y="609102"/>
            <a:ext cx="1924558"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071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0361"/>
            <a:ext cx="2915816" cy="475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Obraz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752" y="1484784"/>
            <a:ext cx="1268036" cy="2622557"/>
          </a:xfrm>
          <a:prstGeom prst="rect">
            <a:avLst/>
          </a:prstGeom>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085184"/>
            <a:ext cx="915688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404402" y="5229200"/>
            <a:ext cx="1646605" cy="369332"/>
          </a:xfrm>
          <a:prstGeom prst="rect">
            <a:avLst/>
          </a:prstGeom>
        </p:spPr>
        <p:txBody>
          <a:bodyPr wrap="none">
            <a:spAutoFit/>
          </a:bodyPr>
          <a:lstStyle/>
          <a:p>
            <a:r>
              <a:rPr lang="pl-PL" b="1" dirty="0" err="1" smtClean="0">
                <a:latin typeface="Klavika Regular" pitchFamily="34" charset="0"/>
              </a:rPr>
              <a:t>Appli</a:t>
            </a:r>
            <a:r>
              <a:rPr lang="en-US" b="1" dirty="0" err="1" smtClean="0">
                <a:latin typeface="Klavika Regular" pitchFamily="34" charset="0"/>
              </a:rPr>
              <a:t>cations</a:t>
            </a:r>
            <a:r>
              <a:rPr lang="pl-PL" b="1" dirty="0" smtClean="0">
                <a:latin typeface="Klavika Regular" pitchFamily="34" charset="0"/>
              </a:rPr>
              <a:t>:</a:t>
            </a:r>
            <a:endParaRPr lang="pl-PL" b="1" dirty="0">
              <a:latin typeface="Klavika Regular" pitchFamily="34" charset="0"/>
            </a:endParaRPr>
          </a:p>
        </p:txBody>
      </p:sp>
      <p:sp>
        <p:nvSpPr>
          <p:cNvPr id="20" name="pole tekstowe 19"/>
          <p:cNvSpPr txBox="1"/>
          <p:nvPr/>
        </p:nvSpPr>
        <p:spPr>
          <a:xfrm>
            <a:off x="-718467" y="4293096"/>
            <a:ext cx="4352750" cy="461665"/>
          </a:xfrm>
          <a:prstGeom prst="rect">
            <a:avLst/>
          </a:prstGeom>
          <a:noFill/>
        </p:spPr>
        <p:txBody>
          <a:bodyPr wrap="square" rtlCol="0">
            <a:spAutoFit/>
          </a:bodyPr>
          <a:lstStyle/>
          <a:p>
            <a:pPr algn="ctr"/>
            <a:r>
              <a:rPr lang="pl-PL" sz="2400" b="1" dirty="0" err="1" smtClean="0">
                <a:latin typeface="Klavika Regular" pitchFamily="34" charset="0"/>
              </a:rPr>
              <a:t>vertis</a:t>
            </a:r>
            <a:r>
              <a:rPr lang="pl-PL" sz="2400" dirty="0" smtClean="0">
                <a:latin typeface="Klavika Regular" pitchFamily="34" charset="0"/>
              </a:rPr>
              <a:t> </a:t>
            </a:r>
            <a:r>
              <a:rPr lang="pl-PL" sz="2400" dirty="0" smtClean="0">
                <a:latin typeface="Klavika Light" pitchFamily="34" charset="0"/>
              </a:rPr>
              <a:t>400</a:t>
            </a:r>
            <a:r>
              <a:rPr lang="en-US" sz="2400" dirty="0" smtClean="0">
                <a:latin typeface="Klavika Light" pitchFamily="34" charset="0"/>
              </a:rPr>
              <a:t>2</a:t>
            </a:r>
            <a:r>
              <a:rPr lang="pl-PL" sz="2400" dirty="0" smtClean="0">
                <a:latin typeface="Klavika Regular" pitchFamily="34" charset="0"/>
              </a:rPr>
              <a:t> </a:t>
            </a:r>
            <a:r>
              <a:rPr lang="pl-PL" sz="2400" b="1" dirty="0" err="1" smtClean="0">
                <a:latin typeface="Klavika Regular" pitchFamily="34" charset="0"/>
              </a:rPr>
              <a:t>you</a:t>
            </a:r>
            <a:endParaRPr lang="pl-PL" sz="2400"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max\Produkty\TELEFONY\Vertis-4501-You\Pudło\ikony-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036" y="5530626"/>
            <a:ext cx="8630444" cy="1143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ela 21"/>
          <p:cNvGraphicFramePr>
            <a:graphicFrameLocks noGrp="1"/>
          </p:cNvGraphicFramePr>
          <p:nvPr>
            <p:extLst/>
          </p:nvPr>
        </p:nvGraphicFramePr>
        <p:xfrm>
          <a:off x="3059832" y="924599"/>
          <a:ext cx="2808312" cy="3810000"/>
        </p:xfrm>
        <a:graphic>
          <a:graphicData uri="http://schemas.openxmlformats.org/drawingml/2006/table">
            <a:tbl>
              <a:tblPr bandRow="1">
                <a:tableStyleId>{073A0DAA-6AF3-43AB-8588-CEC1D06C72B9}</a:tableStyleId>
              </a:tblPr>
              <a:tblGrid>
                <a:gridCol w="1753296"/>
                <a:gridCol w="1055016"/>
              </a:tblGrid>
              <a:tr h="190500">
                <a:tc>
                  <a:txBody>
                    <a:bodyPr/>
                    <a:lstStyle/>
                    <a:p>
                      <a:pPr algn="l" fontAlgn="b"/>
                      <a:r>
                        <a:rPr lang="pl-PL" sz="1100" u="none" strike="noStrike" dirty="0" smtClean="0">
                          <a:effectLst/>
                          <a:latin typeface="Klavika Regular" pitchFamily="34" charset="0"/>
                        </a:rPr>
                        <a:t>R</a:t>
                      </a:r>
                      <a:r>
                        <a:rPr lang="en-US" sz="1100" u="none" strike="noStrike" dirty="0" err="1" smtClean="0">
                          <a:effectLst/>
                          <a:latin typeface="Klavika Regular" pitchFamily="34" charset="0"/>
                        </a:rPr>
                        <a:t>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 320*480 </a:t>
                      </a:r>
                      <a:r>
                        <a:rPr lang="pl-PL" sz="1100" b="1" i="0" u="none" strike="noStrike" dirty="0" err="1" smtClean="0">
                          <a:solidFill>
                            <a:srgbClr val="000000"/>
                          </a:solidFill>
                          <a:effectLst/>
                          <a:latin typeface="Klavika Regular" pitchFamily="34" charset="0"/>
                        </a:rPr>
                        <a:t>px</a:t>
                      </a:r>
                      <a:r>
                        <a:rPr lang="pl-PL" sz="1100" b="1" i="0" u="none" strike="noStrike" dirty="0" smtClean="0">
                          <a:solidFill>
                            <a:srgbClr val="000000"/>
                          </a:solidFill>
                          <a:effectLst/>
                          <a:latin typeface="Klavika Regular" pitchFamily="34" charset="0"/>
                        </a:rPr>
                        <a:t>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pl-PL" sz="1100" b="0" i="0" u="none" strike="noStrike" dirty="0" smtClean="0">
                          <a:solidFill>
                            <a:schemeClr val="dk1"/>
                          </a:solidFill>
                          <a:effectLst/>
                          <a:latin typeface="Klavika Regular" pitchFamily="34" charset="0"/>
                        </a:rPr>
                        <a:t>Display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smtClean="0">
                          <a:effectLst/>
                          <a:latin typeface="Klavika Regular" pitchFamily="34" charset="0"/>
                        </a:rPr>
                        <a:t>4</a:t>
                      </a:r>
                      <a:r>
                        <a:rPr lang="pl-PL" sz="1100" b="1" u="none" strike="noStrike" dirty="0" smtClean="0">
                          <a:effectLst/>
                          <a:latin typeface="Klavika Regular" pitchFamily="34" charset="0"/>
                        </a:rPr>
                        <a:t>” IPS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u="none" strike="noStrike" dirty="0" smtClean="0">
                          <a:effectLst/>
                          <a:latin typeface="Klavika Regular" pitchFamily="34" charset="0"/>
                        </a:rPr>
                        <a:t>System</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chemeClr val="dk1"/>
                          </a:solidFill>
                          <a:effectLst/>
                          <a:latin typeface="Klavika Regular" pitchFamily="34" charset="0"/>
                        </a:rPr>
                        <a:t>Android</a:t>
                      </a:r>
                      <a:r>
                        <a:rPr lang="en-US" sz="1100" b="1" i="0" u="none" strike="noStrike" baseline="0" dirty="0" smtClean="0">
                          <a:solidFill>
                            <a:schemeClr val="dk1"/>
                          </a:solidFill>
                          <a:effectLst/>
                          <a:latin typeface="Klavika Regular" pitchFamily="34" charset="0"/>
                        </a:rPr>
                        <a:t> 4.4</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chemeClr val="dk1"/>
                          </a:solidFill>
                          <a:effectLst/>
                          <a:latin typeface="Klavika Regular" pitchFamily="34" charset="0"/>
                        </a:rPr>
                        <a:t>CPU</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chemeClr val="dk1"/>
                          </a:solidFill>
                          <a:effectLst/>
                          <a:latin typeface="Klavika Regular" pitchFamily="34" charset="0"/>
                        </a:rPr>
                        <a:t>4x1,2</a:t>
                      </a:r>
                      <a:r>
                        <a:rPr lang="en-US" sz="1100" b="1" i="0" u="none" strike="noStrike" baseline="0" dirty="0" smtClean="0">
                          <a:solidFill>
                            <a:schemeClr val="dk1"/>
                          </a:solidFill>
                          <a:effectLst/>
                          <a:latin typeface="Klavika Regular" pitchFamily="34" charset="0"/>
                        </a:rPr>
                        <a:t> </a:t>
                      </a:r>
                      <a:r>
                        <a:rPr lang="en-US" sz="1100" b="1" i="0" u="none" strike="noStrike" baseline="0" dirty="0" err="1" smtClean="0">
                          <a:solidFill>
                            <a:schemeClr val="dk1"/>
                          </a:solidFill>
                          <a:effectLst/>
                          <a:latin typeface="Klavika Regular" pitchFamily="34" charset="0"/>
                        </a:rPr>
                        <a:t>Ghz</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anose="020B0506040000020004" pitchFamily="34" charset="0"/>
                          <a:ea typeface="+mn-ea"/>
                          <a:cs typeface="+mn-cs"/>
                        </a:rPr>
                        <a:t>Memory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4GB</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anose="020B0506040000020004" pitchFamily="34" charset="0"/>
                          <a:ea typeface="+mn-ea"/>
                          <a:cs typeface="+mn-cs"/>
                        </a:rPr>
                        <a:t>RAM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512 MB</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chemeClr val="dk1"/>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5/0,3 </a:t>
                      </a:r>
                      <a:r>
                        <a:rPr lang="en-US" sz="1100" b="1" i="0" u="none" strike="noStrike" dirty="0" err="1" smtClean="0">
                          <a:solidFill>
                            <a:srgbClr val="000000"/>
                          </a:solidFill>
                          <a:effectLst/>
                          <a:latin typeface="Klavika Regular" pitchFamily="34" charset="0"/>
                        </a:rPr>
                        <a:t>MPx</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chemeClr val="dk1"/>
                          </a:solidFill>
                          <a:effectLst/>
                          <a:latin typeface="Klavika Regular" pitchFamily="34" charset="0"/>
                        </a:rPr>
                        <a:t>3G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chemeClr val="dk1"/>
                          </a:solidFill>
                          <a:effectLst/>
                          <a:latin typeface="Klavika Regular" pitchFamily="34" charset="0"/>
                        </a:rPr>
                        <a:t>Dual</a:t>
                      </a:r>
                      <a:r>
                        <a:rPr lang="en-US" sz="1100" b="0" i="0" u="none" strike="noStrike" baseline="0" dirty="0" smtClean="0">
                          <a:solidFill>
                            <a:schemeClr val="dk1"/>
                          </a:solidFill>
                          <a:effectLst/>
                          <a:latin typeface="Klavika Regular" pitchFamily="34" charset="0"/>
                        </a:rPr>
                        <a:t> SIM</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pl-PL" sz="1100" u="none" strike="noStrike" dirty="0" smtClean="0">
                          <a:effectLst/>
                          <a:latin typeface="Klavika Regular" pitchFamily="34" charset="0"/>
                        </a:rPr>
                        <a:t>Bat</a:t>
                      </a:r>
                      <a:r>
                        <a:rPr lang="en-US" sz="1100" u="none" strike="noStrike" dirty="0" smtClean="0">
                          <a:effectLst/>
                          <a:latin typeface="Klavika Regular" pitchFamily="34" charset="0"/>
                        </a:rPr>
                        <a:t>t</a:t>
                      </a:r>
                      <a:r>
                        <a:rPr lang="pl-PL" sz="1100" u="none" strike="noStrike" dirty="0" smtClean="0">
                          <a:effectLst/>
                          <a:latin typeface="Klavika Regular" pitchFamily="34" charset="0"/>
                        </a:rPr>
                        <a:t>er</a:t>
                      </a:r>
                      <a:r>
                        <a:rPr lang="en-US" sz="1100" u="none" strike="noStrike" dirty="0" smtClean="0">
                          <a:effectLst/>
                          <a:latin typeface="Klavika Regular" pitchFamily="34" charset="0"/>
                        </a:rPr>
                        <a:t>y</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smtClean="0">
                          <a:effectLst/>
                          <a:latin typeface="Klavika Regular" pitchFamily="34" charset="0"/>
                        </a:rPr>
                        <a:t>1500</a:t>
                      </a:r>
                      <a:r>
                        <a:rPr lang="pl-PL" sz="1100" b="1" u="none" strike="noStrike" dirty="0" smtClean="0">
                          <a:effectLst/>
                          <a:latin typeface="Klavika Regular" pitchFamily="34" charset="0"/>
                        </a:rPr>
                        <a:t> </a:t>
                      </a:r>
                      <a:r>
                        <a:rPr lang="pl-PL" sz="1100" b="1" u="none" strike="noStrike" dirty="0">
                          <a:effectLst/>
                          <a:latin typeface="Klavika Regular" pitchFamily="34" charset="0"/>
                        </a:rPr>
                        <a:t>mAh</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u="none" strike="noStrike" dirty="0" smtClean="0">
                          <a:effectLst/>
                          <a:latin typeface="Klavika Regular" pitchFamily="34" charset="0"/>
                        </a:rPr>
                        <a:t>M</a:t>
                      </a:r>
                      <a:r>
                        <a:rPr lang="pl-PL" sz="1100" u="none" strike="noStrike" dirty="0" err="1" smtClean="0">
                          <a:effectLst/>
                          <a:latin typeface="Klavika Regular" pitchFamily="34" charset="0"/>
                        </a:rPr>
                        <a:t>icroSD</a:t>
                      </a:r>
                      <a:r>
                        <a:rPr lang="en-US" sz="1100" u="none" strike="noStrike" dirty="0" smtClean="0">
                          <a:effectLst/>
                          <a:latin typeface="Klavika Regular" pitchFamily="34" charset="0"/>
                        </a:rPr>
                        <a:t> card slot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chemeClr val="dk1"/>
                          </a:solidFill>
                          <a:effectLst/>
                          <a:latin typeface="Klavika Regular" pitchFamily="34" charset="0"/>
                        </a:rPr>
                        <a:t>Yes</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u="none" strike="noStrike" dirty="0" smtClean="0">
                          <a:effectLst/>
                          <a:latin typeface="Klavika Regular" pitchFamily="34" charset="0"/>
                        </a:rPr>
                        <a:t>M</a:t>
                      </a:r>
                      <a:r>
                        <a:rPr lang="pl-PL" sz="1100" u="none" strike="noStrike" dirty="0" smtClean="0">
                          <a:effectLst/>
                          <a:latin typeface="Klavika Regular" pitchFamily="34" charset="0"/>
                        </a:rPr>
                        <a:t>i</a:t>
                      </a:r>
                      <a:r>
                        <a:rPr lang="en-US" sz="1100" u="none" strike="noStrike" dirty="0" err="1" smtClean="0">
                          <a:effectLst/>
                          <a:latin typeface="Klavika Regular" pitchFamily="34" charset="0"/>
                        </a:rPr>
                        <a:t>niJack</a:t>
                      </a:r>
                      <a:r>
                        <a:rPr lang="en-US"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err="1" smtClean="0">
                          <a:solidFill>
                            <a:srgbClr val="000000"/>
                          </a:solidFill>
                          <a:effectLst/>
                          <a:latin typeface="Klavika Regular" pitchFamily="34" charset="0"/>
                        </a:rPr>
                        <a:t>MicroUSB</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rgbClr val="000000"/>
                          </a:solidFill>
                          <a:effectLst/>
                          <a:latin typeface="Klavika Regular" pitchFamily="34" charset="0"/>
                        </a:rPr>
                        <a:t>GPS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rgbClr val="000000"/>
                          </a:solidFill>
                          <a:effectLst/>
                          <a:latin typeface="Klavika Regular" pitchFamily="34" charset="0"/>
                        </a:rPr>
                        <a:t>Casing</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Plastic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r>
                        <a:rPr lang="en-US" sz="1100" b="0" i="0" u="none" strike="noStrike" dirty="0" smtClean="0">
                          <a:solidFill>
                            <a:srgbClr val="000000"/>
                          </a:solidFill>
                          <a:effectLst/>
                          <a:latin typeface="Klavika Regular" pitchFamily="34" charset="0"/>
                        </a:rPr>
                        <a:t>Color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500">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23"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Prostokąt 23"/>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pic>
        <p:nvPicPr>
          <p:cNvPr id="25"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6" name="Tabela 25"/>
          <p:cNvGraphicFramePr>
            <a:graphicFrameLocks noGrp="1"/>
          </p:cNvGraphicFramePr>
          <p:nvPr>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dirty="0" smtClean="0">
                          <a:effectLst/>
                          <a:latin typeface="Klavika Regular" pitchFamily="34" charset="0"/>
                        </a:rPr>
                        <a:t> </a:t>
                      </a:r>
                      <a:r>
                        <a:rPr lang="en-US" sz="1100" u="none" strike="noStrike" dirty="0" smtClean="0">
                          <a:effectLst/>
                          <a:latin typeface="Klavika Regular" pitchFamily="34" charset="0"/>
                        </a:rPr>
                        <a:t>Smartphone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kern="1200" dirty="0" smtClean="0">
                          <a:solidFill>
                            <a:schemeClr val="dk1"/>
                          </a:solidFill>
                          <a:effectLst/>
                          <a:latin typeface="Klavika Regular" panose="020B0506040000020004" pitchFamily="34" charset="0"/>
                          <a:ea typeface="+mn-ea"/>
                          <a:cs typeface="+mn-cs"/>
                        </a:rPr>
                        <a:t>C</a:t>
                      </a:r>
                      <a:r>
                        <a:rPr lang="en-US" sz="1100" u="none" strike="noStrike" kern="1200" dirty="0" err="1" smtClean="0">
                          <a:solidFill>
                            <a:schemeClr val="dk1"/>
                          </a:solidFill>
                          <a:effectLst/>
                          <a:latin typeface="Klavika Regular" panose="020B0506040000020004" pitchFamily="34" charset="0"/>
                          <a:ea typeface="+mn-ea"/>
                          <a:cs typeface="+mn-cs"/>
                        </a:rPr>
                        <a:t>harger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kern="1200" dirty="0" err="1" smtClean="0">
                          <a:solidFill>
                            <a:schemeClr val="dk1"/>
                          </a:solidFill>
                          <a:effectLst/>
                          <a:latin typeface="Klavika Regular" panose="020B0506040000020004" pitchFamily="34" charset="0"/>
                          <a:ea typeface="+mn-ea"/>
                          <a:cs typeface="+mn-cs"/>
                        </a:rPr>
                        <a:t>S</a:t>
                      </a:r>
                      <a:r>
                        <a:rPr lang="pl-PL" sz="1100" kern="1200" dirty="0" err="1" smtClean="0">
                          <a:solidFill>
                            <a:schemeClr val="dk1"/>
                          </a:solidFill>
                          <a:effectLst/>
                          <a:latin typeface="Klavika Regular" panose="020B0506040000020004" pitchFamily="34" charset="0"/>
                          <a:ea typeface="+mn-ea"/>
                          <a:cs typeface="+mn-cs"/>
                        </a:rPr>
                        <a:t>ilicon</a:t>
                      </a:r>
                      <a:r>
                        <a:rPr lang="pl-PL" sz="1100" kern="1200" dirty="0" smtClean="0">
                          <a:solidFill>
                            <a:schemeClr val="dk1"/>
                          </a:solidFill>
                          <a:effectLst/>
                          <a:latin typeface="Klavika Regular" panose="020B0506040000020004" pitchFamily="34" charset="0"/>
                          <a:ea typeface="+mn-ea"/>
                          <a:cs typeface="+mn-cs"/>
                        </a:rPr>
                        <a:t> </a:t>
                      </a:r>
                      <a:r>
                        <a:rPr lang="pl-PL" sz="1100" kern="1200" dirty="0" err="1" smtClean="0">
                          <a:solidFill>
                            <a:schemeClr val="dk1"/>
                          </a:solidFill>
                          <a:effectLst/>
                          <a:latin typeface="Klavika Regular" panose="020B0506040000020004" pitchFamily="34" charset="0"/>
                          <a:ea typeface="+mn-ea"/>
                          <a:cs typeface="+mn-cs"/>
                        </a:rPr>
                        <a:t>case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kern="1200" dirty="0" smtClean="0">
                          <a:solidFill>
                            <a:schemeClr val="dk1"/>
                          </a:solidFill>
                          <a:effectLst/>
                          <a:latin typeface="Klavika Regular" panose="020B0506040000020004" pitchFamily="34" charset="0"/>
                          <a:ea typeface="+mn-ea"/>
                          <a:cs typeface="+mn-cs"/>
                        </a:rPr>
                        <a:t>E</a:t>
                      </a:r>
                      <a:r>
                        <a:rPr lang="en-US" sz="1100" u="none" strike="noStrike" kern="1200" dirty="0" err="1" smtClean="0">
                          <a:solidFill>
                            <a:schemeClr val="dk1"/>
                          </a:solidFill>
                          <a:effectLst/>
                          <a:latin typeface="Klavika Regular" panose="020B0506040000020004" pitchFamily="34" charset="0"/>
                          <a:ea typeface="+mn-ea"/>
                          <a:cs typeface="+mn-cs"/>
                        </a:rPr>
                        <a:t>arphones</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27" name="Prostokąt 26"/>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28"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59523" y="2564904"/>
            <a:ext cx="280496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Obraz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42923" y="4843615"/>
            <a:ext cx="3529277" cy="840304"/>
          </a:xfrm>
          <a:prstGeom prst="rect">
            <a:avLst/>
          </a:prstGeom>
        </p:spPr>
      </p:pic>
      <p:pic>
        <p:nvPicPr>
          <p:cNvPr id="38" name="Obraz 3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55753" y="3160904"/>
            <a:ext cx="1148781" cy="1132192"/>
          </a:xfrm>
          <a:prstGeom prst="rect">
            <a:avLst/>
          </a:prstGeom>
        </p:spPr>
      </p:pic>
      <p:pic>
        <p:nvPicPr>
          <p:cNvPr id="39" name="Obraz 3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419536" y="2930590"/>
            <a:ext cx="1328928" cy="1044405"/>
          </a:xfrm>
          <a:prstGeom prst="rect">
            <a:avLst/>
          </a:prstGeom>
        </p:spPr>
      </p:pic>
      <p:sp>
        <p:nvSpPr>
          <p:cNvPr id="29" name="Prostokąt 28"/>
          <p:cNvSpPr/>
          <p:nvPr/>
        </p:nvSpPr>
        <p:spPr>
          <a:xfrm>
            <a:off x="7524328" y="4994135"/>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spTree>
    <p:extLst>
      <p:ext uri="{BB962C8B-B14F-4D97-AF65-F5344CB8AC3E}">
        <p14:creationId xmlns:p14="http://schemas.microsoft.com/office/powerpoint/2010/main" val="19756234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897"/>
            <a:ext cx="2915816" cy="6323833"/>
          </a:xfrm>
          <a:prstGeom prst="rect">
            <a:avLst/>
          </a:prstGeom>
          <a:solidFill>
            <a:schemeClr val="bg1"/>
          </a:solidFill>
          <a:ln>
            <a:noFill/>
          </a:ln>
          <a:extLst/>
        </p:spPr>
      </p:pic>
      <p:sp>
        <p:nvSpPr>
          <p:cNvPr id="20" name="pole tekstowe 19"/>
          <p:cNvSpPr txBox="1"/>
          <p:nvPr/>
        </p:nvSpPr>
        <p:spPr>
          <a:xfrm>
            <a:off x="-718467" y="5946601"/>
            <a:ext cx="4352750" cy="461665"/>
          </a:xfrm>
          <a:prstGeom prst="rect">
            <a:avLst/>
          </a:prstGeom>
          <a:noFill/>
        </p:spPr>
        <p:txBody>
          <a:bodyPr wrap="square" rtlCol="0">
            <a:spAutoFit/>
          </a:bodyPr>
          <a:lstStyle/>
          <a:p>
            <a:pPr algn="ctr"/>
            <a:r>
              <a:rPr lang="pl-PL" sz="2400" b="1" dirty="0" err="1">
                <a:latin typeface="Klavika Regular" pitchFamily="34" charset="0"/>
              </a:rPr>
              <a:t>m</a:t>
            </a:r>
            <a:r>
              <a:rPr lang="pl-PL" sz="2400" b="1" dirty="0" err="1" smtClean="0">
                <a:latin typeface="Klavika Regular" pitchFamily="34" charset="0"/>
              </a:rPr>
              <a:t>ulti</a:t>
            </a:r>
            <a:r>
              <a:rPr lang="pl-PL" sz="2400" dirty="0" err="1" smtClean="0">
                <a:latin typeface="Klavika Light" pitchFamily="34" charset="0"/>
              </a:rPr>
              <a:t>pic</a:t>
            </a:r>
            <a:r>
              <a:rPr lang="pl-PL" sz="2400" b="1" dirty="0" smtClean="0">
                <a:latin typeface="Klavika Regular" pitchFamily="34" charset="0"/>
              </a:rPr>
              <a:t> </a:t>
            </a:r>
            <a:r>
              <a:rPr lang="pl-PL" sz="2400" b="1" dirty="0">
                <a:latin typeface="Klavika Regular" pitchFamily="34" charset="0"/>
              </a:rPr>
              <a:t>3</a:t>
            </a:r>
            <a:r>
              <a:rPr lang="pl-PL" sz="2400" b="1" dirty="0" smtClean="0">
                <a:latin typeface="Klavika Regular" pitchFamily="34" charset="0"/>
              </a:rPr>
              <a:t>.1</a:t>
            </a:r>
            <a:endParaRPr lang="pl-PL" sz="2400" b="1" dirty="0">
              <a:latin typeface="Klavika Regular" pitchFamily="34" charset="0"/>
            </a:endParaRPr>
          </a:p>
        </p:txBody>
      </p:sp>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3023505581"/>
              </p:ext>
            </p:extLst>
          </p:nvPr>
        </p:nvGraphicFramePr>
        <p:xfrm>
          <a:off x="3059832" y="924595"/>
          <a:ext cx="2808312" cy="3652268"/>
        </p:xfrm>
        <a:graphic>
          <a:graphicData uri="http://schemas.openxmlformats.org/drawingml/2006/table">
            <a:tbl>
              <a:tblPr bandRow="1">
                <a:tableStyleId>{073A0DAA-6AF3-43AB-8588-CEC1D06C72B9}</a:tableStyleId>
              </a:tblPr>
              <a:tblGrid>
                <a:gridCol w="1753296"/>
                <a:gridCol w="1055016"/>
              </a:tblGrid>
              <a:tr h="207323">
                <a:tc>
                  <a:txBody>
                    <a:bodyPr/>
                    <a:lstStyle/>
                    <a:p>
                      <a:pPr algn="l" fontAlgn="b"/>
                      <a:r>
                        <a:rPr lang="pl-PL" sz="1100" dirty="0" smtClean="0">
                          <a:effectLst/>
                          <a:latin typeface="Klavika Regular" panose="020B0506040000020004" pitchFamily="34" charset="0"/>
                          <a:ea typeface="Calibri"/>
                          <a:cs typeface="Times New Roman"/>
                        </a:rPr>
                        <a:t>Image </a:t>
                      </a:r>
                      <a:r>
                        <a:rPr lang="pl-PL" sz="1100" dirty="0" err="1" smtClean="0">
                          <a:effectLst/>
                          <a:latin typeface="Klavika Regular" panose="020B0506040000020004" pitchFamily="34" charset="0"/>
                          <a:ea typeface="Calibri"/>
                          <a:cs typeface="Times New Roman"/>
                        </a:rPr>
                        <a:t>size</a:t>
                      </a:r>
                      <a:r>
                        <a:rPr lang="pl-PL" sz="1100" dirty="0" smtClean="0">
                          <a:effectLst/>
                          <a:latin typeface="Klavika Regular" panose="020B0506040000020004" pitchFamily="34" charset="0"/>
                          <a:ea typeface="Calibri"/>
                          <a:cs typeface="Times New Roman"/>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50-140”</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Native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800</a:t>
                      </a:r>
                      <a:r>
                        <a:rPr lang="pl-PL" sz="1100" b="1" u="none" strike="noStrike" baseline="0" dirty="0" smtClean="0">
                          <a:effectLst/>
                          <a:latin typeface="Klavika Regular" pitchFamily="34" charset="0"/>
                        </a:rPr>
                        <a:t> x </a:t>
                      </a:r>
                      <a:r>
                        <a:rPr lang="pl-PL" sz="1100" b="1" u="none" strike="noStrike" dirty="0" smtClean="0">
                          <a:effectLst/>
                          <a:latin typeface="Klavika Regular" pitchFamily="34" charset="0"/>
                        </a:rPr>
                        <a:t>480 </a:t>
                      </a:r>
                      <a:r>
                        <a:rPr lang="pl-PL" sz="1100" b="1" u="none" strike="noStrike" dirty="0" err="1" smtClean="0">
                          <a:effectLst/>
                          <a:latin typeface="Klavika Regular" pitchFamily="34" charset="0"/>
                        </a:rPr>
                        <a:t>px</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Brightness</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2,000 Lux</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Lamp </a:t>
                      </a:r>
                      <a:r>
                        <a:rPr lang="pl-PL" sz="1100" u="none" strike="noStrike" dirty="0" err="1" smtClean="0">
                          <a:effectLst/>
                          <a:latin typeface="Klavika Regular" pitchFamily="34" charset="0"/>
                        </a:rPr>
                        <a:t>type</a:t>
                      </a:r>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LED 100W</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Contrast</a:t>
                      </a:r>
                      <a:r>
                        <a:rPr lang="pl-PL" sz="1100" u="none" strike="noStrike" dirty="0" smtClean="0">
                          <a:effectLst/>
                          <a:latin typeface="Klavika Regular" pitchFamily="34" charset="0"/>
                        </a:rPr>
                        <a:t> ratio:</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1000:1</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smtClean="0">
                          <a:effectLst/>
                          <a:latin typeface="Klavika Regular" pitchFamily="34" charset="0"/>
                        </a:rPr>
                        <a:t>Image: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16:9, 4:3</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u="none" strike="noStrike" dirty="0" err="1" smtClean="0">
                          <a:effectLst/>
                          <a:latin typeface="Klavika Regular" pitchFamily="34" charset="0"/>
                        </a:rPr>
                        <a:t>Noise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intensity</a:t>
                      </a:r>
                      <a:r>
                        <a:rPr lang="pl-PL" sz="1100" u="none" strike="noStrike" dirty="0" smtClean="0">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&lt;25 </a:t>
                      </a:r>
                      <a:r>
                        <a:rPr lang="pl-PL" sz="1100" b="1" i="0" u="none" strike="noStrike" dirty="0" err="1" smtClean="0">
                          <a:solidFill>
                            <a:srgbClr val="000000"/>
                          </a:solidFill>
                          <a:effectLst/>
                          <a:latin typeface="Klavika Regular" pitchFamily="34" charset="0"/>
                        </a:rPr>
                        <a:t>dB</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2751">
                <a:tc>
                  <a:txBody>
                    <a:bodyPr/>
                    <a:lstStyle/>
                    <a:p>
                      <a:pPr algn="l" fontAlgn="b"/>
                      <a:r>
                        <a:rPr lang="pl-PL" sz="1100" b="0" i="0" u="none" strike="noStrike" dirty="0" smtClean="0">
                          <a:solidFill>
                            <a:srgbClr val="000000"/>
                          </a:solidFill>
                          <a:effectLst/>
                          <a:latin typeface="Klavika Regular" pitchFamily="34" charset="0"/>
                        </a:rPr>
                        <a:t>Image </a:t>
                      </a:r>
                      <a:r>
                        <a:rPr lang="pl-PL" sz="1100" b="0" i="0" u="none" strike="noStrike" dirty="0" err="1" smtClean="0">
                          <a:solidFill>
                            <a:srgbClr val="000000"/>
                          </a:solidFill>
                          <a:effectLst/>
                          <a:latin typeface="Klavika Regular" pitchFamily="34" charset="0"/>
                        </a:rPr>
                        <a:t>rotation</a:t>
                      </a:r>
                      <a:r>
                        <a:rPr lang="pl-PL" sz="1100" b="0" i="0" u="none" strike="noStrike" dirty="0" smtClean="0">
                          <a:solidFill>
                            <a:srgbClr val="000000"/>
                          </a:solidFill>
                          <a:effectLst/>
                          <a:latin typeface="Klavika Regular" pitchFamily="34" charset="0"/>
                        </a:rPr>
                        <a: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360 </a:t>
                      </a:r>
                      <a:r>
                        <a:rPr lang="pl-PL" sz="1100" b="1" i="0" u="none" strike="noStrike" dirty="0" err="1" smtClean="0">
                          <a:solidFill>
                            <a:srgbClr val="000000"/>
                          </a:solidFill>
                          <a:effectLst/>
                          <a:latin typeface="Klavika Regular" pitchFamily="34" charset="0"/>
                        </a:rPr>
                        <a:t>degrees</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Operating </a:t>
                      </a:r>
                      <a:r>
                        <a:rPr lang="pl-PL" sz="1100" u="none" strike="noStrike" dirty="0" err="1" smtClean="0">
                          <a:effectLst/>
                          <a:latin typeface="Klavika Regular" pitchFamily="34" charset="0"/>
                        </a:rPr>
                        <a:t>temperature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range</a:t>
                      </a:r>
                      <a:r>
                        <a:rPr lang="pl-PL" sz="1100" u="none" strike="noStrike" baseline="0" dirty="0" smtClean="0">
                          <a:effectLst/>
                          <a:latin typeface="Klavika Regular" pitchFamily="34" charset="0"/>
                        </a:rPr>
                        <a: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a:t>
                      </a:r>
                      <a:r>
                        <a:rPr lang="pl-PL" sz="1100" b="1" u="none" strike="noStrike" baseline="0" dirty="0" smtClean="0">
                          <a:effectLst/>
                          <a:latin typeface="Klavika Regular" pitchFamily="34" charset="0"/>
                        </a:rPr>
                        <a:t> </a:t>
                      </a:r>
                      <a:r>
                        <a:rPr lang="pl-PL" sz="1100" b="1" u="none" strike="noStrike" dirty="0" smtClean="0">
                          <a:effectLst/>
                          <a:latin typeface="Klavika Regular" pitchFamily="34" charset="0"/>
                        </a:rPr>
                        <a:t>0° - 50° </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Zoom: </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remote</a:t>
                      </a:r>
                      <a:r>
                        <a:rPr lang="pl-PL" sz="1100" b="1" u="none" strike="noStrike" dirty="0" smtClean="0">
                          <a:effectLst/>
                          <a:latin typeface="Klavika Regular" pitchFamily="34" charset="0"/>
                        </a:rPr>
                        <a:t>, </a:t>
                      </a:r>
                      <a:r>
                        <a:rPr lang="pl-PL" sz="1100" b="1" u="none" strike="noStrike" dirty="0" err="1" smtClean="0">
                          <a:effectLst/>
                          <a:latin typeface="Klavika Regular" pitchFamily="34" charset="0"/>
                        </a:rPr>
                        <a:t>electric</a:t>
                      </a:r>
                      <a:endParaRPr lang="pl-PL" sz="1100" b="1"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KEYSTONE </a:t>
                      </a:r>
                      <a:r>
                        <a:rPr lang="pl-PL" sz="1100" b="0" i="0" u="none" strike="noStrike" dirty="0" err="1" smtClean="0">
                          <a:solidFill>
                            <a:srgbClr val="000000"/>
                          </a:solidFill>
                          <a:effectLst/>
                          <a:latin typeface="Klavika Regular" pitchFamily="34" charset="0"/>
                        </a:rPr>
                        <a:t>correction</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HD </a:t>
                      </a:r>
                      <a:r>
                        <a:rPr lang="pl-PL" sz="1100" b="0" i="0" u="none" strike="noStrike" dirty="0" err="1" smtClean="0">
                          <a:solidFill>
                            <a:srgbClr val="000000"/>
                          </a:solidFill>
                          <a:effectLst/>
                          <a:latin typeface="Klavika Regular" pitchFamily="34" charset="0"/>
                        </a:rPr>
                        <a:t>Support</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1080p, 720p</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752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Interfaces</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HDMI1/HDMI2/USB1/USB2/AV/AVG/</a:t>
                      </a:r>
                      <a:r>
                        <a:rPr lang="pl-PL" sz="1100" b="1" i="0" u="none" strike="noStrike" dirty="0" err="1" smtClean="0">
                          <a:solidFill>
                            <a:srgbClr val="000000"/>
                          </a:solidFill>
                          <a:effectLst/>
                          <a:latin typeface="Klavika Regular" pitchFamily="34" charset="0"/>
                        </a:rPr>
                        <a:t>YPbPr</a:t>
                      </a:r>
                      <a:r>
                        <a:rPr lang="pl-PL" sz="1100" b="1" i="0" u="none" strike="noStrike" dirty="0" smtClean="0">
                          <a:solidFill>
                            <a:srgbClr val="000000"/>
                          </a:solidFill>
                          <a:effectLst/>
                          <a:latin typeface="Klavika Regular" pitchFamily="34" charset="0"/>
                        </a:rPr>
                        <a:t>/ATV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Grey</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187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err="1" smtClean="0">
                          <a:solidFill>
                            <a:srgbClr val="000000"/>
                          </a:solidFill>
                          <a:effectLst/>
                          <a:latin typeface="Klavika Regular" pitchFamily="34" charset="0"/>
                        </a:rPr>
                        <a:t>Size</a:t>
                      </a:r>
                      <a:r>
                        <a:rPr lang="pl-PL" sz="1100" b="0" i="0" u="none" strike="noStrike" dirty="0" smtClean="0">
                          <a:solidFill>
                            <a:srgbClr val="000000"/>
                          </a:solidFill>
                          <a:effectLst/>
                          <a:latin typeface="Klavika Regular"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330x257x105mm</a:t>
                      </a:r>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7323">
                <a:tc>
                  <a:txBody>
                    <a:bodyPr/>
                    <a:lstStyle/>
                    <a:p>
                      <a:pPr algn="l" fontAlgn="b"/>
                      <a:r>
                        <a:rPr lang="pl-PL" sz="1100" b="0" i="0" u="none" strike="noStrike" dirty="0" err="1" smtClean="0">
                          <a:solidFill>
                            <a:srgbClr val="000000"/>
                          </a:solidFill>
                          <a:effectLst/>
                          <a:latin typeface="Klavika Regular" pitchFamily="34" charset="0"/>
                        </a:rPr>
                        <a:t>Multilanguage</a:t>
                      </a:r>
                      <a:r>
                        <a:rPr lang="pl-PL" sz="1100" b="0" i="0" u="none" strike="noStrike" dirty="0" smtClean="0">
                          <a:solidFill>
                            <a:srgbClr val="000000"/>
                          </a:solidFill>
                          <a:effectLst/>
                          <a:latin typeface="Klavika Regular" pitchFamily="34" charset="0"/>
                        </a:rPr>
                        <a:t> menu</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095293445"/>
              </p:ext>
            </p:extLst>
          </p:nvPr>
        </p:nvGraphicFramePr>
        <p:xfrm>
          <a:off x="6156176" y="920303"/>
          <a:ext cx="2808312" cy="1716606"/>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Projector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multipic</a:t>
                      </a:r>
                      <a:r>
                        <a:rPr lang="pl-PL" sz="1100" u="none" strike="noStrike" baseline="0" dirty="0" smtClean="0">
                          <a:effectLst/>
                          <a:latin typeface="Klavika Regular" pitchFamily="34" charset="0"/>
                        </a:rPr>
                        <a:t> 3.1</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power</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r>
                        <a:rPr lang="en-US" sz="1100" u="none" strike="noStrike" dirty="0" smtClean="0">
                          <a:effectLst/>
                          <a:latin typeface="Klavika Regular" pitchFamily="34" charset="0"/>
                        </a:rPr>
                        <a:t>a Jack - Chinch composite 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remote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control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User manual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Warranty </a:t>
                      </a:r>
                      <a:r>
                        <a:rPr lang="pl-PL" sz="1100" u="none" strike="noStrike" dirty="0" err="1" smtClean="0">
                          <a:effectLst/>
                          <a:latin typeface="Klavika Regular" pitchFamily="34" charset="0"/>
                        </a:rPr>
                        <a:t>card</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3059832" y="5949280"/>
            <a:ext cx="2778572"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059" name="Picture 11" descr="C:\Overmax\Produkty\AKCESORIA\Multipic-2.2\Karta\ekran_projekcyjny_na_sta_457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44207" y="4639976"/>
            <a:ext cx="1541865" cy="189682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D:\PRODUKTY\Projektory\MULTIPIC_3.1\Multipic31_zdjeciaPaweł\kabel2_600.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4863619">
            <a:off x="6786166" y="2946598"/>
            <a:ext cx="1447748" cy="93192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PRODUKTY\Projektory\MULTIPIC_3.1\Multipic31_zdjeciaPaweł\kabel3_600.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rot="16200000">
            <a:off x="5961525" y="3074040"/>
            <a:ext cx="1402163" cy="71533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PRODUKTY\Projektory\MULTIPIC_3.1\Multipic31_zdjeciaPaweł\Projektor_Pilot_600.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198956" y="2636913"/>
            <a:ext cx="760669"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D:\PRODUKTY\Projektory\MULTIPIC_3.1\Multipic31_zdjeciaPaweł\kabel1_600.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300453" y="4132788"/>
            <a:ext cx="1717066" cy="52858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PRODUKTY\Projektory\MULTIPIC_3.1\Multipic31_LOGO\OV-Multipic-3.1_Front1.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9886" y="1196753"/>
            <a:ext cx="2782294" cy="1066718"/>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D:\PRODUKTY\Projektory\MULTIPIC_3.1\Multipic31_LOGO\Multipic31-02.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9886" y="2424528"/>
            <a:ext cx="2782294" cy="97279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PRODUKTY\Projektory\MULTIPIC_3.1\Multipic31_LOGO\Multipic31-01_logo.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0" y="3536842"/>
            <a:ext cx="2915816" cy="2338663"/>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p:cNvSpPr txBox="1"/>
          <p:nvPr/>
        </p:nvSpPr>
        <p:spPr>
          <a:xfrm>
            <a:off x="3528456" y="4861609"/>
            <a:ext cx="1763624" cy="1015663"/>
          </a:xfrm>
          <a:prstGeom prst="rect">
            <a:avLst/>
          </a:prstGeom>
          <a:noFill/>
        </p:spPr>
        <p:txBody>
          <a:bodyPr wrap="none" rtlCol="0">
            <a:spAutoFit/>
          </a:bodyPr>
          <a:lstStyle/>
          <a:p>
            <a:r>
              <a:rPr lang="pl-PL" sz="2000" b="1" dirty="0" smtClean="0">
                <a:latin typeface="Klavika Regular" pitchFamily="34" charset="0"/>
              </a:rPr>
              <a:t>140”	zoom</a:t>
            </a:r>
          </a:p>
          <a:p>
            <a:endParaRPr lang="pl-PL" sz="2000" b="1" dirty="0" smtClean="0">
              <a:latin typeface="Klavika Regular" pitchFamily="34" charset="0"/>
            </a:endParaRPr>
          </a:p>
          <a:p>
            <a:r>
              <a:rPr lang="pl-PL" sz="2000" b="1" dirty="0" smtClean="0">
                <a:latin typeface="Klavika Regular" pitchFamily="34" charset="0"/>
              </a:rPr>
              <a:t>3kg	1080p</a:t>
            </a:r>
            <a:endParaRPr lang="pl-PL" sz="2000" b="1" dirty="0">
              <a:latin typeface="Klavika Regular" pitchFamily="34" charset="0"/>
            </a:endParaRPr>
          </a:p>
        </p:txBody>
      </p:sp>
    </p:spTree>
    <p:extLst>
      <p:ext uri="{BB962C8B-B14F-4D97-AF65-F5344CB8AC3E}">
        <p14:creationId xmlns:p14="http://schemas.microsoft.com/office/powerpoint/2010/main" val="12365092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58365" cy="5318417"/>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04913" y="5530006"/>
            <a:ext cx="8759575" cy="1015663"/>
          </a:xfrm>
          <a:prstGeom prst="rect">
            <a:avLst/>
          </a:prstGeom>
          <a:noFill/>
        </p:spPr>
        <p:txBody>
          <a:bodyPr wrap="square" numCol="3" spcCol="360000" rtlCol="0">
            <a:spAutoFit/>
          </a:bodyPr>
          <a:lstStyle/>
          <a:p>
            <a:r>
              <a:rPr lang="en-US" sz="1000" dirty="0">
                <a:latin typeface="Klavika Regular" panose="020B0506040000020004" pitchFamily="34" charset="0"/>
              </a:rPr>
              <a:t>The latest Overmax projection screen offers a high level of functionality for those who love watching movies on a big screen.  The compact 60-inch screen is a lightweight and easy-to-use accessory - a real "must have" in your home theater. Adjustable height and length of the Overmax projection screen make it a perfect device for both home and office everyday use. The high quality of the screen ensures natural color reproduction and no distortion of the projected images. The sturdy and folding device with a wind-up mechanism metal case can be easily stored in a closet or moved in a car trunk, allowing you to project presentations wherever you want!</a:t>
            </a:r>
            <a:endParaRPr lang="pl-PL" sz="1000" dirty="0">
              <a:latin typeface="Klavika Regular" panose="020B0506040000020004" pitchFamily="34" charset="0"/>
            </a:endParaRPr>
          </a:p>
          <a:p>
            <a:endParaRPr lang="pl-PL" sz="1000" dirty="0">
              <a:latin typeface="Klavika Regular" panose="020B0506040000020004" pitchFamily="34" charset="0"/>
            </a:endParaRPr>
          </a:p>
          <a:p>
            <a:pPr algn="just"/>
            <a:endParaRPr lang="pl-PL" sz="1000" dirty="0">
              <a:latin typeface="Klavika Regular" panose="020B0506040000020004" pitchFamily="34" charset="0"/>
            </a:endParaRPr>
          </a:p>
          <a:p>
            <a:pPr algn="just"/>
            <a:endParaRPr lang="pl-PL" sz="1000" dirty="0">
              <a:latin typeface="Klavika Regular" panose="020B0506040000020004" pitchFamily="34" charset="0"/>
            </a:endParaRPr>
          </a:p>
        </p:txBody>
      </p:sp>
      <p:sp>
        <p:nvSpPr>
          <p:cNvPr id="10" name="pole tekstowe 9"/>
          <p:cNvSpPr txBox="1"/>
          <p:nvPr/>
        </p:nvSpPr>
        <p:spPr>
          <a:xfrm>
            <a:off x="251520" y="4487818"/>
            <a:ext cx="4352750" cy="707886"/>
          </a:xfrm>
          <a:prstGeom prst="rect">
            <a:avLst/>
          </a:prstGeom>
          <a:noFill/>
        </p:spPr>
        <p:txBody>
          <a:bodyPr wrap="square" rtlCol="0">
            <a:spAutoFit/>
          </a:bodyPr>
          <a:lstStyle/>
          <a:p>
            <a:r>
              <a:rPr lang="pl-PL" sz="4000" dirty="0" smtClean="0">
                <a:latin typeface="Klavika Light" pitchFamily="34" charset="0"/>
              </a:rPr>
              <a:t>OV-</a:t>
            </a:r>
            <a:r>
              <a:rPr lang="pl-PL" sz="4000" b="1" dirty="0" err="1" smtClean="0">
                <a:latin typeface="Klavika Light" pitchFamily="34" charset="0"/>
              </a:rPr>
              <a:t>Screen</a:t>
            </a:r>
            <a:endParaRPr lang="pl-PL" sz="4000" b="1" dirty="0">
              <a:latin typeface="Klavika Regular" pitchFamily="34" charset="0"/>
            </a:endParaRPr>
          </a:p>
        </p:txBody>
      </p:sp>
      <p:sp>
        <p:nvSpPr>
          <p:cNvPr id="11" name="pole tekstowe 10"/>
          <p:cNvSpPr txBox="1"/>
          <p:nvPr/>
        </p:nvSpPr>
        <p:spPr>
          <a:xfrm>
            <a:off x="251520" y="5002907"/>
            <a:ext cx="4352750" cy="276999"/>
          </a:xfrm>
          <a:prstGeom prst="rect">
            <a:avLst/>
          </a:prstGeom>
          <a:noFill/>
        </p:spPr>
        <p:txBody>
          <a:bodyPr wrap="square" rtlCol="0">
            <a:spAutoFit/>
          </a:bodyPr>
          <a:lstStyle/>
          <a:p>
            <a:r>
              <a:rPr lang="pl-PL" sz="1200" dirty="0" smtClean="0">
                <a:latin typeface="Klavika Regular" pitchFamily="34" charset="0"/>
              </a:rPr>
              <a:t>Adjustable </a:t>
            </a:r>
            <a:r>
              <a:rPr lang="pl-PL" sz="1200" dirty="0" err="1" smtClean="0">
                <a:latin typeface="Klavika Regular" pitchFamily="34" charset="0"/>
              </a:rPr>
              <a:t>projection</a:t>
            </a:r>
            <a:r>
              <a:rPr lang="pl-PL" sz="1200" dirty="0" smtClean="0">
                <a:latin typeface="Klavika Regular" pitchFamily="34" charset="0"/>
              </a:rPr>
              <a:t> </a:t>
            </a:r>
            <a:r>
              <a:rPr lang="pl-PL" sz="1200" dirty="0" err="1" smtClean="0">
                <a:latin typeface="Klavika Regular" pitchFamily="34" charset="0"/>
              </a:rPr>
              <a:t>screen</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9632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48277" y="3971278"/>
            <a:ext cx="1223723" cy="1618209"/>
          </a:xfrm>
          <a:prstGeom prst="rect">
            <a:avLst/>
          </a:prstGeom>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603459770"/>
              </p:ext>
            </p:extLst>
          </p:nvPr>
        </p:nvGraphicFramePr>
        <p:xfrm>
          <a:off x="6120172" y="940303"/>
          <a:ext cx="2808312" cy="2367017"/>
        </p:xfrm>
        <a:graphic>
          <a:graphicData uri="http://schemas.openxmlformats.org/drawingml/2006/table">
            <a:tbl>
              <a:tblPr bandRow="1">
                <a:tableStyleId>{073A0DAA-6AF3-43AB-8588-CEC1D06C72B9}</a:tableStyleId>
              </a:tblPr>
              <a:tblGrid>
                <a:gridCol w="2808312"/>
              </a:tblGrid>
              <a:tr h="256449">
                <a:tc>
                  <a:txBody>
                    <a:bodyPr/>
                    <a:lstStyle/>
                    <a:p>
                      <a:pPr algn="l" fontAlgn="b"/>
                      <a:r>
                        <a:rPr lang="pl-PL" sz="1100" b="0" i="0" u="none" strike="noStrike" kern="1200" baseline="0" dirty="0" smtClean="0">
                          <a:solidFill>
                            <a:schemeClr val="dk1"/>
                          </a:solidFill>
                          <a:effectLst/>
                          <a:latin typeface="Klavika Light" panose="020B0506040000020004" pitchFamily="34" charset="0"/>
                          <a:ea typeface="+mn-ea"/>
                          <a:cs typeface="+mn-cs"/>
                        </a:rPr>
                        <a:t> </a:t>
                      </a:r>
                      <a:r>
                        <a:rPr lang="pl-PL" sz="1100" b="0" i="0" u="none" strike="noStrike" kern="1200" baseline="0" dirty="0" err="1" smtClean="0">
                          <a:solidFill>
                            <a:schemeClr val="dk1"/>
                          </a:solidFill>
                          <a:effectLst/>
                          <a:latin typeface="Klavika Light" panose="020B0506040000020004" pitchFamily="34" charset="0"/>
                          <a:ea typeface="+mn-ea"/>
                          <a:cs typeface="+mn-cs"/>
                        </a:rPr>
                        <a:t>Screen</a:t>
                      </a:r>
                      <a:r>
                        <a:rPr lang="pl-PL" sz="1100" b="0" i="0" u="none" strike="noStrike" kern="1200" baseline="0" dirty="0" smtClean="0">
                          <a:solidFill>
                            <a:schemeClr val="dk1"/>
                          </a:solidFill>
                          <a:effectLst/>
                          <a:latin typeface="Klavika Light" panose="020B0506040000020004" pitchFamily="34" charset="0"/>
                          <a:ea typeface="+mn-ea"/>
                          <a:cs typeface="+mn-cs"/>
                        </a:rPr>
                        <a:t>:</a:t>
                      </a:r>
                      <a:endParaRPr lang="pl-PL" sz="1100" b="0" i="0" u="none" strike="noStrike" dirty="0">
                        <a:solidFill>
                          <a:srgbClr val="000000"/>
                        </a:solidFill>
                        <a:effectLst/>
                        <a:latin typeface="Klavika Light" panose="020B05060400000200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8360">
                <a:tc>
                  <a:txBody>
                    <a:bodyPr/>
                    <a:lstStyle/>
                    <a:p>
                      <a:r>
                        <a:rPr lang="pl-PL" sz="1100" kern="1200" dirty="0" smtClean="0">
                          <a:solidFill>
                            <a:schemeClr val="dk1"/>
                          </a:solidFill>
                          <a:effectLst/>
                          <a:latin typeface="Klavika Light" panose="020B0506040000020004" pitchFamily="34" charset="0"/>
                          <a:ea typeface="+mn-ea"/>
                          <a:cs typeface="+mn-cs"/>
                        </a:rPr>
                        <a:t>  - </a:t>
                      </a:r>
                      <a:r>
                        <a:rPr lang="pl-PL" sz="1100" kern="1200" dirty="0" err="1" smtClean="0">
                          <a:solidFill>
                            <a:schemeClr val="dk1"/>
                          </a:solidFill>
                          <a:effectLst/>
                          <a:latin typeface="Klavika Light" panose="020B0506040000020004" pitchFamily="34" charset="0"/>
                          <a:ea typeface="+mn-ea"/>
                          <a:cs typeface="+mn-cs"/>
                        </a:rPr>
                        <a:t>Folding</a:t>
                      </a:r>
                      <a:r>
                        <a:rPr lang="pl-PL" sz="1100" kern="1200" dirty="0" smtClean="0">
                          <a:solidFill>
                            <a:schemeClr val="dk1"/>
                          </a:solidFill>
                          <a:effectLst/>
                          <a:latin typeface="Klavika Light" panose="020B0506040000020004" pitchFamily="34" charset="0"/>
                          <a:ea typeface="+mn-ea"/>
                          <a:cs typeface="+mn-cs"/>
                        </a:rPr>
                        <a:t> design</a:t>
                      </a:r>
                      <a:endParaRPr lang="pl-PL" sz="1100" kern="1200" dirty="0">
                        <a:solidFill>
                          <a:schemeClr val="dk1"/>
                        </a:solidFill>
                        <a:effectLst/>
                        <a:latin typeface="Klavika Light"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8032">
                <a:tc>
                  <a:txBody>
                    <a:bodyPr/>
                    <a:lstStyle/>
                    <a:p>
                      <a:r>
                        <a:rPr lang="pl-PL" sz="1100" kern="1200" dirty="0" smtClean="0">
                          <a:solidFill>
                            <a:schemeClr val="dk1"/>
                          </a:solidFill>
                          <a:effectLst/>
                          <a:latin typeface="Klavika Light" panose="020B0506040000020004" pitchFamily="34" charset="0"/>
                          <a:ea typeface="+mn-ea"/>
                          <a:cs typeface="+mn-cs"/>
                        </a:rPr>
                        <a:t>  - Wind-</a:t>
                      </a:r>
                      <a:r>
                        <a:rPr lang="pl-PL" sz="1100" kern="1200" dirty="0" err="1" smtClean="0">
                          <a:solidFill>
                            <a:schemeClr val="dk1"/>
                          </a:solidFill>
                          <a:effectLst/>
                          <a:latin typeface="Klavika Light" panose="020B0506040000020004" pitchFamily="34" charset="0"/>
                          <a:ea typeface="+mn-ea"/>
                          <a:cs typeface="+mn-cs"/>
                        </a:rPr>
                        <a:t>up</a:t>
                      </a:r>
                      <a:r>
                        <a:rPr lang="pl-PL" sz="1100" kern="1200" dirty="0" smtClean="0">
                          <a:solidFill>
                            <a:schemeClr val="dk1"/>
                          </a:solidFill>
                          <a:effectLst/>
                          <a:latin typeface="Klavika Light" panose="020B0506040000020004" pitchFamily="34" charset="0"/>
                          <a:ea typeface="+mn-ea"/>
                          <a:cs typeface="+mn-cs"/>
                        </a:rPr>
                        <a:t> </a:t>
                      </a:r>
                      <a:r>
                        <a:rPr lang="pl-PL" sz="1100" kern="1200" dirty="0" err="1" smtClean="0">
                          <a:solidFill>
                            <a:schemeClr val="dk1"/>
                          </a:solidFill>
                          <a:effectLst/>
                          <a:latin typeface="Klavika Light" panose="020B0506040000020004" pitchFamily="34" charset="0"/>
                          <a:ea typeface="+mn-ea"/>
                          <a:cs typeface="+mn-cs"/>
                        </a:rPr>
                        <a:t>mechanism</a:t>
                      </a:r>
                      <a:r>
                        <a:rPr lang="pl-PL" sz="1100" kern="1200" dirty="0" smtClean="0">
                          <a:solidFill>
                            <a:schemeClr val="dk1"/>
                          </a:solidFill>
                          <a:effectLst/>
                          <a:latin typeface="Klavika Light" panose="020B0506040000020004" pitchFamily="34" charset="0"/>
                          <a:ea typeface="+mn-ea"/>
                          <a:cs typeface="+mn-cs"/>
                        </a:rPr>
                        <a:t> </a:t>
                      </a:r>
                      <a:r>
                        <a:rPr lang="pl-PL" sz="1100" kern="1200" dirty="0" err="1" smtClean="0">
                          <a:solidFill>
                            <a:schemeClr val="dk1"/>
                          </a:solidFill>
                          <a:effectLst/>
                          <a:latin typeface="Klavika Light" panose="020B0506040000020004" pitchFamily="34" charset="0"/>
                          <a:ea typeface="+mn-ea"/>
                          <a:cs typeface="+mn-cs"/>
                        </a:rPr>
                        <a:t>case</a:t>
                      </a:r>
                      <a:endParaRPr lang="pl-PL" sz="1100" kern="1200" dirty="0">
                        <a:solidFill>
                          <a:schemeClr val="dk1"/>
                        </a:solidFill>
                        <a:effectLst/>
                        <a:latin typeface="Klavika Light"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4070">
                <a:tc>
                  <a:txBody>
                    <a:bodyPr/>
                    <a:lstStyle/>
                    <a:p>
                      <a:pPr algn="l" fontAlgn="b"/>
                      <a:r>
                        <a:rPr lang="pl-PL" sz="1100" kern="1200" dirty="0" smtClean="0">
                          <a:solidFill>
                            <a:schemeClr val="dk1"/>
                          </a:solidFill>
                          <a:effectLst/>
                          <a:latin typeface="Klavika Light" panose="020B0506040000020004" pitchFamily="34" charset="0"/>
                          <a:ea typeface="+mn-ea"/>
                          <a:cs typeface="+mn-cs"/>
                        </a:rPr>
                        <a:t>  - Automatic, spring </a:t>
                      </a:r>
                      <a:r>
                        <a:rPr lang="pl-PL" sz="1100" kern="1200" dirty="0" err="1" smtClean="0">
                          <a:solidFill>
                            <a:schemeClr val="dk1"/>
                          </a:solidFill>
                          <a:effectLst/>
                          <a:latin typeface="Klavika Light" panose="020B0506040000020004" pitchFamily="34" charset="0"/>
                          <a:ea typeface="+mn-ea"/>
                          <a:cs typeface="+mn-cs"/>
                        </a:rPr>
                        <a:t>screent</a:t>
                      </a:r>
                      <a:r>
                        <a:rPr lang="pl-PL" sz="1100" kern="1200" dirty="0" smtClean="0">
                          <a:solidFill>
                            <a:schemeClr val="dk1"/>
                          </a:solidFill>
                          <a:effectLst/>
                          <a:latin typeface="Klavika Light" panose="020B0506040000020004" pitchFamily="34" charset="0"/>
                          <a:ea typeface="+mn-ea"/>
                          <a:cs typeface="+mn-cs"/>
                        </a:rPr>
                        <a:t> </a:t>
                      </a:r>
                      <a:r>
                        <a:rPr lang="pl-PL" sz="1100" kern="1200" dirty="0" err="1" smtClean="0">
                          <a:solidFill>
                            <a:schemeClr val="dk1"/>
                          </a:solidFill>
                          <a:effectLst/>
                          <a:latin typeface="Klavika Light" panose="020B0506040000020004" pitchFamily="34" charset="0"/>
                          <a:ea typeface="+mn-ea"/>
                          <a:cs typeface="+mn-cs"/>
                        </a:rPr>
                        <a:t>retraction</a:t>
                      </a:r>
                      <a:endParaRPr lang="pl-PL" sz="1100" b="0" i="0" u="none" strike="noStrike" dirty="0">
                        <a:solidFill>
                          <a:srgbClr val="000000"/>
                        </a:solidFill>
                        <a:effectLst/>
                        <a:latin typeface="Klavika Light" panose="020B05060400000200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9986">
                <a:tc>
                  <a:txBody>
                    <a:bodyPr/>
                    <a:lstStyle/>
                    <a:p>
                      <a:r>
                        <a:rPr lang="pl-PL" sz="1100" kern="1200" dirty="0" smtClean="0">
                          <a:solidFill>
                            <a:schemeClr val="dk1"/>
                          </a:solidFill>
                          <a:effectLst/>
                          <a:latin typeface="Klavika Light" panose="020B0506040000020004" pitchFamily="34" charset="0"/>
                          <a:ea typeface="+mn-ea"/>
                          <a:cs typeface="+mn-cs"/>
                        </a:rPr>
                        <a:t>  - </a:t>
                      </a:r>
                      <a:r>
                        <a:rPr lang="pl-PL" sz="1100" kern="1200" dirty="0" err="1" smtClean="0">
                          <a:solidFill>
                            <a:schemeClr val="dk1"/>
                          </a:solidFill>
                          <a:effectLst/>
                          <a:latin typeface="Klavika Light" panose="020B0506040000020004" pitchFamily="34" charset="0"/>
                          <a:ea typeface="+mn-ea"/>
                          <a:cs typeface="+mn-cs"/>
                        </a:rPr>
                        <a:t>Stable</a:t>
                      </a:r>
                      <a:r>
                        <a:rPr lang="pl-PL" sz="1100" kern="1200" dirty="0" smtClean="0">
                          <a:solidFill>
                            <a:schemeClr val="dk1"/>
                          </a:solidFill>
                          <a:effectLst/>
                          <a:latin typeface="Klavika Light" panose="020B0506040000020004" pitchFamily="34" charset="0"/>
                          <a:ea typeface="+mn-ea"/>
                          <a:cs typeface="+mn-cs"/>
                        </a:rPr>
                        <a:t> </a:t>
                      </a:r>
                      <a:r>
                        <a:rPr lang="pl-PL" sz="1100" kern="1200" dirty="0" err="1" smtClean="0">
                          <a:solidFill>
                            <a:schemeClr val="dk1"/>
                          </a:solidFill>
                          <a:effectLst/>
                          <a:latin typeface="Klavika Light" panose="020B0506040000020004" pitchFamily="34" charset="0"/>
                          <a:ea typeface="+mn-ea"/>
                          <a:cs typeface="+mn-cs"/>
                        </a:rPr>
                        <a:t>tripod</a:t>
                      </a:r>
                      <a:endParaRPr lang="pl-PL" sz="1100" kern="1200" dirty="0">
                        <a:solidFill>
                          <a:schemeClr val="dk1"/>
                        </a:solidFill>
                        <a:effectLst/>
                        <a:latin typeface="Klavika Light"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6024">
                <a:tc>
                  <a:txBody>
                    <a:bodyPr/>
                    <a:lstStyle/>
                    <a:p>
                      <a:r>
                        <a:rPr lang="pl-PL" sz="1100" kern="1200" baseline="0" dirty="0" smtClean="0">
                          <a:solidFill>
                            <a:schemeClr val="dk1"/>
                          </a:solidFill>
                          <a:effectLst/>
                          <a:latin typeface="Klavika Light" panose="020B0506040000020004" pitchFamily="34" charset="0"/>
                          <a:ea typeface="+mn-ea"/>
                          <a:cs typeface="+mn-cs"/>
                        </a:rPr>
                        <a:t>  - </a:t>
                      </a:r>
                      <a:r>
                        <a:rPr lang="pl-PL" sz="1100" kern="1200" dirty="0" err="1" smtClean="0">
                          <a:solidFill>
                            <a:schemeClr val="dk1"/>
                          </a:solidFill>
                          <a:effectLst/>
                          <a:latin typeface="Klavika Light" panose="020B0506040000020004" pitchFamily="34" charset="0"/>
                          <a:ea typeface="+mn-ea"/>
                          <a:cs typeface="+mn-cs"/>
                        </a:rPr>
                        <a:t>Screen</a:t>
                      </a:r>
                      <a:r>
                        <a:rPr lang="pl-PL" sz="1100" kern="1200" dirty="0" smtClean="0">
                          <a:solidFill>
                            <a:schemeClr val="dk1"/>
                          </a:solidFill>
                          <a:effectLst/>
                          <a:latin typeface="Klavika Light" panose="020B0506040000020004" pitchFamily="34" charset="0"/>
                          <a:ea typeface="+mn-ea"/>
                          <a:cs typeface="+mn-cs"/>
                        </a:rPr>
                        <a:t> </a:t>
                      </a:r>
                      <a:r>
                        <a:rPr lang="pl-PL" sz="1100" kern="1200" dirty="0" err="1" smtClean="0">
                          <a:solidFill>
                            <a:schemeClr val="dk1"/>
                          </a:solidFill>
                          <a:effectLst/>
                          <a:latin typeface="Klavika Light" panose="020B0506040000020004" pitchFamily="34" charset="0"/>
                          <a:ea typeface="+mn-ea"/>
                          <a:cs typeface="+mn-cs"/>
                        </a:rPr>
                        <a:t>height</a:t>
                      </a:r>
                      <a:r>
                        <a:rPr lang="pl-PL" sz="1100" kern="1200" dirty="0" smtClean="0">
                          <a:solidFill>
                            <a:schemeClr val="dk1"/>
                          </a:solidFill>
                          <a:effectLst/>
                          <a:latin typeface="Klavika Light" panose="020B0506040000020004" pitchFamily="34" charset="0"/>
                          <a:ea typeface="+mn-ea"/>
                          <a:cs typeface="+mn-cs"/>
                        </a:rPr>
                        <a:t> adjustment</a:t>
                      </a:r>
                      <a:endParaRPr lang="pl-PL" sz="1100" kern="1200" dirty="0">
                        <a:solidFill>
                          <a:schemeClr val="dk1"/>
                        </a:solidFill>
                        <a:effectLst/>
                        <a:latin typeface="Klavika Light"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6024">
                <a:tc>
                  <a:txBody>
                    <a:bodyPr/>
                    <a:lstStyle/>
                    <a:p>
                      <a:r>
                        <a:rPr lang="pl-PL" sz="1100" kern="1200" baseline="0" dirty="0" smtClean="0">
                          <a:solidFill>
                            <a:schemeClr val="dk1"/>
                          </a:solidFill>
                          <a:effectLst/>
                          <a:latin typeface="Klavika Light" panose="020B0506040000020004" pitchFamily="34" charset="0"/>
                          <a:ea typeface="+mn-ea"/>
                          <a:cs typeface="+mn-cs"/>
                        </a:rPr>
                        <a:t>  - </a:t>
                      </a:r>
                      <a:r>
                        <a:rPr lang="pl-PL" sz="1100" kern="1200" dirty="0" err="1" smtClean="0">
                          <a:solidFill>
                            <a:schemeClr val="dk1"/>
                          </a:solidFill>
                          <a:effectLst/>
                          <a:latin typeface="Klavika Light" panose="020B0506040000020004" pitchFamily="34" charset="0"/>
                          <a:ea typeface="+mn-ea"/>
                          <a:cs typeface="+mn-cs"/>
                        </a:rPr>
                        <a:t>Screen</a:t>
                      </a:r>
                      <a:r>
                        <a:rPr lang="pl-PL" sz="1100" kern="1200" dirty="0" smtClean="0">
                          <a:solidFill>
                            <a:schemeClr val="dk1"/>
                          </a:solidFill>
                          <a:effectLst/>
                          <a:latin typeface="Klavika Light" panose="020B0506040000020004" pitchFamily="34" charset="0"/>
                          <a:ea typeface="+mn-ea"/>
                          <a:cs typeface="+mn-cs"/>
                        </a:rPr>
                        <a:t> </a:t>
                      </a:r>
                      <a:r>
                        <a:rPr lang="pl-PL" sz="1100" kern="1200" dirty="0" err="1" smtClean="0">
                          <a:solidFill>
                            <a:schemeClr val="dk1"/>
                          </a:solidFill>
                          <a:effectLst/>
                          <a:latin typeface="Klavika Light" panose="020B0506040000020004" pitchFamily="34" charset="0"/>
                          <a:ea typeface="+mn-ea"/>
                          <a:cs typeface="+mn-cs"/>
                        </a:rPr>
                        <a:t>position</a:t>
                      </a:r>
                      <a:r>
                        <a:rPr lang="pl-PL" sz="1100" kern="1200" dirty="0" smtClean="0">
                          <a:solidFill>
                            <a:schemeClr val="dk1"/>
                          </a:solidFill>
                          <a:effectLst/>
                          <a:latin typeface="Klavika Light" panose="020B0506040000020004" pitchFamily="34" charset="0"/>
                          <a:ea typeface="+mn-ea"/>
                          <a:cs typeface="+mn-cs"/>
                        </a:rPr>
                        <a:t> adjustment</a:t>
                      </a:r>
                      <a:endParaRPr lang="pl-PL" sz="1100" kern="1200" dirty="0">
                        <a:solidFill>
                          <a:schemeClr val="dk1"/>
                        </a:solidFill>
                        <a:effectLst/>
                        <a:latin typeface="Klavika Light"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6024">
                <a:tc>
                  <a:txBody>
                    <a:bodyPr/>
                    <a:lstStyle/>
                    <a:p>
                      <a:r>
                        <a:rPr lang="pl-PL" sz="1100" kern="1200" dirty="0" smtClean="0">
                          <a:solidFill>
                            <a:schemeClr val="dk1"/>
                          </a:solidFill>
                          <a:effectLst/>
                          <a:latin typeface="Klavika Light" panose="020B0506040000020004" pitchFamily="34" charset="0"/>
                          <a:ea typeface="+mn-ea"/>
                          <a:cs typeface="+mn-cs"/>
                        </a:rPr>
                        <a:t> Manual</a:t>
                      </a:r>
                      <a:endParaRPr lang="pl-PL" sz="1100" kern="1200" dirty="0">
                        <a:solidFill>
                          <a:schemeClr val="dk1"/>
                        </a:solidFill>
                        <a:effectLst/>
                        <a:latin typeface="Klavika Light"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6024">
                <a:tc>
                  <a:txBody>
                    <a:bodyPr/>
                    <a:lstStyle/>
                    <a:p>
                      <a:endParaRPr lang="pl-PL" sz="1100" kern="1200" dirty="0">
                        <a:solidFill>
                          <a:schemeClr val="dk1"/>
                        </a:solidFill>
                        <a:effectLst/>
                        <a:latin typeface="Klavika Light"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6024">
                <a:tc>
                  <a:txBody>
                    <a:bodyPr/>
                    <a:lstStyle/>
                    <a:p>
                      <a:endParaRPr lang="pl-PL" sz="1100" kern="1200" dirty="0">
                        <a:solidFill>
                          <a:schemeClr val="dk1"/>
                        </a:solidFill>
                        <a:effectLst/>
                        <a:latin typeface="Klavika Light" panose="020B05060400000200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057400636"/>
              </p:ext>
            </p:extLst>
          </p:nvPr>
        </p:nvGraphicFramePr>
        <p:xfrm>
          <a:off x="3042406" y="940303"/>
          <a:ext cx="2808312" cy="2518366"/>
        </p:xfrm>
        <a:graphic>
          <a:graphicData uri="http://schemas.openxmlformats.org/drawingml/2006/table">
            <a:tbl>
              <a:tblPr bandRow="1">
                <a:tableStyleId>{073A0DAA-6AF3-43AB-8588-CEC1D06C72B9}</a:tableStyleId>
              </a:tblPr>
              <a:tblGrid>
                <a:gridCol w="1404156"/>
                <a:gridCol w="1404156"/>
              </a:tblGrid>
              <a:tr h="221601">
                <a:tc>
                  <a:txBody>
                    <a:bodyPr/>
                    <a:lstStyle/>
                    <a:p>
                      <a:pPr algn="r">
                        <a:lnSpc>
                          <a:spcPct val="107000"/>
                        </a:lnSpc>
                        <a:spcAft>
                          <a:spcPts val="0"/>
                        </a:spcAft>
                      </a:pP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Number</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of </a:t>
                      </a: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inches</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60"</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37480">
                <a:tc>
                  <a:txBody>
                    <a:bodyPr/>
                    <a:lstStyle/>
                    <a:p>
                      <a:pPr algn="r">
                        <a:lnSpc>
                          <a:spcPct val="107000"/>
                        </a:lnSpc>
                        <a:spcAft>
                          <a:spcPts val="0"/>
                        </a:spcAft>
                      </a:pP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Operating </a:t>
                      </a: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surface</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122 x 92 cm</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399597">
                <a:tc>
                  <a:txBody>
                    <a:bodyPr/>
                    <a:lstStyle/>
                    <a:p>
                      <a:pPr algn="r">
                        <a:lnSpc>
                          <a:spcPct val="107000"/>
                        </a:lnSpc>
                        <a:spcAft>
                          <a:spcPts val="0"/>
                        </a:spcAft>
                      </a:pP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Maximum</a:t>
                      </a:r>
                      <a:r>
                        <a:rPr lang="pl-PL" sz="1100" b="1" baseline="0"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a:t>
                      </a:r>
                      <a:r>
                        <a:rPr lang="pl-PL" sz="1100" b="1" baseline="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height</a:t>
                      </a:r>
                      <a:r>
                        <a:rPr lang="pl-PL" sz="1100" b="1" baseline="0"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of the </a:t>
                      </a:r>
                      <a:r>
                        <a:rPr lang="pl-PL" sz="1100" b="1" baseline="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pulled</a:t>
                      </a:r>
                      <a:r>
                        <a:rPr lang="pl-PL" sz="1100" b="1" baseline="0"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down </a:t>
                      </a:r>
                      <a:r>
                        <a:rPr lang="pl-PL" sz="1100" b="1" baseline="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screen</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119 cm</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45851">
                <a:tc>
                  <a:txBody>
                    <a:bodyPr/>
                    <a:lstStyle/>
                    <a:p>
                      <a:pPr algn="r">
                        <a:lnSpc>
                          <a:spcPct val="107000"/>
                        </a:lnSpc>
                        <a:spcAft>
                          <a:spcPts val="0"/>
                        </a:spcAft>
                      </a:pP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Thickness</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of the </a:t>
                      </a: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case</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7 cm</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13400">
                <a:tc>
                  <a:txBody>
                    <a:bodyPr/>
                    <a:lstStyle/>
                    <a:p>
                      <a:pPr algn="r">
                        <a:lnSpc>
                          <a:spcPct val="107000"/>
                        </a:lnSpc>
                        <a:spcAft>
                          <a:spcPts val="0"/>
                        </a:spcAft>
                      </a:pP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Leg </a:t>
                      </a: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spacing</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80 cm</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37480">
                <a:tc>
                  <a:txBody>
                    <a:bodyPr/>
                    <a:lstStyle/>
                    <a:p>
                      <a:pPr algn="r">
                        <a:lnSpc>
                          <a:spcPct val="107000"/>
                        </a:lnSpc>
                        <a:spcAft>
                          <a:spcPts val="0"/>
                        </a:spcAft>
                      </a:pP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Type</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Tripod</a:t>
                      </a:r>
                      <a:r>
                        <a:rPr lang="pl-PL" sz="1100"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a:t>
                      </a:r>
                      <a:r>
                        <a:rPr lang="pl-PL" sz="110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base</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05029">
                <a:tc>
                  <a:txBody>
                    <a:bodyPr/>
                    <a:lstStyle/>
                    <a:p>
                      <a:pPr algn="r">
                        <a:lnSpc>
                          <a:spcPct val="107000"/>
                        </a:lnSpc>
                        <a:spcAft>
                          <a:spcPts val="0"/>
                        </a:spcAft>
                      </a:pP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Canvas</a:t>
                      </a:r>
                      <a:r>
                        <a:rPr lang="pl-PL" sz="1100" b="1" baseline="0"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a:t>
                      </a:r>
                      <a:r>
                        <a:rPr lang="pl-PL" sz="1100" b="1" baseline="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color</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whitemat</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37480">
                <a:tc>
                  <a:txBody>
                    <a:bodyPr/>
                    <a:lstStyle/>
                    <a:p>
                      <a:pPr algn="r">
                        <a:lnSpc>
                          <a:spcPct val="107000"/>
                        </a:lnSpc>
                        <a:spcAft>
                          <a:spcPts val="0"/>
                        </a:spcAft>
                      </a:pP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Frame</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a:t>
                      </a: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color</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black</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68958">
                <a:tc>
                  <a:txBody>
                    <a:bodyPr/>
                    <a:lstStyle/>
                    <a:p>
                      <a:pPr algn="r">
                        <a:lnSpc>
                          <a:spcPct val="107000"/>
                        </a:lnSpc>
                        <a:spcAft>
                          <a:spcPts val="0"/>
                        </a:spcAft>
                      </a:pP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Canvas</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a:t>
                      </a: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color</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 (</a:t>
                      </a:r>
                      <a:r>
                        <a:rPr lang="pl-PL" sz="1100" b="1"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back</a:t>
                      </a:r>
                      <a:r>
                        <a:rPr lang="pl-PL" sz="1100" b="1" dirty="0"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pl-PL" sz="1100" dirty="0" err="1" smtClean="0">
                          <a:solidFill>
                            <a:srgbClr val="000000"/>
                          </a:solidFill>
                          <a:effectLst/>
                          <a:latin typeface="Klavika Light" panose="020B0506040000020004" pitchFamily="34" charset="0"/>
                          <a:ea typeface="Times New Roman" panose="02020603050405020304" pitchFamily="18" charset="0"/>
                          <a:cs typeface="Times New Roman" panose="02020603050405020304" pitchFamily="18" charset="0"/>
                        </a:rPr>
                        <a:t>black</a:t>
                      </a:r>
                      <a:endParaRPr lang="pl-PL" sz="1100" dirty="0">
                        <a:effectLst/>
                        <a:latin typeface="Klavika Light" panose="020B0506040000020004" pitchFamily="34" charset="0"/>
                        <a:ea typeface="Calibri" panose="020F0502020204030204" pitchFamily="34" charset="0"/>
                        <a:cs typeface="Times New Roman" panose="02020603050405020304" pitchFamily="18"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51520" y="5766752"/>
            <a:ext cx="4583111" cy="707886"/>
          </a:xfrm>
          <a:prstGeom prst="rect">
            <a:avLst/>
          </a:prstGeom>
          <a:noFill/>
        </p:spPr>
        <p:txBody>
          <a:bodyPr wrap="square" rtlCol="0">
            <a:spAutoFit/>
          </a:bodyPr>
          <a:lstStyle/>
          <a:p>
            <a:r>
              <a:rPr lang="pl-PL" sz="4000" dirty="0" smtClean="0">
                <a:latin typeface="Klavika Light" pitchFamily="34" charset="0"/>
              </a:rPr>
              <a:t>OV-</a:t>
            </a:r>
            <a:r>
              <a:rPr lang="pl-PL" sz="4000" b="1" dirty="0" err="1" smtClean="0">
                <a:latin typeface="Klavika Light" pitchFamily="34" charset="0"/>
              </a:rPr>
              <a:t>Screen</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smtClean="0">
                <a:latin typeface="Klavika Regular" pitchFamily="34" charset="0"/>
              </a:rPr>
              <a:t>Adjustable </a:t>
            </a:r>
            <a:r>
              <a:rPr lang="pl-PL" sz="1200" dirty="0" err="1" smtClean="0">
                <a:latin typeface="Klavika Regular" pitchFamily="34" charset="0"/>
              </a:rPr>
              <a:t>projection</a:t>
            </a:r>
            <a:r>
              <a:rPr lang="pl-PL" sz="1200" dirty="0" smtClean="0">
                <a:latin typeface="Klavika Regular" pitchFamily="34" charset="0"/>
              </a:rPr>
              <a:t> </a:t>
            </a:r>
            <a:r>
              <a:rPr lang="pl-PL" sz="1200" dirty="0" err="1" smtClean="0">
                <a:latin typeface="Klavika Regular" pitchFamily="34" charset="0"/>
              </a:rPr>
              <a:t>screen</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8" name="Obraz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56" y="1680026"/>
            <a:ext cx="2703428" cy="2803901"/>
          </a:xfrm>
          <a:prstGeom prst="rect">
            <a:avLst/>
          </a:prstGeom>
        </p:spPr>
      </p:pic>
      <p:pic>
        <p:nvPicPr>
          <p:cNvPr id="11" name="Obraz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53061" y="3965420"/>
            <a:ext cx="1304863" cy="1548431"/>
          </a:xfrm>
          <a:prstGeom prst="rect">
            <a:avLst/>
          </a:prstGeom>
        </p:spPr>
      </p:pic>
      <p:pic>
        <p:nvPicPr>
          <p:cNvPr id="14" name="Obraz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95853" y="4149080"/>
            <a:ext cx="1486216" cy="1206312"/>
          </a:xfrm>
          <a:prstGeom prst="rect">
            <a:avLst/>
          </a:prstGeom>
        </p:spPr>
      </p:pic>
      <p:pic>
        <p:nvPicPr>
          <p:cNvPr id="15" name="Obraz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91870" y="3929836"/>
            <a:ext cx="516699" cy="1553981"/>
          </a:xfrm>
          <a:prstGeom prst="rect">
            <a:avLst/>
          </a:prstGeom>
        </p:spPr>
      </p:pic>
    </p:spTree>
    <p:extLst>
      <p:ext uri="{BB962C8B-B14F-4D97-AF65-F5344CB8AC3E}">
        <p14:creationId xmlns:p14="http://schemas.microsoft.com/office/powerpoint/2010/main" val="10912510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36" y="0"/>
            <a:ext cx="9144000" cy="5318418"/>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373216"/>
            <a:ext cx="8759575" cy="1338828"/>
          </a:xfrm>
          <a:prstGeom prst="rect">
            <a:avLst/>
          </a:prstGeom>
          <a:noFill/>
        </p:spPr>
        <p:txBody>
          <a:bodyPr wrap="square" numCol="3" spcCol="360000" rtlCol="0">
            <a:spAutoFit/>
          </a:bodyPr>
          <a:lstStyle/>
          <a:p>
            <a:r>
              <a:rPr lang="en-US" sz="900" dirty="0">
                <a:latin typeface="Klavika Regular" pitchFamily="34" charset="0"/>
              </a:rPr>
              <a:t>We present the wireless camera with a rotating lens with wide range of adjustment, as well as remote and manual automatic movement feature. Thanks to the Night Mode and ten IR LEDs the recorded image is clear and easy to read even in complete darkness. </a:t>
            </a:r>
            <a:r>
              <a:rPr lang="en-US" sz="900" b="1" dirty="0" err="1">
                <a:latin typeface="Klavika Regular" pitchFamily="34" charset="0"/>
              </a:rPr>
              <a:t>Camspot</a:t>
            </a:r>
            <a:r>
              <a:rPr lang="en-US" sz="900" b="1" dirty="0">
                <a:latin typeface="Klavika Regular" pitchFamily="34" charset="0"/>
              </a:rPr>
              <a:t> 3.1 </a:t>
            </a:r>
            <a:r>
              <a:rPr lang="en-US" sz="900" dirty="0">
                <a:latin typeface="Klavika Regular" pitchFamily="34" charset="0"/>
              </a:rPr>
              <a:t>also has a built-in speaker and microphone, memory card reader, motion detector and what is more, it allows wireless Wi-Fi communication.</a:t>
            </a:r>
          </a:p>
          <a:p>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IR Cut filter – clear and sharp images with a perfect color reproduction and free of IR </a:t>
            </a:r>
            <a:r>
              <a:rPr lang="en-US" sz="900" dirty="0" smtClean="0">
                <a:latin typeface="Klavika Regular" pitchFamily="34" charset="0"/>
              </a:rPr>
              <a:t>reflections</a:t>
            </a:r>
            <a:r>
              <a:rPr lang="pl-PL" sz="900" dirty="0" smtClean="0">
                <a:latin typeface="Klavika Regular" pitchFamily="34" charset="0"/>
              </a:rPr>
              <a:t>.</a:t>
            </a:r>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Works perfectly as a baby monitor as well – thanks to AJT app possibility to display the image from your house or work camera on your smartphone or </a:t>
            </a:r>
            <a:r>
              <a:rPr lang="en-US" sz="900" dirty="0" smtClean="0">
                <a:latin typeface="Klavika Regular" pitchFamily="34" charset="0"/>
              </a:rPr>
              <a:t>tablet</a:t>
            </a:r>
            <a:r>
              <a:rPr lang="pl-PL" sz="900" dirty="0" smtClean="0">
                <a:latin typeface="Klavika Regular" pitchFamily="34" charset="0"/>
              </a:rPr>
              <a:t>.</a:t>
            </a:r>
          </a:p>
          <a:p>
            <a:pPr marL="171450" indent="-171450">
              <a:buFont typeface="Arial" panose="020B0604020202020204" pitchFamily="34" charset="0"/>
              <a:buChar char="•"/>
            </a:pPr>
            <a:endParaRPr lang="pl-PL" sz="900" dirty="0" smtClean="0">
              <a:latin typeface="Klavika Regular" pitchFamily="34" charset="0"/>
            </a:endParaRPr>
          </a:p>
          <a:p>
            <a:r>
              <a:rPr lang="en-US" sz="900" b="1" dirty="0" err="1">
                <a:latin typeface="Klavika Regular" pitchFamily="34" charset="0"/>
              </a:rPr>
              <a:t>Camspot</a:t>
            </a:r>
            <a:r>
              <a:rPr lang="en-US" sz="900" b="1" dirty="0">
                <a:latin typeface="Klavika Regular" pitchFamily="34" charset="0"/>
              </a:rPr>
              <a:t> 3.1 </a:t>
            </a:r>
            <a:r>
              <a:rPr lang="en-US" sz="900" dirty="0">
                <a:latin typeface="Klavika Regular" pitchFamily="34" charset="0"/>
              </a:rPr>
              <a:t>allows you to control the rotation within a </a:t>
            </a:r>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range </a:t>
            </a:r>
            <a:r>
              <a:rPr lang="en-US" sz="900" dirty="0">
                <a:latin typeface="Klavika Regular" pitchFamily="34" charset="0"/>
              </a:rPr>
              <a:t>of 320 degrees horizontally and 120 degrees vertically. So you do not have to worry about where to install the camera in order to provide the best visibility. At these view angles it is possible to carefully monitor the whole room. You can easily connect </a:t>
            </a:r>
            <a:r>
              <a:rPr lang="en-US" sz="900" dirty="0" err="1">
                <a:latin typeface="Klavika Regular" pitchFamily="34" charset="0"/>
              </a:rPr>
              <a:t>Camspot</a:t>
            </a:r>
            <a:r>
              <a:rPr lang="en-US" sz="900" dirty="0">
                <a:latin typeface="Klavika Regular" pitchFamily="34" charset="0"/>
              </a:rPr>
              <a:t> 3.1 to a LAN or wireless Wi-Fi network and then manage the camera images seeing them on your computer screen no matter where you </a:t>
            </a:r>
            <a:r>
              <a:rPr lang="en-US" sz="900" dirty="0" smtClean="0">
                <a:latin typeface="Klavika Regular" pitchFamily="34" charset="0"/>
              </a:rPr>
              <a:t>are. </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Light" pitchFamily="34" charset="0"/>
              </a:rPr>
              <a:t>spot</a:t>
            </a:r>
            <a:r>
              <a:rPr lang="pl-PL" sz="4000" dirty="0" smtClean="0">
                <a:latin typeface="Klavika Regular" pitchFamily="34" charset="0"/>
              </a:rPr>
              <a:t> </a:t>
            </a:r>
            <a:r>
              <a:rPr lang="pl-PL" sz="4000" b="1" dirty="0">
                <a:latin typeface="Klavika Regular" pitchFamily="34" charset="0"/>
              </a:rPr>
              <a:t>3</a:t>
            </a:r>
            <a:r>
              <a:rPr lang="pl-PL" sz="4000" b="1" dirty="0" smtClean="0">
                <a:latin typeface="Klavika Regular" pitchFamily="34" charset="0"/>
              </a:rPr>
              <a:t>.1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wireless</a:t>
            </a:r>
            <a:r>
              <a:rPr lang="pl-PL" sz="1200" dirty="0">
                <a:latin typeface="Klavika Regular" pitchFamily="34" charset="0"/>
              </a:rPr>
              <a:t> </a:t>
            </a:r>
            <a:r>
              <a:rPr lang="pl-PL" sz="1200" dirty="0" err="1">
                <a:latin typeface="Klavika Regular" pitchFamily="34" charset="0"/>
              </a:rPr>
              <a:t>camera</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9591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172239078"/>
              </p:ext>
            </p:extLst>
          </p:nvPr>
        </p:nvGraphicFramePr>
        <p:xfrm>
          <a:off x="3059832" y="924600"/>
          <a:ext cx="2808312" cy="3603994"/>
        </p:xfrm>
        <a:graphic>
          <a:graphicData uri="http://schemas.openxmlformats.org/drawingml/2006/table">
            <a:tbl>
              <a:tblPr bandRow="1">
                <a:tableStyleId>{073A0DAA-6AF3-43AB-8588-CEC1D06C72B9}</a:tableStyleId>
              </a:tblPr>
              <a:tblGrid>
                <a:gridCol w="1753296"/>
                <a:gridCol w="1055016"/>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Viewing</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angle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Vertically</a:t>
                      </a:r>
                      <a:r>
                        <a:rPr lang="pl-PL" sz="1100" b="1" i="0" u="none" strike="noStrike" dirty="0" smtClean="0">
                          <a:solidFill>
                            <a:srgbClr val="000000"/>
                          </a:solidFill>
                          <a:effectLst/>
                          <a:latin typeface="Klavika Regular" pitchFamily="34" charset="0"/>
                        </a:rPr>
                        <a:t> 120°, </a:t>
                      </a:r>
                      <a:r>
                        <a:rPr lang="pl-PL" sz="1100" b="1" i="0" u="none" strike="noStrike" dirty="0" err="1" smtClean="0">
                          <a:solidFill>
                            <a:srgbClr val="000000"/>
                          </a:solidFill>
                          <a:effectLst/>
                          <a:latin typeface="Klavika Regular" pitchFamily="34" charset="0"/>
                        </a:rPr>
                        <a:t>horizontally</a:t>
                      </a:r>
                      <a:r>
                        <a:rPr lang="pl-PL" sz="1100" b="1" i="0" u="none" strike="noStrike" dirty="0" smtClean="0">
                          <a:solidFill>
                            <a:srgbClr val="000000"/>
                          </a:solidFill>
                          <a:effectLst/>
                          <a:latin typeface="Klavika Regular" pitchFamily="34" charset="0"/>
                        </a:rPr>
                        <a:t> 355° </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smtClean="0">
                          <a:solidFill>
                            <a:schemeClr val="dk1"/>
                          </a:solidFill>
                          <a:effectLst/>
                          <a:latin typeface="Klavika Regular" pitchFamily="34" charset="0"/>
                        </a:rPr>
                        <a:t>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smtClean="0">
                          <a:effectLst/>
                          <a:latin typeface="Klavika Regular" pitchFamily="34" charset="0"/>
                        </a:rPr>
                        <a:t>HD 720p </a:t>
                      </a:r>
                    </a:p>
                    <a:p>
                      <a:pPr marL="0" marR="0" indent="0" algn="r" defTabSz="914400" rtl="0" eaLnBrk="1" fontAlgn="b" latinLnBrk="0" hangingPunct="1">
                        <a:lnSpc>
                          <a:spcPct val="100000"/>
                        </a:lnSpc>
                        <a:spcBef>
                          <a:spcPts val="0"/>
                        </a:spcBef>
                        <a:spcAft>
                          <a:spcPts val="0"/>
                        </a:spcAft>
                        <a:buClrTx/>
                        <a:buSzTx/>
                        <a:buFontTx/>
                        <a:buNone/>
                        <a:tabLst/>
                        <a:defRPr/>
                      </a:pPr>
                      <a:r>
                        <a:rPr lang="pl-PL" sz="900" b="1" u="none" strike="noStrike" smtClean="0">
                          <a:effectLst/>
                          <a:latin typeface="Klavika Regular" pitchFamily="34" charset="0"/>
                        </a:rPr>
                        <a:t>(1280 x 720@25 fps)</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Motion </a:t>
                      </a:r>
                      <a:r>
                        <a:rPr lang="pl-PL" sz="1100" u="none" strike="noStrike" dirty="0" err="1" smtClean="0">
                          <a:effectLst/>
                          <a:latin typeface="Klavika Regular" pitchFamily="34" charset="0"/>
                        </a:rPr>
                        <a:t>detection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speaker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microphone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Night</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vision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10 diod IR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IR </a:t>
                      </a:r>
                      <a:r>
                        <a:rPr lang="pl-PL" sz="1100" b="0" i="0" u="none" strike="noStrike" dirty="0" err="1" smtClean="0">
                          <a:solidFill>
                            <a:srgbClr val="000000"/>
                          </a:solidFill>
                          <a:effectLst/>
                          <a:latin typeface="Klavika Regular" pitchFamily="34" charset="0"/>
                        </a:rPr>
                        <a:t>Cut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Wi</a:t>
                      </a:r>
                      <a:r>
                        <a:rPr lang="pl-PL" sz="1100" b="0" i="0" u="none" strike="noStrike" dirty="0" smtClean="0">
                          <a:solidFill>
                            <a:srgbClr val="000000"/>
                          </a:solidFill>
                          <a:effectLst/>
                          <a:latin typeface="Klavika Regular" pitchFamily="34" charset="0"/>
                        </a:rPr>
                        <a:t>-Fi</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 </a:t>
                      </a:r>
                      <a:r>
                        <a:rPr lang="pl-PL" sz="1100" b="1" i="0" u="none" strike="noStrike" dirty="0" err="1" smtClean="0">
                          <a:solidFill>
                            <a:srgbClr val="000000"/>
                          </a:solidFill>
                          <a:effectLst/>
                          <a:latin typeface="Klavika Regular" pitchFamily="34" charset="0"/>
                        </a:rPr>
                        <a:t>white</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Operating </a:t>
                      </a:r>
                      <a:r>
                        <a:rPr lang="pl-PL" sz="1100" b="0" i="0" u="none" strike="noStrike" dirty="0" err="1" smtClean="0">
                          <a:solidFill>
                            <a:srgbClr val="000000"/>
                          </a:solidFill>
                          <a:effectLst/>
                          <a:latin typeface="Klavika Regular" pitchFamily="34" charset="0"/>
                        </a:rPr>
                        <a:t>temperature</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0°C - 50°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116554654"/>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charger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antenna</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bracket</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mounting</a:t>
                      </a:r>
                      <a:r>
                        <a:rPr lang="pl-PL" sz="1100" u="none" strike="noStrike" dirty="0" smtClean="0">
                          <a:effectLst/>
                          <a:latin typeface="Klavika Regular" pitchFamily="34" charset="0"/>
                        </a:rPr>
                        <a:t> set</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ethernet</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0787" y="2564904"/>
            <a:ext cx="2804965" cy="218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cam</a:t>
            </a:r>
            <a:r>
              <a:rPr lang="pl-PL" sz="4000" dirty="0" err="1">
                <a:latin typeface="Klavika Light" pitchFamily="34" charset="0"/>
              </a:rPr>
              <a:t>spot</a:t>
            </a:r>
            <a:r>
              <a:rPr lang="pl-PL" sz="4000" dirty="0">
                <a:latin typeface="Klavika Regular" pitchFamily="34" charset="0"/>
              </a:rPr>
              <a:t> </a:t>
            </a:r>
            <a:r>
              <a:rPr lang="pl-PL" sz="4000" b="1" dirty="0">
                <a:latin typeface="Klavika Regular" pitchFamily="34" charset="0"/>
              </a:rPr>
              <a:t>3</a:t>
            </a:r>
            <a:r>
              <a:rPr lang="pl-PL" sz="4000" b="1" dirty="0" smtClean="0">
                <a:latin typeface="Klavika Regular" pitchFamily="34" charset="0"/>
              </a:rPr>
              <a:t>.1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wireless</a:t>
            </a:r>
            <a:r>
              <a:rPr lang="pl-PL" sz="1200" dirty="0">
                <a:latin typeface="Klavika Regular" pitchFamily="34" charset="0"/>
              </a:rPr>
              <a:t> </a:t>
            </a:r>
            <a:r>
              <a:rPr lang="pl-PL" sz="1200" dirty="0" err="1">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grpSp>
        <p:nvGrpSpPr>
          <p:cNvPr id="25" name="Grupa 24"/>
          <p:cNvGrpSpPr/>
          <p:nvPr/>
        </p:nvGrpSpPr>
        <p:grpSpPr>
          <a:xfrm>
            <a:off x="101884" y="1700808"/>
            <a:ext cx="2741924" cy="2512786"/>
            <a:chOff x="2977913" y="464580"/>
            <a:chExt cx="6432728" cy="5895156"/>
          </a:xfrm>
        </p:grpSpPr>
        <p:pic>
          <p:nvPicPr>
            <p:cNvPr id="23" name="Obraz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77913" y="464580"/>
              <a:ext cx="4351907" cy="5121241"/>
            </a:xfrm>
            <a:prstGeom prst="rect">
              <a:avLst/>
            </a:prstGeom>
          </p:spPr>
        </p:pic>
        <p:pic>
          <p:nvPicPr>
            <p:cNvPr id="24" name="Obraz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89865" y="922093"/>
              <a:ext cx="4620776" cy="5437643"/>
            </a:xfrm>
            <a:prstGeom prst="rect">
              <a:avLst/>
            </a:prstGeom>
          </p:spPr>
        </p:pic>
      </p:grpSp>
      <p:grpSp>
        <p:nvGrpSpPr>
          <p:cNvPr id="8" name="Grupa 7"/>
          <p:cNvGrpSpPr/>
          <p:nvPr/>
        </p:nvGrpSpPr>
        <p:grpSpPr>
          <a:xfrm>
            <a:off x="3032083" y="4853616"/>
            <a:ext cx="5974091" cy="507479"/>
            <a:chOff x="3032083" y="4853616"/>
            <a:chExt cx="5974091" cy="507479"/>
          </a:xfrm>
        </p:grpSpPr>
        <p:pic>
          <p:nvPicPr>
            <p:cNvPr id="11" name="Obraz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32083" y="4869160"/>
              <a:ext cx="5932405" cy="430578"/>
            </a:xfrm>
            <a:prstGeom prst="rect">
              <a:avLst/>
            </a:prstGeom>
          </p:spPr>
        </p:pic>
        <p:sp>
          <p:nvSpPr>
            <p:cNvPr id="30" name="Prostokąt 29"/>
            <p:cNvSpPr/>
            <p:nvPr/>
          </p:nvSpPr>
          <p:spPr>
            <a:xfrm>
              <a:off x="7117691" y="4877475"/>
              <a:ext cx="478645"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30"/>
            <p:cNvSpPr/>
            <p:nvPr/>
          </p:nvSpPr>
          <p:spPr>
            <a:xfrm>
              <a:off x="7947952" y="4861994"/>
              <a:ext cx="1058222"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Prostokąt 31"/>
            <p:cNvSpPr/>
            <p:nvPr/>
          </p:nvSpPr>
          <p:spPr>
            <a:xfrm>
              <a:off x="5566326" y="4877475"/>
              <a:ext cx="1199749"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32"/>
            <p:cNvSpPr/>
            <p:nvPr/>
          </p:nvSpPr>
          <p:spPr>
            <a:xfrm>
              <a:off x="4424018" y="4853616"/>
              <a:ext cx="811096"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33"/>
            <p:cNvSpPr/>
            <p:nvPr/>
          </p:nvSpPr>
          <p:spPr>
            <a:xfrm>
              <a:off x="3370694" y="4895526"/>
              <a:ext cx="553234"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p:cNvSpPr txBox="1"/>
            <p:nvPr/>
          </p:nvSpPr>
          <p:spPr>
            <a:xfrm>
              <a:off x="3291632" y="4870321"/>
              <a:ext cx="792088" cy="430887"/>
            </a:xfrm>
            <a:prstGeom prst="rect">
              <a:avLst/>
            </a:prstGeom>
          </p:spPr>
          <p:txBody>
            <a:bodyPr wrap="square" rtlCol="0">
              <a:spAutoFit/>
            </a:bodyPr>
            <a:lstStyle/>
            <a:p>
              <a:r>
                <a:rPr lang="pl-PL" sz="1050" dirty="0" err="1">
                  <a:latin typeface="Klavika Regular" panose="020B0506040000020004" pitchFamily="34" charset="0"/>
                </a:rPr>
                <a:t>simple</a:t>
              </a:r>
              <a:r>
                <a:rPr lang="pl-PL" sz="1050" dirty="0">
                  <a:latin typeface="Klavika Regular" panose="020B0506040000020004" pitchFamily="34" charset="0"/>
                </a:rPr>
                <a:t> operation</a:t>
              </a:r>
            </a:p>
          </p:txBody>
        </p:sp>
        <p:sp>
          <p:nvSpPr>
            <p:cNvPr id="36" name="pole tekstowe 35"/>
            <p:cNvSpPr txBox="1"/>
            <p:nvPr/>
          </p:nvSpPr>
          <p:spPr>
            <a:xfrm>
              <a:off x="4382332" y="4883887"/>
              <a:ext cx="1005010" cy="430887"/>
            </a:xfrm>
            <a:prstGeom prst="rect">
              <a:avLst/>
            </a:prstGeom>
          </p:spPr>
          <p:txBody>
            <a:bodyPr wrap="square" rtlCol="0">
              <a:spAutoFit/>
            </a:bodyPr>
            <a:lstStyle/>
            <a:p>
              <a:r>
                <a:rPr lang="pl-PL" sz="1050" dirty="0" smtClean="0">
                  <a:latin typeface="Klavika Regular" panose="020B0506040000020004" pitchFamily="34" charset="0"/>
                </a:rPr>
                <a:t>Wi Fi</a:t>
              </a:r>
            </a:p>
            <a:p>
              <a:r>
                <a:rPr lang="pl-PL" sz="1050" dirty="0" smtClean="0">
                  <a:latin typeface="Klavika Regular" panose="020B0506040000020004" pitchFamily="34" charset="0"/>
                </a:rPr>
                <a:t>Ethernet I/O</a:t>
              </a:r>
              <a:endParaRPr lang="pl-PL" sz="1050" dirty="0">
                <a:latin typeface="Klavika Regular" panose="020B0506040000020004" pitchFamily="34" charset="0"/>
              </a:endParaRPr>
            </a:p>
          </p:txBody>
        </p:sp>
        <p:sp>
          <p:nvSpPr>
            <p:cNvPr id="37" name="pole tekstowe 36"/>
            <p:cNvSpPr txBox="1"/>
            <p:nvPr/>
          </p:nvSpPr>
          <p:spPr>
            <a:xfrm>
              <a:off x="5507135" y="4876700"/>
              <a:ext cx="1338535" cy="415498"/>
            </a:xfrm>
            <a:prstGeom prst="rect">
              <a:avLst/>
            </a:prstGeom>
          </p:spPr>
          <p:txBody>
            <a:bodyPr wrap="square" rtlCol="0">
              <a:spAutoFit/>
            </a:bodyPr>
            <a:lstStyle/>
            <a:p>
              <a:r>
                <a:rPr lang="pl-PL" sz="1050" dirty="0">
                  <a:latin typeface="Klavika Regular" panose="020B0506040000020004" pitchFamily="34" charset="0"/>
                </a:rPr>
                <a:t>Connectivity with </a:t>
              </a:r>
              <a:r>
                <a:rPr lang="pl-PL" sz="1050" dirty="0" err="1">
                  <a:latin typeface="Klavika Regular" panose="020B0506040000020004" pitchFamily="34" charset="0"/>
                </a:rPr>
                <a:t>other</a:t>
              </a:r>
              <a:r>
                <a:rPr lang="pl-PL" sz="1050" dirty="0">
                  <a:latin typeface="Klavika Regular" panose="020B0506040000020004" pitchFamily="34" charset="0"/>
                </a:rPr>
                <a:t> devices</a:t>
              </a:r>
            </a:p>
          </p:txBody>
        </p:sp>
        <p:sp>
          <p:nvSpPr>
            <p:cNvPr id="38" name="pole tekstowe 37"/>
            <p:cNvSpPr txBox="1"/>
            <p:nvPr/>
          </p:nvSpPr>
          <p:spPr>
            <a:xfrm>
              <a:off x="7086011" y="4883886"/>
              <a:ext cx="626924" cy="430887"/>
            </a:xfrm>
            <a:prstGeom prst="rect">
              <a:avLst/>
            </a:prstGeom>
          </p:spPr>
          <p:txBody>
            <a:bodyPr wrap="square" rtlCol="0">
              <a:spAutoFit/>
            </a:bodyPr>
            <a:lstStyle/>
            <a:p>
              <a:r>
                <a:rPr lang="pl-PL" sz="1050" dirty="0" err="1">
                  <a:latin typeface="Klavika Regular" panose="020B0506040000020004" pitchFamily="34" charset="0"/>
                </a:rPr>
                <a:t>night</a:t>
              </a:r>
              <a:r>
                <a:rPr lang="pl-PL" sz="1050" dirty="0">
                  <a:latin typeface="Klavika Regular" panose="020B0506040000020004" pitchFamily="34" charset="0"/>
                </a:rPr>
                <a:t> </a:t>
              </a:r>
              <a:endParaRPr lang="pl-PL" sz="1050" dirty="0" smtClean="0">
                <a:latin typeface="Klavika Regular" panose="020B0506040000020004" pitchFamily="34" charset="0"/>
              </a:endParaRPr>
            </a:p>
            <a:p>
              <a:r>
                <a:rPr lang="pl-PL" sz="1050" dirty="0" err="1" smtClean="0">
                  <a:latin typeface="Klavika Regular" panose="020B0506040000020004" pitchFamily="34" charset="0"/>
                </a:rPr>
                <a:t>mode</a:t>
              </a:r>
              <a:endParaRPr lang="pl-PL" sz="1050" dirty="0">
                <a:latin typeface="Klavika Regular" panose="020B0506040000020004" pitchFamily="34" charset="0"/>
              </a:endParaRPr>
            </a:p>
          </p:txBody>
        </p:sp>
        <p:sp>
          <p:nvSpPr>
            <p:cNvPr id="39" name="pole tekstowe 38"/>
            <p:cNvSpPr txBox="1"/>
            <p:nvPr/>
          </p:nvSpPr>
          <p:spPr>
            <a:xfrm>
              <a:off x="7927765" y="4935063"/>
              <a:ext cx="930445" cy="276999"/>
            </a:xfrm>
            <a:prstGeom prst="rect">
              <a:avLst/>
            </a:prstGeom>
          </p:spPr>
          <p:txBody>
            <a:bodyPr wrap="square" rtlCol="0">
              <a:spAutoFit/>
            </a:bodyPr>
            <a:lstStyle/>
            <a:p>
              <a:r>
                <a:rPr lang="pl-PL" sz="1200" dirty="0" err="1">
                  <a:latin typeface="Klavika Regular" panose="020B0506040000020004" pitchFamily="34" charset="0"/>
                </a:rPr>
                <a:t>observation</a:t>
              </a:r>
              <a:endParaRPr lang="pl-PL" sz="1200" dirty="0">
                <a:latin typeface="Klavika Regular" panose="020B0506040000020004" pitchFamily="34" charset="0"/>
              </a:endParaRPr>
            </a:p>
          </p:txBody>
        </p:sp>
      </p:grpSp>
    </p:spTree>
    <p:extLst>
      <p:ext uri="{BB962C8B-B14F-4D97-AF65-F5344CB8AC3E}">
        <p14:creationId xmlns:p14="http://schemas.microsoft.com/office/powerpoint/2010/main" val="27429380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8999"/>
            <a:ext cx="9144000" cy="5309419"/>
          </a:xfrm>
          <a:prstGeom prst="rect">
            <a:avLst/>
          </a:prstGeom>
        </p:spPr>
      </p:pic>
      <p:pic>
        <p:nvPicPr>
          <p:cNvPr id="16"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2586" y="248162"/>
            <a:ext cx="1924557" cy="45680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1999" y="4328721"/>
            <a:ext cx="4584879"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49883" y="5535037"/>
            <a:ext cx="8759575" cy="1061829"/>
          </a:xfrm>
          <a:prstGeom prst="rect">
            <a:avLst/>
          </a:prstGeom>
          <a:noFill/>
        </p:spPr>
        <p:txBody>
          <a:bodyPr wrap="square" numCol="3" spcCol="360000" rtlCol="0">
            <a:spAutoFit/>
          </a:bodyPr>
          <a:lstStyle/>
          <a:p>
            <a:r>
              <a:rPr lang="en-US" sz="900" dirty="0" err="1">
                <a:latin typeface="Klavika Regular" pitchFamily="34" charset="0"/>
              </a:rPr>
              <a:t>Camspot</a:t>
            </a:r>
            <a:r>
              <a:rPr lang="en-US" sz="900" dirty="0">
                <a:latin typeface="Klavika Regular" pitchFamily="34" charset="0"/>
              </a:rPr>
              <a:t> 3.2 is a perfect solution to your worries about the unattended house! This camcorder allows you to record up to 7 days of security videos and store them directly in a memory card. It has an advanced motion detection function, and, once paired with a smartphone, it can notify the user about a possible threat. </a:t>
            </a:r>
            <a:r>
              <a:rPr lang="en-US" sz="900" dirty="0" err="1">
                <a:latin typeface="Klavika Regular" pitchFamily="34" charset="0"/>
              </a:rPr>
              <a:t>Camspot</a:t>
            </a:r>
            <a:r>
              <a:rPr lang="en-US" sz="900" dirty="0">
                <a:latin typeface="Klavika Regular" pitchFamily="34" charset="0"/>
              </a:rPr>
              <a:t> 3.2 can also record sound, and the 10 IR LEDs provide night vision mode. Due to the wide viewing angle combined with HD resolution you can be sure that the camera will never miss the slightest detail. What is more, the camcorder has also an alarm function. Detected motion triggers a loud alarm indicating that something undesirable is happening in the monitored area. </a:t>
            </a:r>
            <a:r>
              <a:rPr lang="en-US" sz="900" dirty="0" err="1">
                <a:latin typeface="Klavika Regular" pitchFamily="34" charset="0"/>
              </a:rPr>
              <a:t>Camspot</a:t>
            </a:r>
            <a:r>
              <a:rPr lang="en-US" sz="900" dirty="0">
                <a:latin typeface="Klavika Regular" pitchFamily="34" charset="0"/>
              </a:rPr>
              <a:t> 3.2 also allows you to send live (real-time) audio stream, so you can personally respond when you see an unwelcome guest on the screen. The camcorder comes out with a free 32-GB </a:t>
            </a:r>
            <a:r>
              <a:rPr lang="en-US" sz="900" dirty="0" err="1">
                <a:latin typeface="Klavika Regular" pitchFamily="34" charset="0"/>
              </a:rPr>
              <a:t>microSD</a:t>
            </a:r>
            <a:r>
              <a:rPr lang="en-US" sz="900" dirty="0">
                <a:latin typeface="Klavika Regular" pitchFamily="34" charset="0"/>
              </a:rPr>
              <a:t> card. </a:t>
            </a:r>
            <a:endParaRPr lang="pl-PL" sz="900" dirty="0">
              <a:latin typeface="Klavika Regular" pitchFamily="34" charset="0"/>
            </a:endParaRPr>
          </a:p>
          <a:p>
            <a:endParaRPr lang="en-US"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Regular" pitchFamily="34" charset="0"/>
              </a:rPr>
              <a:t>spot</a:t>
            </a:r>
            <a:r>
              <a:rPr lang="pl-PL" sz="4000" dirty="0" smtClean="0">
                <a:latin typeface="Klavika Regular" pitchFamily="34" charset="0"/>
              </a:rPr>
              <a:t> </a:t>
            </a:r>
            <a:r>
              <a:rPr lang="pl-PL" sz="4000" b="1" dirty="0" smtClean="0">
                <a:latin typeface="Klavika Regular" pitchFamily="34" charset="0"/>
              </a:rPr>
              <a:t>3.2</a:t>
            </a:r>
            <a:endParaRPr lang="pl-PL" sz="4000" b="1"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14" name="Obraz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600" y="677536"/>
            <a:ext cx="2652502" cy="3501008"/>
          </a:xfrm>
          <a:prstGeom prst="rect">
            <a:avLst/>
          </a:prstGeom>
        </p:spPr>
      </p:pic>
      <p:pic>
        <p:nvPicPr>
          <p:cNvPr id="11" name="Obraz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0"/>
            <a:ext cx="9144000" cy="5309420"/>
          </a:xfrm>
          <a:prstGeom prst="rect">
            <a:avLst/>
          </a:prstGeom>
        </p:spPr>
      </p:pic>
    </p:spTree>
    <p:extLst>
      <p:ext uri="{BB962C8B-B14F-4D97-AF65-F5344CB8AC3E}">
        <p14:creationId xmlns:p14="http://schemas.microsoft.com/office/powerpoint/2010/main" val="26429242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131840" y="924600"/>
          <a:ext cx="2736304" cy="3655213"/>
        </p:xfrm>
        <a:graphic>
          <a:graphicData uri="http://schemas.openxmlformats.org/drawingml/2006/table">
            <a:tbl>
              <a:tblPr bandRow="1">
                <a:tableStyleId>{073A0DAA-6AF3-43AB-8588-CEC1D06C72B9}</a:tableStyleId>
              </a:tblPr>
              <a:tblGrid>
                <a:gridCol w="1521437"/>
                <a:gridCol w="1214867"/>
              </a:tblGrid>
              <a:tr h="178482">
                <a:tc>
                  <a:txBody>
                    <a:bodyPr/>
                    <a:lstStyle/>
                    <a:p>
                      <a:pPr algn="l" fontAlgn="b"/>
                      <a:r>
                        <a:rPr lang="pl-PL" sz="1100" u="none" strike="noStrike" dirty="0" smtClean="0">
                          <a:effectLst/>
                        </a:rPr>
                        <a:t> </a:t>
                      </a:r>
                      <a:r>
                        <a:rPr lang="pl-PL" sz="1100" kern="1200" dirty="0" smtClean="0">
                          <a:solidFill>
                            <a:schemeClr val="dk1"/>
                          </a:solidFill>
                          <a:effectLst/>
                          <a:latin typeface="Klavika Regular" pitchFamily="34" charset="0"/>
                          <a:ea typeface="+mn-ea"/>
                          <a:cs typeface="+mn-cs"/>
                        </a:rPr>
                        <a:t>Chipset </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u="none" strike="noStrike" dirty="0" smtClean="0">
                          <a:effectLst/>
                          <a:latin typeface="Klavika Regular" pitchFamily="34" charset="0"/>
                        </a:rPr>
                        <a:t> </a:t>
                      </a:r>
                      <a:r>
                        <a:rPr lang="pl-PL" sz="1100" b="1" kern="1200" dirty="0" err="1" smtClean="0">
                          <a:solidFill>
                            <a:schemeClr val="dk1"/>
                          </a:solidFill>
                          <a:effectLst/>
                          <a:latin typeface="Klavika Regular" pitchFamily="34" charset="0"/>
                          <a:ea typeface="+mn-ea"/>
                          <a:cs typeface="+mn-cs"/>
                        </a:rPr>
                        <a:t>Huawei</a:t>
                      </a:r>
                      <a:r>
                        <a:rPr lang="pl-PL" sz="1100" b="1" kern="1200" dirty="0" smtClean="0">
                          <a:solidFill>
                            <a:schemeClr val="dk1"/>
                          </a:solidFill>
                          <a:effectLst/>
                          <a:latin typeface="Klavika Regular" pitchFamily="34" charset="0"/>
                          <a:ea typeface="+mn-ea"/>
                          <a:cs typeface="+mn-cs"/>
                        </a:rPr>
                        <a:t> Hi3518E</a:t>
                      </a:r>
                      <a:r>
                        <a:rPr lang="pl-PL" sz="1100" b="1" u="none" strike="noStrike" dirty="0" smtClean="0">
                          <a:effectLst/>
                          <a:latin typeface="Klavika Regular" pitchFamily="34" charset="0"/>
                        </a:rPr>
                        <a:t> </a:t>
                      </a:r>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algn="l" fontAlgn="b"/>
                      <a:r>
                        <a:rPr lang="pl-PL" sz="1100" u="none" strike="noStrike" dirty="0" smtClean="0">
                          <a:effectLst/>
                          <a:latin typeface="Klavika Regular" pitchFamily="34" charset="0"/>
                        </a:rPr>
                        <a:t> Video</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chemeClr val="dk1"/>
                          </a:solidFill>
                          <a:effectLst/>
                          <a:latin typeface="Klavika Regular" pitchFamily="34" charset="0"/>
                        </a:rPr>
                        <a:t>H.264</a:t>
                      </a:r>
                      <a:endParaRPr lang="pl-PL" sz="900" b="1" i="0" u="none" strike="noStrike" dirty="0" smtClean="0">
                        <a:solidFill>
                          <a:srgbClr val="000000"/>
                        </a:solidFill>
                        <a:effectLst/>
                        <a:latin typeface="Klavika Regular" pitchFamily="34" charset="0"/>
                      </a:endParaRPr>
                    </a:p>
                  </a:txBody>
                  <a:tcPr marL="9525" marR="9525" marT="9525" marB="0" anchor="b"/>
                </a:tc>
              </a:tr>
              <a:tr h="347368">
                <a:tc>
                  <a:txBody>
                    <a:bodyPr/>
                    <a:lstStyle/>
                    <a:p>
                      <a:pPr algn="l" fontAlgn="b"/>
                      <a:r>
                        <a:rPr lang="en-US" sz="1100" kern="1200" dirty="0" smtClean="0">
                          <a:solidFill>
                            <a:schemeClr val="dk1"/>
                          </a:solidFill>
                          <a:effectLst/>
                          <a:latin typeface="Klavika Regular" pitchFamily="34" charset="0"/>
                          <a:ea typeface="+mn-ea"/>
                          <a:cs typeface="+mn-cs"/>
                        </a:rPr>
                        <a:t>Viewing angle</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kern="1200" dirty="0" err="1" smtClean="0">
                          <a:solidFill>
                            <a:schemeClr val="dk1"/>
                          </a:solidFill>
                          <a:effectLst/>
                          <a:latin typeface="Klavika Regular" pitchFamily="34" charset="0"/>
                          <a:ea typeface="+mn-ea"/>
                          <a:cs typeface="+mn-cs"/>
                        </a:rPr>
                        <a:t>Vertically</a:t>
                      </a:r>
                      <a:r>
                        <a:rPr lang="pl-PL" sz="1100" b="1" kern="1200" dirty="0" smtClean="0">
                          <a:solidFill>
                            <a:schemeClr val="dk1"/>
                          </a:solidFill>
                          <a:effectLst/>
                          <a:latin typeface="Klavika Regular" pitchFamily="34" charset="0"/>
                          <a:ea typeface="+mn-ea"/>
                          <a:cs typeface="+mn-cs"/>
                        </a:rPr>
                        <a:t> 120°, </a:t>
                      </a:r>
                      <a:r>
                        <a:rPr lang="pl-PL" sz="1100" b="1" kern="1200" dirty="0" err="1" smtClean="0">
                          <a:solidFill>
                            <a:schemeClr val="dk1"/>
                          </a:solidFill>
                          <a:effectLst/>
                          <a:latin typeface="Klavika Regular" pitchFamily="34" charset="0"/>
                          <a:ea typeface="+mn-ea"/>
                          <a:cs typeface="+mn-cs"/>
                        </a:rPr>
                        <a:t>Horizontally</a:t>
                      </a:r>
                      <a:r>
                        <a:rPr lang="pl-PL" sz="1100" b="1" kern="1200" baseline="0" dirty="0" smtClean="0">
                          <a:solidFill>
                            <a:schemeClr val="dk1"/>
                          </a:solidFill>
                          <a:effectLst/>
                          <a:latin typeface="Klavika Regular" pitchFamily="34" charset="0"/>
                          <a:ea typeface="+mn-ea"/>
                          <a:cs typeface="+mn-cs"/>
                        </a:rPr>
                        <a:t> </a:t>
                      </a:r>
                      <a:r>
                        <a:rPr lang="pl-PL" sz="1100" b="1" kern="1200" dirty="0" smtClean="0">
                          <a:solidFill>
                            <a:schemeClr val="dk1"/>
                          </a:solidFill>
                          <a:effectLst/>
                          <a:latin typeface="Klavika Regular" pitchFamily="34" charset="0"/>
                          <a:ea typeface="+mn-ea"/>
                          <a:cs typeface="+mn-cs"/>
                        </a:rPr>
                        <a:t> 355°</a:t>
                      </a:r>
                      <a:endParaRPr lang="pl-PL" sz="1100" b="1" i="0" u="none" strike="noStrike" dirty="0">
                        <a:solidFill>
                          <a:srgbClr val="000000"/>
                        </a:solidFill>
                        <a:effectLst/>
                        <a:latin typeface="Klavika Regular" pitchFamily="34" charset="0"/>
                      </a:endParaRPr>
                    </a:p>
                  </a:txBody>
                  <a:tcPr marL="9525" marR="9525" marT="9525" marB="0" anchor="b"/>
                </a:tc>
              </a:tr>
              <a:tr h="685139">
                <a:tc>
                  <a:txBody>
                    <a:bodyPr/>
                    <a:lstStyle/>
                    <a:p>
                      <a:pPr algn="l" fontAlgn="b"/>
                      <a:r>
                        <a:rPr lang="pl-PL" sz="1100" u="none" strike="noStrike" dirty="0" smtClean="0">
                          <a:effectLst/>
                        </a:rPr>
                        <a:t> </a:t>
                      </a:r>
                      <a:r>
                        <a:rPr lang="pl-PL" sz="1100" kern="1200" dirty="0" smtClean="0">
                          <a:solidFill>
                            <a:schemeClr val="dk1"/>
                          </a:solidFill>
                          <a:effectLst/>
                          <a:latin typeface="Klavika Regular" pitchFamily="34" charset="0"/>
                          <a:ea typeface="+mn-ea"/>
                          <a:cs typeface="+mn-cs"/>
                        </a:rPr>
                        <a:t>Resolution</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chemeClr val="dk1"/>
                          </a:solidFill>
                          <a:effectLst/>
                          <a:latin typeface="+mn-lt"/>
                        </a:rPr>
                        <a:t>HD,</a:t>
                      </a:r>
                      <a:r>
                        <a:rPr lang="pl-PL" sz="1100" b="1" i="0" u="none" strike="noStrike" baseline="0" dirty="0" smtClean="0">
                          <a:solidFill>
                            <a:schemeClr val="dk1"/>
                          </a:solidFill>
                          <a:effectLst/>
                          <a:latin typeface="+mn-lt"/>
                        </a:rPr>
                        <a:t> </a:t>
                      </a:r>
                      <a:r>
                        <a:rPr lang="pl-PL" sz="1100" b="1" kern="1200" dirty="0" smtClean="0">
                          <a:solidFill>
                            <a:schemeClr val="dk1"/>
                          </a:solidFill>
                          <a:effectLst/>
                          <a:latin typeface="Klavika Regular" pitchFamily="34" charset="0"/>
                          <a:ea typeface="+mn-ea"/>
                          <a:cs typeface="+mn-cs"/>
                        </a:rPr>
                        <a:t>720P(1280×720@</a:t>
                      </a:r>
                    </a:p>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smtClean="0">
                          <a:solidFill>
                            <a:schemeClr val="dk1"/>
                          </a:solidFill>
                          <a:effectLst/>
                          <a:latin typeface="Klavika Regular" pitchFamily="34" charset="0"/>
                          <a:ea typeface="+mn-ea"/>
                          <a:cs typeface="+mn-cs"/>
                        </a:rPr>
                        <a:t>25 </a:t>
                      </a:r>
                      <a:r>
                        <a:rPr lang="pl-PL" sz="1100" b="1" kern="1200" dirty="0" err="1" smtClean="0">
                          <a:solidFill>
                            <a:schemeClr val="dk1"/>
                          </a:solidFill>
                          <a:effectLst/>
                          <a:latin typeface="Klavika Regular" pitchFamily="34" charset="0"/>
                          <a:ea typeface="+mn-ea"/>
                          <a:cs typeface="+mn-cs"/>
                        </a:rPr>
                        <a:t>fps</a:t>
                      </a:r>
                      <a:r>
                        <a:rPr lang="pl-PL" sz="1100" b="1" kern="1200" dirty="0" smtClean="0">
                          <a:solidFill>
                            <a:schemeClr val="dk1"/>
                          </a:solidFill>
                          <a:effectLst/>
                          <a:latin typeface="Klavika Regular" pitchFamily="34" charset="0"/>
                          <a:ea typeface="+mn-ea"/>
                          <a:cs typeface="+mn-cs"/>
                        </a:rPr>
                        <a:t>)</a:t>
                      </a:r>
                    </a:p>
                    <a:p>
                      <a:pPr algn="r" fontAlgn="b"/>
                      <a:endParaRPr lang="pl-PL" sz="1100" b="1" i="0" u="none" strike="noStrike" dirty="0">
                        <a:solidFill>
                          <a:srgbClr val="000000"/>
                        </a:solidFill>
                        <a:effectLst/>
                        <a:latin typeface="Klavika Regular" pitchFamily="34" charset="0"/>
                      </a:endParaRPr>
                    </a:p>
                  </a:txBody>
                  <a:tcPr marL="9525" marR="9525" marT="9525" marB="0" anchor="b"/>
                </a:tc>
              </a:tr>
              <a:tr h="34736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kern="1200" dirty="0" smtClean="0">
                          <a:solidFill>
                            <a:schemeClr val="dk1"/>
                          </a:solidFill>
                          <a:effectLst/>
                          <a:latin typeface="Klavika Regular" pitchFamily="34" charset="0"/>
                          <a:ea typeface="+mn-ea"/>
                          <a:cs typeface="+mn-cs"/>
                        </a:rPr>
                        <a:t>Networks</a:t>
                      </a: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smtClean="0">
                          <a:solidFill>
                            <a:schemeClr val="dk1"/>
                          </a:solidFill>
                          <a:effectLst/>
                          <a:latin typeface="Klavika Regular" pitchFamily="34" charset="0"/>
                          <a:ea typeface="+mn-ea"/>
                          <a:cs typeface="+mn-cs"/>
                        </a:rPr>
                        <a:t>P2P, </a:t>
                      </a:r>
                      <a:r>
                        <a:rPr lang="pl-PL" sz="1100" b="1" kern="1200" dirty="0" err="1" smtClean="0">
                          <a:solidFill>
                            <a:schemeClr val="dk1"/>
                          </a:solidFill>
                          <a:effectLst/>
                          <a:latin typeface="Klavika Regular" pitchFamily="34" charset="0"/>
                          <a:ea typeface="+mn-ea"/>
                          <a:cs typeface="+mn-cs"/>
                        </a:rPr>
                        <a:t>Wi</a:t>
                      </a:r>
                      <a:r>
                        <a:rPr lang="pl-PL" sz="1100" b="1" kern="1200" dirty="0" smtClean="0">
                          <a:solidFill>
                            <a:schemeClr val="dk1"/>
                          </a:solidFill>
                          <a:effectLst/>
                          <a:latin typeface="Klavika Regular" pitchFamily="34" charset="0"/>
                          <a:ea typeface="+mn-ea"/>
                          <a:cs typeface="+mn-cs"/>
                        </a:rPr>
                        <a:t>-Fi, LAN</a:t>
                      </a:r>
                    </a:p>
                    <a:p>
                      <a:pPr marL="0" marR="0" lvl="0" indent="0" algn="r" defTabSz="914400" rtl="0" eaLnBrk="1" fontAlgn="b" latinLnBrk="0" hangingPunct="1">
                        <a:lnSpc>
                          <a:spcPct val="100000"/>
                        </a:lnSpc>
                        <a:spcBef>
                          <a:spcPts val="0"/>
                        </a:spcBef>
                        <a:spcAft>
                          <a:spcPts val="0"/>
                        </a:spcAft>
                        <a:buClrTx/>
                        <a:buSzTx/>
                        <a:buFontTx/>
                        <a:buNone/>
                        <a:tabLst/>
                        <a:defRPr/>
                      </a:pPr>
                      <a:endParaRPr lang="pl-PL" sz="1100" b="1" kern="1200" dirty="0" smtClean="0">
                        <a:solidFill>
                          <a:schemeClr val="dk1"/>
                        </a:solidFill>
                        <a:effectLst/>
                        <a:latin typeface="Klavika Regular" pitchFamily="34" charset="0"/>
                        <a:ea typeface="+mn-ea"/>
                        <a:cs typeface="+mn-cs"/>
                      </a:endParaRPr>
                    </a:p>
                  </a:txBody>
                  <a:tcPr marL="9525" marR="9525" marT="9525" marB="0" anchor="b"/>
                </a:tc>
              </a:tr>
              <a:tr h="3421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Klavika Regular" pitchFamily="34" charset="0"/>
                          <a:ea typeface="+mn-ea"/>
                          <a:cs typeface="+mn-cs"/>
                        </a:rPr>
                        <a:t>Motion detection alarm</a:t>
                      </a:r>
                      <a:r>
                        <a:rPr lang="pl-PL" sz="1100" kern="1200" dirty="0" smtClean="0">
                          <a:solidFill>
                            <a:schemeClr val="dk1"/>
                          </a:solidFill>
                          <a:effectLst/>
                          <a:latin typeface="Klavika Regular" pitchFamily="34" charset="0"/>
                          <a:ea typeface="+mn-ea"/>
                          <a:cs typeface="+mn-cs"/>
                        </a:rPr>
                        <a:t> </a:t>
                      </a:r>
                    </a:p>
                  </a:txBody>
                  <a:tcPr marL="9525" marR="9525" marT="9525" marB="0" anchor="ctr"/>
                </a:tc>
                <a:tc>
                  <a:txBody>
                    <a:bodyPr/>
                    <a:lstStyle/>
                    <a:p>
                      <a:pPr algn="r" fontAlgn="b"/>
                      <a:r>
                        <a:rPr lang="pl-PL" sz="1100" b="1" i="0" u="none" strike="noStrike" kern="1200"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rPr>
                        <a:t> </a:t>
                      </a:r>
                      <a:r>
                        <a:rPr lang="pl-PL" sz="1100" u="none" strike="noStrike" kern="1200" dirty="0" err="1" smtClean="0">
                          <a:effectLst/>
                          <a:latin typeface="Klavika Regular" pitchFamily="34" charset="0"/>
                        </a:rPr>
                        <a:t>M</a:t>
                      </a:r>
                      <a:r>
                        <a:rPr lang="pl-PL" sz="1100" kern="1200" dirty="0" err="1" smtClean="0">
                          <a:effectLst/>
                          <a:latin typeface="Klavika Regular" pitchFamily="34" charset="0"/>
                        </a:rPr>
                        <a:t>icroSD</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err="1" smtClean="0">
                          <a:effectLst/>
                          <a:latin typeface="Klavika Regular" pitchFamily="34" charset="0"/>
                          <a:ea typeface="KaiTi" pitchFamily="49" charset="-122"/>
                        </a:rPr>
                        <a:t>Up</a:t>
                      </a:r>
                      <a:r>
                        <a:rPr lang="pl-PL" sz="1100" b="1" kern="1200" baseline="0" dirty="0" smtClean="0">
                          <a:effectLst/>
                          <a:latin typeface="Klavika Regular" pitchFamily="34" charset="0"/>
                          <a:ea typeface="KaiTi" pitchFamily="49" charset="-122"/>
                        </a:rPr>
                        <a:t> to</a:t>
                      </a:r>
                      <a:r>
                        <a:rPr lang="pl-PL" sz="1100" b="1" kern="1200" dirty="0" smtClean="0">
                          <a:effectLst/>
                          <a:latin typeface="Klavika Regular" pitchFamily="34" charset="0"/>
                          <a:ea typeface="KaiTi" pitchFamily="49" charset="-122"/>
                        </a:rPr>
                        <a:t> 32 GB</a:t>
                      </a:r>
                      <a:endParaRPr lang="pl-PL" sz="1100" b="1" kern="1200" dirty="0" smtClean="0">
                        <a:solidFill>
                          <a:schemeClr val="dk1"/>
                        </a:solidFill>
                        <a:effectLst/>
                        <a:latin typeface="Klavika Regular" pitchFamily="34" charset="0"/>
                        <a:ea typeface="KaiTi" pitchFamily="49" charset="-122"/>
                        <a:cs typeface="+mn-cs"/>
                      </a:endParaRPr>
                    </a:p>
                  </a:txBody>
                  <a:tcPr marL="9525" marR="9525" marT="9525" marB="0" anchor="b"/>
                </a:tc>
              </a:tr>
              <a:tr h="685139">
                <a:tc>
                  <a:txBody>
                    <a:bodyPr/>
                    <a:lstStyle/>
                    <a:p>
                      <a:pPr algn="l" fontAlgn="b"/>
                      <a:r>
                        <a:rPr lang="pl-PL" sz="1100" u="none" strike="noStrike" dirty="0" smtClean="0">
                          <a:effectLst/>
                        </a:rPr>
                        <a:t> </a:t>
                      </a:r>
                      <a:r>
                        <a:rPr lang="pl-PL" sz="1100" u="none" strike="noStrike" dirty="0" err="1" smtClean="0">
                          <a:effectLst/>
                          <a:latin typeface="Klavika Regular" pitchFamily="34" charset="0"/>
                        </a:rPr>
                        <a:t>Supported</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systems</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kern="1200" dirty="0" err="1" smtClean="0">
                          <a:solidFill>
                            <a:schemeClr val="dk1"/>
                          </a:solidFill>
                          <a:effectLst/>
                          <a:latin typeface="Klavika Regular" pitchFamily="34" charset="0"/>
                          <a:ea typeface="+mn-ea"/>
                          <a:cs typeface="+mn-cs"/>
                        </a:rPr>
                        <a:t>iOS</a:t>
                      </a:r>
                      <a:r>
                        <a:rPr lang="pl-PL" sz="1100" b="1" kern="1200" dirty="0" smtClean="0">
                          <a:solidFill>
                            <a:schemeClr val="dk1"/>
                          </a:solidFill>
                          <a:effectLst/>
                          <a:latin typeface="Klavika Regular" pitchFamily="34" charset="0"/>
                          <a:ea typeface="+mn-ea"/>
                          <a:cs typeface="+mn-cs"/>
                        </a:rPr>
                        <a:t> (5.0 </a:t>
                      </a:r>
                      <a:r>
                        <a:rPr lang="pl-PL" sz="1100" b="1" kern="1200" dirty="0" err="1" smtClean="0">
                          <a:solidFill>
                            <a:schemeClr val="dk1"/>
                          </a:solidFill>
                          <a:effectLst/>
                          <a:latin typeface="Klavika Regular" pitchFamily="34" charset="0"/>
                          <a:ea typeface="+mn-ea"/>
                          <a:cs typeface="+mn-cs"/>
                        </a:rPr>
                        <a:t>or</a:t>
                      </a:r>
                      <a:r>
                        <a:rPr lang="pl-PL" sz="1100" b="1" kern="1200" dirty="0" smtClean="0">
                          <a:solidFill>
                            <a:schemeClr val="dk1"/>
                          </a:solidFill>
                          <a:effectLst/>
                          <a:latin typeface="Klavika Regular" pitchFamily="34" charset="0"/>
                          <a:ea typeface="+mn-ea"/>
                          <a:cs typeface="+mn-cs"/>
                        </a:rPr>
                        <a:t> </a:t>
                      </a:r>
                      <a:r>
                        <a:rPr lang="pl-PL" sz="1100" b="1" kern="1200" dirty="0" err="1" smtClean="0">
                          <a:solidFill>
                            <a:schemeClr val="dk1"/>
                          </a:solidFill>
                          <a:effectLst/>
                          <a:latin typeface="Klavika Regular" pitchFamily="34" charset="0"/>
                          <a:ea typeface="+mn-ea"/>
                          <a:cs typeface="+mn-cs"/>
                        </a:rPr>
                        <a:t>later</a:t>
                      </a:r>
                      <a:r>
                        <a:rPr lang="pl-PL" sz="1100" b="1" kern="1200" dirty="0" smtClean="0">
                          <a:solidFill>
                            <a:schemeClr val="dk1"/>
                          </a:solidFill>
                          <a:effectLst/>
                          <a:latin typeface="Klavika Regular" pitchFamily="34" charset="0"/>
                          <a:ea typeface="+mn-ea"/>
                          <a:cs typeface="+mn-cs"/>
                        </a:rPr>
                        <a:t>), Android (2.3 </a:t>
                      </a:r>
                      <a:r>
                        <a:rPr lang="pl-PL" sz="1100" b="1" kern="1200" dirty="0" err="1" smtClean="0">
                          <a:solidFill>
                            <a:schemeClr val="dk1"/>
                          </a:solidFill>
                          <a:effectLst/>
                          <a:latin typeface="Klavika Regular" pitchFamily="34" charset="0"/>
                          <a:ea typeface="+mn-ea"/>
                          <a:cs typeface="+mn-cs"/>
                        </a:rPr>
                        <a:t>or</a:t>
                      </a:r>
                      <a:r>
                        <a:rPr lang="pl-PL" sz="1100" b="1" kern="1200" dirty="0" smtClean="0">
                          <a:solidFill>
                            <a:schemeClr val="dk1"/>
                          </a:solidFill>
                          <a:effectLst/>
                          <a:latin typeface="Klavika Regular" pitchFamily="34" charset="0"/>
                          <a:ea typeface="+mn-ea"/>
                          <a:cs typeface="+mn-cs"/>
                        </a:rPr>
                        <a:t> </a:t>
                      </a:r>
                      <a:r>
                        <a:rPr lang="pl-PL" sz="1100" b="1" kern="1200" dirty="0" err="1" smtClean="0">
                          <a:solidFill>
                            <a:schemeClr val="dk1"/>
                          </a:solidFill>
                          <a:effectLst/>
                          <a:latin typeface="Klavika Regular" pitchFamily="34" charset="0"/>
                          <a:ea typeface="+mn-ea"/>
                          <a:cs typeface="+mn-cs"/>
                        </a:rPr>
                        <a:t>later</a:t>
                      </a:r>
                      <a:r>
                        <a:rPr lang="pl-PL" sz="1100" b="1" kern="1200" dirty="0" smtClean="0">
                          <a:solidFill>
                            <a:schemeClr val="dk1"/>
                          </a:solidFill>
                          <a:effectLst/>
                          <a:latin typeface="Klavika Regular" pitchFamily="34" charset="0"/>
                          <a:ea typeface="+mn-ea"/>
                          <a:cs typeface="+mn-cs"/>
                        </a:rPr>
                        <a:t>), IE, CMS (Windows )</a:t>
                      </a:r>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algn="l" fontAlgn="b"/>
                      <a:r>
                        <a:rPr lang="pl-PL" sz="1100" b="0" i="0" u="none" strike="noStrike" dirty="0" smtClean="0">
                          <a:solidFill>
                            <a:schemeClr val="dk1"/>
                          </a:solidFill>
                          <a:effectLst/>
                          <a:latin typeface="Klavika Regular" pitchFamily="34" charset="0"/>
                        </a:rPr>
                        <a:t>IR</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LED’s</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10</a:t>
                      </a:r>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algn="l" fontAlgn="b"/>
                      <a:r>
                        <a:rPr lang="pl-PL" sz="1100" u="none" strike="noStrike" dirty="0" smtClean="0">
                          <a:effectLst/>
                          <a:latin typeface="Klavika Regular" pitchFamily="34" charset="0"/>
                        </a:rPr>
                        <a:t>Sound</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tc>
              </a:tr>
              <a:tr h="140938">
                <a:tc>
                  <a:txBody>
                    <a:bodyPr/>
                    <a:lstStyle/>
                    <a:p>
                      <a:pPr algn="l" fontAlgn="b"/>
                      <a:r>
                        <a:rPr lang="pl-PL" sz="1100" u="none" strike="noStrike" dirty="0" err="1" smtClean="0">
                          <a:effectLst/>
                          <a:latin typeface="Klavika Regular" pitchFamily="34" charset="0"/>
                        </a:rPr>
                        <a:t>Night</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mode</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Yes</a:t>
                      </a:r>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b="0" u="none" strike="noStrike" kern="1200" dirty="0" err="1" smtClean="0">
                          <a:solidFill>
                            <a:schemeClr val="dk1"/>
                          </a:solidFill>
                          <a:effectLst/>
                          <a:latin typeface="+mn-lt"/>
                          <a:ea typeface="+mn-ea"/>
                          <a:cs typeface="+mn-cs"/>
                        </a:rPr>
                        <a:t>Colour</a:t>
                      </a:r>
                      <a:endParaRPr lang="pl-PL" sz="1100" b="1"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smtClean="0">
                          <a:solidFill>
                            <a:schemeClr val="dk1"/>
                          </a:solidFill>
                          <a:effectLst/>
                          <a:latin typeface="Klavika Regular" pitchFamily="34" charset="0"/>
                          <a:ea typeface="+mn-ea"/>
                          <a:cs typeface="+mn-cs"/>
                        </a:rPr>
                        <a:t>Black</a:t>
                      </a:r>
                      <a:r>
                        <a:rPr lang="pl-PL" sz="1100" b="1" kern="1200" baseline="0" dirty="0" smtClean="0">
                          <a:solidFill>
                            <a:schemeClr val="dk1"/>
                          </a:solidFill>
                          <a:effectLst/>
                          <a:latin typeface="Klavika Regular" pitchFamily="34" charset="0"/>
                          <a:ea typeface="+mn-ea"/>
                          <a:cs typeface="+mn-cs"/>
                        </a:rPr>
                        <a:t> and </a:t>
                      </a:r>
                      <a:r>
                        <a:rPr lang="pl-PL" sz="1100" b="1" kern="1200" dirty="0" err="1" smtClean="0">
                          <a:solidFill>
                            <a:schemeClr val="dk1"/>
                          </a:solidFill>
                          <a:effectLst/>
                          <a:latin typeface="Klavika Regular" pitchFamily="34" charset="0"/>
                          <a:ea typeface="+mn-ea"/>
                          <a:cs typeface="+mn-cs"/>
                        </a:rPr>
                        <a:t>white</a:t>
                      </a:r>
                      <a:endParaRPr lang="pl-PL" sz="1100" b="1" kern="1200" dirty="0" smtClean="0">
                        <a:solidFill>
                          <a:schemeClr val="dk1"/>
                        </a:solidFill>
                        <a:effectLst/>
                        <a:latin typeface="Klavika Regular" pitchFamily="34" charset="0"/>
                        <a:ea typeface="+mn-ea"/>
                        <a:cs typeface="+mn-cs"/>
                      </a:endParaRPr>
                    </a:p>
                  </a:txBody>
                  <a:tcPr marL="9525" marR="9525" marT="9525" marB="0" anchor="ct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Regular" pitchFamily="34" charset="0"/>
              </a:rPr>
              <a:t>spot</a:t>
            </a:r>
            <a:r>
              <a:rPr lang="pl-PL" sz="4000" dirty="0" smtClean="0">
                <a:latin typeface="Klavika Light" pitchFamily="34" charset="0"/>
              </a:rPr>
              <a:t> </a:t>
            </a:r>
            <a:r>
              <a:rPr lang="pl-PL" sz="4000" b="1" dirty="0" smtClean="0">
                <a:latin typeface="Klavika Regular" pitchFamily="34" charset="0"/>
              </a:rPr>
              <a:t>3.</a:t>
            </a:r>
            <a:r>
              <a:rPr lang="pl-PL" sz="4000" b="1" dirty="0">
                <a:latin typeface="Klavika Regular" pitchFamily="34" charset="0"/>
              </a:rPr>
              <a:t>2</a:t>
            </a: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1" name="Obraz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7824" y="4794364"/>
            <a:ext cx="923925" cy="581025"/>
          </a:xfrm>
          <a:prstGeom prst="rect">
            <a:avLst/>
          </a:prstGeom>
        </p:spPr>
      </p:pic>
      <p:pic>
        <p:nvPicPr>
          <p:cNvPr id="2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Prostokąt 23"/>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graphicFrame>
        <p:nvGraphicFramePr>
          <p:cNvPr id="25" name="Tabela 24"/>
          <p:cNvGraphicFramePr>
            <a:graphicFrameLocks noGrp="1"/>
          </p:cNvGraphicFramePr>
          <p:nvPr>
            <p:extLst/>
          </p:nvPr>
        </p:nvGraphicFramePr>
        <p:xfrm>
          <a:off x="6156176" y="924599"/>
          <a:ext cx="2808312" cy="3656529"/>
        </p:xfrm>
        <a:graphic>
          <a:graphicData uri="http://schemas.openxmlformats.org/drawingml/2006/table">
            <a:tbl>
              <a:tblPr bandRow="1">
                <a:tableStyleId>{073A0DAA-6AF3-43AB-8588-CEC1D06C72B9}</a:tableStyleId>
              </a:tblPr>
              <a:tblGrid>
                <a:gridCol w="2808312"/>
              </a:tblGrid>
              <a:tr h="234329">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Power </a:t>
                      </a:r>
                      <a:r>
                        <a:rPr lang="pl-PL" sz="1100" b="0" i="0" u="none" strike="noStrike" dirty="0" err="1" smtClean="0">
                          <a:solidFill>
                            <a:srgbClr val="000000"/>
                          </a:solidFill>
                          <a:effectLst/>
                          <a:latin typeface="Klavika Regular" pitchFamily="34" charset="0"/>
                        </a:rPr>
                        <a:t>supply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Antenna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kern="1200" smtClean="0">
                          <a:solidFill>
                            <a:schemeClr val="dk1"/>
                          </a:solidFill>
                          <a:effectLst/>
                          <a:latin typeface="Klavika Regular" pitchFamily="34" charset="0"/>
                          <a:ea typeface="+mn-ea"/>
                          <a:cs typeface="+mn-cs"/>
                        </a:rPr>
                        <a:t>W</a:t>
                      </a:r>
                      <a:r>
                        <a:rPr lang="en-US" sz="1100" kern="1200" smtClean="0">
                          <a:solidFill>
                            <a:schemeClr val="dk1"/>
                          </a:solidFill>
                          <a:effectLst/>
                          <a:latin typeface="Klavika Regular" pitchFamily="34" charset="0"/>
                          <a:ea typeface="+mn-ea"/>
                          <a:cs typeface="+mn-cs"/>
                        </a:rPr>
                        <a:t>all </a:t>
                      </a:r>
                      <a:r>
                        <a:rPr lang="en-US" sz="1100" kern="1200" dirty="0" smtClean="0">
                          <a:solidFill>
                            <a:schemeClr val="dk1"/>
                          </a:solidFill>
                          <a:effectLst/>
                          <a:latin typeface="Klavika Regular" pitchFamily="34" charset="0"/>
                          <a:ea typeface="+mn-ea"/>
                          <a:cs typeface="+mn-cs"/>
                        </a:rPr>
                        <a:t>mount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en-US" sz="1100" kern="1200" dirty="0" smtClean="0">
                          <a:solidFill>
                            <a:schemeClr val="dk1"/>
                          </a:solidFill>
                          <a:effectLst/>
                          <a:latin typeface="Klavika Regular" pitchFamily="34" charset="0"/>
                          <a:ea typeface="+mn-ea"/>
                          <a:cs typeface="+mn-cs"/>
                        </a:rPr>
                        <a:t>32-GB micro SD card</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84884">
                <a:tc>
                  <a:txBody>
                    <a:bodyPr/>
                    <a:lstStyle/>
                    <a:p>
                      <a:pPr algn="l" fontAlgn="ct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 name="Obraz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79291" y="2845798"/>
            <a:ext cx="825157" cy="1087258"/>
          </a:xfrm>
          <a:prstGeom prst="rect">
            <a:avLst/>
          </a:prstGeom>
        </p:spPr>
      </p:pic>
      <p:pic>
        <p:nvPicPr>
          <p:cNvPr id="12" name="Obraz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0632" y="1772816"/>
            <a:ext cx="1647499" cy="2174515"/>
          </a:xfrm>
          <a:prstGeom prst="rect">
            <a:avLst/>
          </a:prstGeom>
        </p:spPr>
      </p:pic>
      <p:pic>
        <p:nvPicPr>
          <p:cNvPr id="14" name="Obraz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7566" y="2845798"/>
            <a:ext cx="1008919" cy="1087258"/>
          </a:xfrm>
          <a:prstGeom prst="rect">
            <a:avLst/>
          </a:prstGeom>
        </p:spPr>
      </p:pic>
      <p:pic>
        <p:nvPicPr>
          <p:cNvPr id="26" name="Obraz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67944" y="4791576"/>
            <a:ext cx="395858" cy="589389"/>
          </a:xfrm>
          <a:prstGeom prst="rect">
            <a:avLst/>
          </a:prstGeom>
        </p:spPr>
      </p:pic>
      <p:pic>
        <p:nvPicPr>
          <p:cNvPr id="28" name="Obraz 2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6016" y="4740002"/>
            <a:ext cx="428625" cy="638175"/>
          </a:xfrm>
          <a:prstGeom prst="rect">
            <a:avLst/>
          </a:prstGeom>
        </p:spPr>
      </p:pic>
      <p:pic>
        <p:nvPicPr>
          <p:cNvPr id="29" name="Obraz 2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436096" y="4797152"/>
            <a:ext cx="428625" cy="638175"/>
          </a:xfrm>
          <a:prstGeom prst="rect">
            <a:avLst/>
          </a:prstGeom>
        </p:spPr>
      </p:pic>
    </p:spTree>
    <p:extLst>
      <p:ext uri="{BB962C8B-B14F-4D97-AF65-F5344CB8AC3E}">
        <p14:creationId xmlns:p14="http://schemas.microsoft.com/office/powerpoint/2010/main" val="33719412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36" y="0"/>
            <a:ext cx="9144000" cy="5318418"/>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301208"/>
            <a:ext cx="8759575" cy="1338828"/>
          </a:xfrm>
          <a:prstGeom prst="rect">
            <a:avLst/>
          </a:prstGeom>
          <a:noFill/>
        </p:spPr>
        <p:txBody>
          <a:bodyPr wrap="square" numCol="3" spcCol="360000" rtlCol="0">
            <a:spAutoFit/>
          </a:bodyPr>
          <a:lstStyle/>
          <a:p>
            <a:r>
              <a:rPr lang="en-US" sz="900" b="1" dirty="0" err="1">
                <a:latin typeface="Klavika Regular" pitchFamily="34" charset="0"/>
              </a:rPr>
              <a:t>Camspot</a:t>
            </a:r>
            <a:r>
              <a:rPr lang="en-US" sz="900" b="1" dirty="0">
                <a:latin typeface="Klavika Regular" pitchFamily="34" charset="0"/>
              </a:rPr>
              <a:t> 4.1 </a:t>
            </a:r>
            <a:r>
              <a:rPr lang="en-US" sz="900" dirty="0">
                <a:latin typeface="Klavika Regular" pitchFamily="34" charset="0"/>
              </a:rPr>
              <a:t>outdoor camera is a device designed for continuous monitoring of the area outside the house, office or any other building. Monitor your surroundings regardless of the weather and at any time of the day or night, in order to ensure the safety of you and your family!</a:t>
            </a:r>
          </a:p>
          <a:p>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720p HD resolution ensures excellent image quality and allows you to record all the details.</a:t>
            </a:r>
          </a:p>
          <a:p>
            <a:pPr marL="171450" indent="-171450">
              <a:buFont typeface="Arial" panose="020B0604020202020204" pitchFamily="34" charset="0"/>
              <a:buChar char="•"/>
            </a:pPr>
            <a:r>
              <a:rPr lang="en-US" sz="900" dirty="0">
                <a:latin typeface="Klavika Regular" pitchFamily="34" charset="0"/>
              </a:rPr>
              <a:t>Thanks to the motion sensor the camera turns on automatically after detection of an approaching object and sends the snapshot directly to the previously indicated email address</a:t>
            </a:r>
            <a:r>
              <a:rPr lang="en-US" sz="900" dirty="0" smtClean="0">
                <a:latin typeface="Klavika Regular" pitchFamily="34" charset="0"/>
              </a:rPr>
              <a:t>.</a:t>
            </a:r>
            <a:endParaRPr lang="pl-PL" sz="900" dirty="0" smtClean="0">
              <a:latin typeface="Klavika Regular" pitchFamily="34" charset="0"/>
            </a:endParaRPr>
          </a:p>
          <a:p>
            <a:pPr marL="171450" indent="-171450">
              <a:buFont typeface="Arial" panose="020B0604020202020204" pitchFamily="34" charset="0"/>
              <a:buChar char="•"/>
            </a:pPr>
            <a:endParaRPr lang="pl-PL" sz="900" dirty="0" smtClean="0">
              <a:latin typeface="Klavika Regular" pitchFamily="34" charset="0"/>
            </a:endParaRPr>
          </a:p>
          <a:p>
            <a:r>
              <a:rPr lang="en-US" sz="900" dirty="0" err="1">
                <a:latin typeface="Klavika Regular" pitchFamily="34" charset="0"/>
              </a:rPr>
              <a:t>Camspot</a:t>
            </a:r>
            <a:r>
              <a:rPr lang="en-US" sz="900" dirty="0">
                <a:latin typeface="Klavika Regular" pitchFamily="34" charset="0"/>
              </a:rPr>
              <a:t> 4.1 is equipped with many features ensuring its proper operation and allowing to record high-quality videos. Night Vision and Dual IR Cut functions as well as 30 IR LEDs provide sharp and clear images at any time of the day or night. The IP66 waterproof rating and broad range of operating temperatures (from -20°C to 50°C) allow you to be sure that the device will never let you down! During both warm summer days and cold winter nights, the camera will always record what is going on around your place, in order to provide safety and comfort to your family.</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Light" pitchFamily="34" charset="0"/>
              </a:rPr>
              <a:t>spot</a:t>
            </a:r>
            <a:r>
              <a:rPr lang="pl-PL" sz="4000" dirty="0" smtClean="0">
                <a:latin typeface="Klavika Regular" pitchFamily="34" charset="0"/>
              </a:rPr>
              <a:t> </a:t>
            </a:r>
            <a:r>
              <a:rPr lang="pl-PL" sz="4000" b="1" dirty="0" smtClean="0">
                <a:latin typeface="Klavika Regular" pitchFamily="34" charset="0"/>
              </a:rPr>
              <a:t>4.1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outdoor</a:t>
            </a:r>
            <a:r>
              <a:rPr lang="pl-PL" sz="1200" dirty="0">
                <a:latin typeface="Klavika Regular" pitchFamily="34" charset="0"/>
              </a:rPr>
              <a:t> </a:t>
            </a:r>
            <a:r>
              <a:rPr lang="pl-PL" sz="1200" dirty="0" err="1">
                <a:latin typeface="Klavika Regular" pitchFamily="34" charset="0"/>
              </a:rPr>
              <a:t>camera</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8948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388293047"/>
              </p:ext>
            </p:extLst>
          </p:nvPr>
        </p:nvGraphicFramePr>
        <p:xfrm>
          <a:off x="3059832" y="924600"/>
          <a:ext cx="2808312" cy="3620408"/>
        </p:xfrm>
        <a:graphic>
          <a:graphicData uri="http://schemas.openxmlformats.org/drawingml/2006/table">
            <a:tbl>
              <a:tblPr bandRow="1">
                <a:tableStyleId>{073A0DAA-6AF3-43AB-8588-CEC1D06C72B9}</a:tableStyleId>
              </a:tblPr>
              <a:tblGrid>
                <a:gridCol w="1753296"/>
                <a:gridCol w="1055016"/>
              </a:tblGrid>
              <a:tr h="920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Viewing</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angle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smtClean="0">
                          <a:solidFill>
                            <a:srgbClr val="000000"/>
                          </a:solidFill>
                          <a:effectLst/>
                          <a:latin typeface="Klavika Regular" pitchFamily="34" charset="0"/>
                        </a:rPr>
                        <a:t>60</a:t>
                      </a:r>
                      <a:r>
                        <a:rPr lang="pl-PL" sz="1100" b="1" i="0" u="none" strike="noStrike" smtClean="0">
                          <a:solidFill>
                            <a:srgbClr val="000000"/>
                          </a:solidFill>
                          <a:effectLst/>
                          <a:latin typeface="Calibri"/>
                        </a:rPr>
                        <a:t>°</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smtClean="0">
                          <a:solidFill>
                            <a:schemeClr val="dk1"/>
                          </a:solidFill>
                          <a:effectLst/>
                          <a:latin typeface="Klavika Regular" pitchFamily="34" charset="0"/>
                        </a:rPr>
                        <a:t>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smtClean="0">
                          <a:effectLst/>
                          <a:latin typeface="Klavika Regular" pitchFamily="34" charset="0"/>
                        </a:rPr>
                        <a:t>HD 720p </a:t>
                      </a:r>
                    </a:p>
                    <a:p>
                      <a:pPr marL="0" marR="0" indent="0" algn="r" defTabSz="914400" rtl="0" eaLnBrk="1" fontAlgn="b" latinLnBrk="0" hangingPunct="1">
                        <a:lnSpc>
                          <a:spcPct val="100000"/>
                        </a:lnSpc>
                        <a:spcBef>
                          <a:spcPts val="0"/>
                        </a:spcBef>
                        <a:spcAft>
                          <a:spcPts val="0"/>
                        </a:spcAft>
                        <a:buClrTx/>
                        <a:buSzTx/>
                        <a:buFontTx/>
                        <a:buNone/>
                        <a:tabLst/>
                        <a:defRPr/>
                      </a:pPr>
                      <a:r>
                        <a:rPr lang="pl-PL" sz="900" b="1" u="none" strike="noStrike" smtClean="0">
                          <a:effectLst/>
                          <a:latin typeface="Klavika Regular" pitchFamily="34" charset="0"/>
                        </a:rPr>
                        <a:t>(1280 x 720@25 fps)</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smtClean="0">
                          <a:effectLst/>
                          <a:latin typeface="Klavika Regular" pitchFamily="34" charset="0"/>
                        </a:rPr>
                        <a:t> IP</a:t>
                      </a:r>
                      <a:r>
                        <a:rPr lang="pl-PL" sz="1100" u="none" strike="noStrike" baseline="0" smtClean="0">
                          <a:effectLst/>
                          <a:latin typeface="Klavika Regular" pitchFamily="34" charset="0"/>
                        </a:rPr>
                        <a:t> 66</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Motion </a:t>
                      </a:r>
                      <a:r>
                        <a:rPr lang="pl-PL" sz="1100" u="none" strike="noStrike" dirty="0" err="1" smtClean="0">
                          <a:effectLst/>
                          <a:latin typeface="Klavika Regular" pitchFamily="34" charset="0"/>
                        </a:rPr>
                        <a:t>detection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speaker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microphone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Night</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vision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smtClean="0">
                          <a:solidFill>
                            <a:srgbClr val="000000"/>
                          </a:solidFill>
                          <a:effectLst/>
                          <a:latin typeface="Klavika Regular" pitchFamily="34" charset="0"/>
                        </a:rPr>
                        <a:t> 30 diod IR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smtClean="0">
                          <a:solidFill>
                            <a:srgbClr val="000000"/>
                          </a:solidFill>
                          <a:effectLst/>
                          <a:latin typeface="Klavika Regular" pitchFamily="34" charset="0"/>
                        </a:rPr>
                        <a:t> Dual IR Cut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Wi</a:t>
                      </a:r>
                      <a:r>
                        <a:rPr lang="pl-PL" sz="1100" b="0" i="0" u="none" strike="noStrike" dirty="0" smtClean="0">
                          <a:solidFill>
                            <a:srgbClr val="000000"/>
                          </a:solidFill>
                          <a:effectLst/>
                          <a:latin typeface="Klavika Regular" pitchFamily="34" charset="0"/>
                        </a:rPr>
                        <a:t>-Fi</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White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Operating </a:t>
                      </a:r>
                      <a:r>
                        <a:rPr lang="pl-PL" sz="1100" b="0" i="0" u="none" strike="noStrike" dirty="0" err="1" smtClean="0">
                          <a:solidFill>
                            <a:srgbClr val="000000"/>
                          </a:solidFill>
                          <a:effectLst/>
                          <a:latin typeface="Klavika Regular" pitchFamily="34" charset="0"/>
                        </a:rPr>
                        <a:t>temperature</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range</a:t>
                      </a:r>
                      <a:endParaRPr lang="pl-PL" sz="1100" b="0" i="0" u="none" strike="noStrike" dirty="0" smtClean="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Up</a:t>
                      </a:r>
                      <a:r>
                        <a:rPr lang="pl-PL" sz="1100" b="1" i="0" u="none" strike="noStrike" dirty="0" smtClean="0">
                          <a:solidFill>
                            <a:srgbClr val="000000"/>
                          </a:solidFill>
                          <a:effectLst/>
                          <a:latin typeface="Klavika Regular" pitchFamily="34" charset="0"/>
                        </a:rPr>
                        <a:t> to -20°C - 50°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702923132"/>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  </a:t>
                      </a:r>
                      <a:r>
                        <a:rPr lang="pl-PL" sz="1100" u="none" strike="noStrike" baseline="0" dirty="0" err="1" smtClean="0">
                          <a:effectLst/>
                          <a:latin typeface="Klavika Regular" pitchFamily="34" charset="0"/>
                        </a:rPr>
                        <a:t>power</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supply</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antenna</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mount</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mounting</a:t>
                      </a:r>
                      <a:r>
                        <a:rPr lang="pl-PL" sz="1100" u="none" strike="noStrike" dirty="0" smtClean="0">
                          <a:effectLst/>
                          <a:latin typeface="Klavika Regular" pitchFamily="34" charset="0"/>
                        </a:rPr>
                        <a:t> set</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0787" y="2564904"/>
            <a:ext cx="2804965" cy="218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cam</a:t>
            </a:r>
            <a:r>
              <a:rPr lang="pl-PL" sz="4000" dirty="0" err="1">
                <a:latin typeface="Klavika Light" pitchFamily="34" charset="0"/>
              </a:rPr>
              <a:t>spot</a:t>
            </a:r>
            <a:r>
              <a:rPr lang="pl-PL" sz="4000" dirty="0">
                <a:latin typeface="Klavika Regular" pitchFamily="34" charset="0"/>
              </a:rPr>
              <a:t> </a:t>
            </a:r>
            <a:r>
              <a:rPr lang="pl-PL" sz="4000" b="1" dirty="0">
                <a:latin typeface="Klavika Regular" pitchFamily="34" charset="0"/>
              </a:rPr>
              <a:t>4.1</a:t>
            </a: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outdoor</a:t>
            </a:r>
            <a:r>
              <a:rPr lang="pl-PL" sz="1200" dirty="0">
                <a:latin typeface="Klavika Regular" pitchFamily="34" charset="0"/>
              </a:rPr>
              <a:t> </a:t>
            </a:r>
            <a:r>
              <a:rPr lang="pl-PL" sz="1200" dirty="0" err="1">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15" name="Obraz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723" y="1361358"/>
            <a:ext cx="1985752" cy="3732617"/>
          </a:xfrm>
          <a:prstGeom prst="rect">
            <a:avLst/>
          </a:prstGeom>
        </p:spPr>
      </p:pic>
      <p:grpSp>
        <p:nvGrpSpPr>
          <p:cNvPr id="12" name="Grupa 11"/>
          <p:cNvGrpSpPr/>
          <p:nvPr/>
        </p:nvGrpSpPr>
        <p:grpSpPr>
          <a:xfrm>
            <a:off x="3020726" y="4915895"/>
            <a:ext cx="6108005" cy="526434"/>
            <a:chOff x="3020726" y="4915895"/>
            <a:chExt cx="6108005" cy="526434"/>
          </a:xfrm>
        </p:grpSpPr>
        <p:pic>
          <p:nvPicPr>
            <p:cNvPr id="20" name="Obraz 1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20726" y="4941168"/>
              <a:ext cx="5935026" cy="430768"/>
            </a:xfrm>
            <a:prstGeom prst="rect">
              <a:avLst/>
            </a:prstGeom>
          </p:spPr>
        </p:pic>
        <p:sp>
          <p:nvSpPr>
            <p:cNvPr id="30" name="Prostokąt 29"/>
            <p:cNvSpPr/>
            <p:nvPr/>
          </p:nvSpPr>
          <p:spPr>
            <a:xfrm>
              <a:off x="7452320" y="4923767"/>
              <a:ext cx="537260"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30"/>
            <p:cNvSpPr/>
            <p:nvPr/>
          </p:nvSpPr>
          <p:spPr>
            <a:xfrm>
              <a:off x="8495400" y="4976760"/>
              <a:ext cx="633331"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27"/>
            <p:cNvSpPr/>
            <p:nvPr/>
          </p:nvSpPr>
          <p:spPr>
            <a:xfrm>
              <a:off x="5857895" y="4915895"/>
              <a:ext cx="1199749"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rostokąt 28"/>
            <p:cNvSpPr/>
            <p:nvPr/>
          </p:nvSpPr>
          <p:spPr>
            <a:xfrm>
              <a:off x="4537216" y="4928343"/>
              <a:ext cx="970888"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3345770" y="4937264"/>
              <a:ext cx="722174" cy="4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3311648" y="4941234"/>
              <a:ext cx="792088" cy="461665"/>
            </a:xfrm>
            <a:prstGeom prst="rect">
              <a:avLst/>
            </a:prstGeom>
          </p:spPr>
          <p:txBody>
            <a:bodyPr wrap="square" rtlCol="0">
              <a:spAutoFit/>
            </a:bodyPr>
            <a:lstStyle/>
            <a:p>
              <a:r>
                <a:rPr lang="pl-PL" sz="1200" dirty="0" err="1">
                  <a:latin typeface="Klavika Regular" panose="020B0506040000020004" pitchFamily="34" charset="0"/>
                </a:rPr>
                <a:t>simple</a:t>
              </a:r>
              <a:r>
                <a:rPr lang="pl-PL" sz="1200" dirty="0">
                  <a:latin typeface="Klavika Regular" panose="020B0506040000020004" pitchFamily="34" charset="0"/>
                </a:rPr>
                <a:t> operation</a:t>
              </a:r>
            </a:p>
          </p:txBody>
        </p:sp>
        <p:sp>
          <p:nvSpPr>
            <p:cNvPr id="23" name="pole tekstowe 22"/>
            <p:cNvSpPr txBox="1"/>
            <p:nvPr/>
          </p:nvSpPr>
          <p:spPr>
            <a:xfrm>
              <a:off x="4503094" y="4937264"/>
              <a:ext cx="1005010" cy="461665"/>
            </a:xfrm>
            <a:prstGeom prst="rect">
              <a:avLst/>
            </a:prstGeom>
          </p:spPr>
          <p:txBody>
            <a:bodyPr wrap="square" rtlCol="0">
              <a:spAutoFit/>
            </a:bodyPr>
            <a:lstStyle/>
            <a:p>
              <a:r>
                <a:rPr lang="pl-PL" sz="1200" dirty="0" smtClean="0">
                  <a:latin typeface="Klavika Regular" panose="020B0506040000020004" pitchFamily="34" charset="0"/>
                </a:rPr>
                <a:t>Wi Fi</a:t>
              </a:r>
            </a:p>
            <a:p>
              <a:r>
                <a:rPr lang="pl-PL" sz="1200" dirty="0" smtClean="0">
                  <a:latin typeface="Klavika Regular" panose="020B0506040000020004" pitchFamily="34" charset="0"/>
                </a:rPr>
                <a:t>Ethernet I/O</a:t>
              </a:r>
              <a:endParaRPr lang="pl-PL" sz="1200" dirty="0">
                <a:latin typeface="Klavika Regular" panose="020B0506040000020004" pitchFamily="34" charset="0"/>
              </a:endParaRPr>
            </a:p>
          </p:txBody>
        </p:sp>
        <p:sp>
          <p:nvSpPr>
            <p:cNvPr id="24" name="pole tekstowe 23"/>
            <p:cNvSpPr txBox="1"/>
            <p:nvPr/>
          </p:nvSpPr>
          <p:spPr>
            <a:xfrm>
              <a:off x="5825753" y="4928343"/>
              <a:ext cx="1338535" cy="461665"/>
            </a:xfrm>
            <a:prstGeom prst="rect">
              <a:avLst/>
            </a:prstGeom>
          </p:spPr>
          <p:txBody>
            <a:bodyPr wrap="square" rtlCol="0">
              <a:spAutoFit/>
            </a:bodyPr>
            <a:lstStyle/>
            <a:p>
              <a:r>
                <a:rPr lang="pl-PL" sz="1200" dirty="0">
                  <a:latin typeface="Klavika Regular" panose="020B0506040000020004" pitchFamily="34" charset="0"/>
                </a:rPr>
                <a:t>Connectivity with </a:t>
              </a:r>
              <a:r>
                <a:rPr lang="pl-PL" sz="1200" dirty="0" err="1">
                  <a:latin typeface="Klavika Regular" panose="020B0506040000020004" pitchFamily="34" charset="0"/>
                </a:rPr>
                <a:t>other</a:t>
              </a:r>
              <a:r>
                <a:rPr lang="pl-PL" sz="1200" dirty="0">
                  <a:latin typeface="Klavika Regular" panose="020B0506040000020004" pitchFamily="34" charset="0"/>
                </a:rPr>
                <a:t> devices</a:t>
              </a:r>
            </a:p>
          </p:txBody>
        </p:sp>
        <p:sp>
          <p:nvSpPr>
            <p:cNvPr id="25" name="pole tekstowe 24"/>
            <p:cNvSpPr txBox="1"/>
            <p:nvPr/>
          </p:nvSpPr>
          <p:spPr>
            <a:xfrm>
              <a:off x="7401460" y="4916979"/>
              <a:ext cx="626924" cy="461665"/>
            </a:xfrm>
            <a:prstGeom prst="rect">
              <a:avLst/>
            </a:prstGeom>
          </p:spPr>
          <p:txBody>
            <a:bodyPr wrap="square" rtlCol="0">
              <a:spAutoFit/>
            </a:bodyPr>
            <a:lstStyle/>
            <a:p>
              <a:r>
                <a:rPr lang="pl-PL" sz="1200" dirty="0" err="1">
                  <a:latin typeface="Klavika Regular" panose="020B0506040000020004" pitchFamily="34" charset="0"/>
                </a:rPr>
                <a:t>night</a:t>
              </a:r>
              <a:r>
                <a:rPr lang="pl-PL" sz="1200" dirty="0">
                  <a:latin typeface="Klavika Regular" panose="020B0506040000020004" pitchFamily="34" charset="0"/>
                </a:rPr>
                <a:t> </a:t>
              </a:r>
              <a:endParaRPr lang="pl-PL" sz="1200" dirty="0" smtClean="0">
                <a:latin typeface="Klavika Regular" panose="020B0506040000020004" pitchFamily="34" charset="0"/>
              </a:endParaRPr>
            </a:p>
            <a:p>
              <a:r>
                <a:rPr lang="pl-PL" sz="1200" dirty="0" err="1" smtClean="0">
                  <a:latin typeface="Klavika Regular" panose="020B0506040000020004" pitchFamily="34" charset="0"/>
                </a:rPr>
                <a:t>mode</a:t>
              </a:r>
              <a:endParaRPr lang="pl-PL" sz="1200" dirty="0">
                <a:latin typeface="Klavika Regular" panose="020B0506040000020004" pitchFamily="34" charset="0"/>
              </a:endParaRPr>
            </a:p>
          </p:txBody>
        </p:sp>
        <p:sp>
          <p:nvSpPr>
            <p:cNvPr id="26" name="pole tekstowe 25"/>
            <p:cNvSpPr txBox="1"/>
            <p:nvPr/>
          </p:nvSpPr>
          <p:spPr>
            <a:xfrm>
              <a:off x="8461864" y="5024209"/>
              <a:ext cx="626924" cy="276999"/>
            </a:xfrm>
            <a:prstGeom prst="rect">
              <a:avLst/>
            </a:prstGeom>
          </p:spPr>
          <p:txBody>
            <a:bodyPr wrap="square" rtlCol="0">
              <a:spAutoFit/>
            </a:bodyPr>
            <a:lstStyle/>
            <a:p>
              <a:r>
                <a:rPr lang="pl-PL" sz="1200" dirty="0" smtClean="0">
                  <a:latin typeface="Klavika Regular" panose="020B0506040000020004" pitchFamily="34" charset="0"/>
                </a:rPr>
                <a:t>IP 66</a:t>
              </a:r>
              <a:endParaRPr lang="pl-PL" sz="1200" dirty="0">
                <a:latin typeface="Klavika Regular" panose="020B0506040000020004" pitchFamily="34" charset="0"/>
              </a:endParaRPr>
            </a:p>
          </p:txBody>
        </p:sp>
      </p:grpSp>
    </p:spTree>
    <p:extLst>
      <p:ext uri="{BB962C8B-B14F-4D97-AF65-F5344CB8AC3E}">
        <p14:creationId xmlns:p14="http://schemas.microsoft.com/office/powerpoint/2010/main" val="29548473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ermax\Produkty\Karty_Wrzesnień\ModernHouseNight_large.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0182"/>
            <a:ext cx="9156879" cy="5298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2586" y="248162"/>
            <a:ext cx="1924557" cy="45680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1999" y="4365104"/>
            <a:ext cx="4584879"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49883" y="5535037"/>
            <a:ext cx="8759575" cy="784830"/>
          </a:xfrm>
          <a:prstGeom prst="rect">
            <a:avLst/>
          </a:prstGeom>
          <a:noFill/>
        </p:spPr>
        <p:txBody>
          <a:bodyPr wrap="square" numCol="3" spcCol="360000" rtlCol="0">
            <a:spAutoFit/>
          </a:bodyPr>
          <a:lstStyle/>
          <a:p>
            <a:r>
              <a:rPr lang="en-US" sz="900" b="1" dirty="0" err="1">
                <a:latin typeface="Klavika Regular" pitchFamily="34" charset="0"/>
              </a:rPr>
              <a:t>Camspot</a:t>
            </a:r>
            <a:r>
              <a:rPr lang="en-US" sz="900" b="1" dirty="0">
                <a:latin typeface="Klavika Regular" pitchFamily="34" charset="0"/>
              </a:rPr>
              <a:t> 4.2 </a:t>
            </a:r>
            <a:r>
              <a:rPr lang="en-US" sz="900" dirty="0">
                <a:latin typeface="Klavika Regular" pitchFamily="34" charset="0"/>
              </a:rPr>
              <a:t>is an outdoor camera that allows you to monitor the area around your house or office, regardless of the time of day or night. Getting a </a:t>
            </a:r>
            <a:r>
              <a:rPr lang="en-US" sz="900" b="1" dirty="0">
                <a:latin typeface="Klavika Regular" pitchFamily="34" charset="0"/>
              </a:rPr>
              <a:t>mobile access </a:t>
            </a:r>
            <a:r>
              <a:rPr lang="en-US" sz="900" dirty="0">
                <a:latin typeface="Klavika Regular" pitchFamily="34" charset="0"/>
              </a:rPr>
              <a:t>to the cameras is plain sailing. You just need a smartphone, tablet or laptop to display the live stream from a given camera within a few clicks.</a:t>
            </a:r>
          </a:p>
          <a:p>
            <a:r>
              <a:rPr lang="en-US" sz="900" dirty="0">
                <a:latin typeface="Klavika Regular" pitchFamily="34" charset="0"/>
              </a:rPr>
              <a:t>Due to the </a:t>
            </a:r>
            <a:r>
              <a:rPr lang="en-US" sz="900" b="1" dirty="0">
                <a:latin typeface="Klavika Regular" pitchFamily="34" charset="0"/>
              </a:rPr>
              <a:t>HD 720p resolution </a:t>
            </a:r>
            <a:r>
              <a:rPr lang="en-US" sz="900" dirty="0">
                <a:latin typeface="Klavika Regular" pitchFamily="34" charset="0"/>
              </a:rPr>
              <a:t>the images are detailed and of an excellent quality. Ni</a:t>
            </a:r>
            <a:r>
              <a:rPr lang="en-US" sz="900" b="1" dirty="0">
                <a:latin typeface="Klavika Regular" pitchFamily="34" charset="0"/>
              </a:rPr>
              <a:t>ght Vision, Dual IR Cut </a:t>
            </a:r>
            <a:r>
              <a:rPr lang="en-US" sz="900" dirty="0">
                <a:latin typeface="Klavika Regular" pitchFamily="34" charset="0"/>
              </a:rPr>
              <a:t>and</a:t>
            </a:r>
            <a:r>
              <a:rPr lang="en-US" sz="900" b="1" dirty="0">
                <a:latin typeface="Klavika Regular" pitchFamily="34" charset="0"/>
              </a:rPr>
              <a:t> 22 built-in IR LEDs </a:t>
            </a:r>
            <a:r>
              <a:rPr lang="en-US" sz="900" dirty="0">
                <a:latin typeface="Klavika Regular" pitchFamily="34" charset="0"/>
              </a:rPr>
              <a:t>provide sharp and clear images at any time of the day or night.</a:t>
            </a:r>
          </a:p>
          <a:p>
            <a:r>
              <a:rPr lang="en-US" sz="900" dirty="0">
                <a:latin typeface="Klavika Regular" pitchFamily="34" charset="0"/>
              </a:rPr>
              <a:t>The rotating head allows you to remotely adjust the position of the camera within the range of: </a:t>
            </a:r>
          </a:p>
          <a:p>
            <a:r>
              <a:rPr lang="en-US" sz="900" b="1" dirty="0">
                <a:latin typeface="Klavika Regular" pitchFamily="34" charset="0"/>
              </a:rPr>
              <a:t>- 355 degrees horizontally,  </a:t>
            </a:r>
          </a:p>
          <a:p>
            <a:r>
              <a:rPr lang="en-US" sz="900" b="1" dirty="0">
                <a:latin typeface="Klavika Regular" pitchFamily="34" charset="0"/>
              </a:rPr>
              <a:t>- 85 degrees vertically.</a:t>
            </a:r>
          </a:p>
        </p:txBody>
      </p:sp>
      <p:sp>
        <p:nvSpPr>
          <p:cNvPr id="10" name="pole tekstowe 9"/>
          <p:cNvSpPr txBox="1"/>
          <p:nvPr/>
        </p:nvSpPr>
        <p:spPr>
          <a:xfrm>
            <a:off x="276921" y="4610532"/>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Regular" pitchFamily="34" charset="0"/>
              </a:rPr>
              <a:t>spot</a:t>
            </a:r>
            <a:r>
              <a:rPr lang="pl-PL" sz="4000" dirty="0" smtClean="0">
                <a:latin typeface="Klavika Regular" pitchFamily="34" charset="0"/>
              </a:rPr>
              <a:t> </a:t>
            </a:r>
            <a:r>
              <a:rPr lang="pl-PL" sz="4000" b="1" dirty="0" smtClean="0">
                <a:latin typeface="Klavika Regular" pitchFamily="34" charset="0"/>
              </a:rPr>
              <a:t>4.2</a:t>
            </a:r>
            <a:endParaRPr lang="pl-PL" sz="4000" b="1"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pic>
        <p:nvPicPr>
          <p:cNvPr id="18" name="Picture 3" descr="C:\Overmax\Produkty\KAMERY\CamSpot-4.2\Zdjęcia\CamSpot-4.2_Sid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0" y="-1754842"/>
            <a:ext cx="3851920" cy="5848645"/>
          </a:xfrm>
          <a:prstGeom prst="rect">
            <a:avLst/>
          </a:prstGeom>
          <a:noFill/>
          <a:extLst>
            <a:ext uri="{909E8E84-426E-40DD-AFC4-6F175D3DCCD1}">
              <a14:hiddenFill xmlns:a14="http://schemas.microsoft.com/office/drawing/2010/main">
                <a:solidFill>
                  <a:srgbClr val="FFFFFF"/>
                </a:solidFill>
              </a14:hiddenFill>
            </a:ext>
          </a:extLst>
        </p:spPr>
      </p:pic>
      <p:sp>
        <p:nvSpPr>
          <p:cNvPr id="17" name="pole tekstowe 16"/>
          <p:cNvSpPr txBox="1"/>
          <p:nvPr/>
        </p:nvSpPr>
        <p:spPr>
          <a:xfrm>
            <a:off x="251520" y="2958043"/>
            <a:ext cx="1440160" cy="830997"/>
          </a:xfrm>
          <a:prstGeom prst="rect">
            <a:avLst/>
          </a:prstGeom>
          <a:noFill/>
        </p:spPr>
        <p:txBody>
          <a:bodyPr wrap="square" rtlCol="0">
            <a:spAutoFit/>
          </a:bodyPr>
          <a:lstStyle/>
          <a:p>
            <a:r>
              <a:rPr lang="pl-PL" sz="1600" dirty="0" err="1" smtClean="0">
                <a:solidFill>
                  <a:schemeClr val="bg1"/>
                </a:solidFill>
                <a:latin typeface="Klavika Regular" pitchFamily="34" charset="0"/>
              </a:rPr>
              <a:t>Rotating</a:t>
            </a:r>
            <a:r>
              <a:rPr lang="pl-PL" sz="1600" dirty="0" smtClean="0">
                <a:solidFill>
                  <a:schemeClr val="bg1"/>
                </a:solidFill>
                <a:latin typeface="Klavika Regular" pitchFamily="34" charset="0"/>
              </a:rPr>
              <a:t> </a:t>
            </a:r>
          </a:p>
          <a:p>
            <a:r>
              <a:rPr lang="pl-PL" sz="1600" dirty="0" err="1" smtClean="0">
                <a:solidFill>
                  <a:schemeClr val="bg1"/>
                </a:solidFill>
                <a:latin typeface="Klavika Regular" pitchFamily="34" charset="0"/>
              </a:rPr>
              <a:t>head</a:t>
            </a:r>
            <a:r>
              <a:rPr lang="pl-PL" sz="1600" dirty="0" smtClean="0">
                <a:solidFill>
                  <a:schemeClr val="bg1"/>
                </a:solidFill>
                <a:latin typeface="Klavika Regular" pitchFamily="34" charset="0"/>
              </a:rPr>
              <a:t> </a:t>
            </a:r>
          </a:p>
          <a:p>
            <a:r>
              <a:rPr lang="pl-PL" sz="1600" dirty="0" smtClean="0">
                <a:solidFill>
                  <a:schemeClr val="bg1"/>
                </a:solidFill>
                <a:latin typeface="Klavika Regular" pitchFamily="34" charset="0"/>
              </a:rPr>
              <a:t>355</a:t>
            </a:r>
            <a:r>
              <a:rPr lang="pl-PL" sz="1600" dirty="0">
                <a:solidFill>
                  <a:schemeClr val="bg1"/>
                </a:solidFill>
                <a:latin typeface="Klavika Regular" pitchFamily="34" charset="0"/>
              </a:rPr>
              <a:t>°/85°</a:t>
            </a:r>
            <a:endParaRPr lang="pl-PL" sz="1600" b="1" dirty="0">
              <a:solidFill>
                <a:schemeClr val="bg1"/>
              </a:solidFill>
              <a:latin typeface="Klavika Regular" pitchFamily="34" charset="0"/>
            </a:endParaRPr>
          </a:p>
        </p:txBody>
      </p:sp>
      <p:pic>
        <p:nvPicPr>
          <p:cNvPr id="1028" name="Picture 4" descr="C:\Overmax\Produkty\Karty_Wrzesnień\OV-Livecore-7030_FrontSid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9784" y="2672361"/>
            <a:ext cx="3436539" cy="248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866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la\Documents\Zdjęcia z Fotoli\Oryginal\Fotolia_67979061_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56879" cy="531841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541039"/>
            <a:ext cx="8759575" cy="1200329"/>
          </a:xfrm>
          <a:prstGeom prst="rect">
            <a:avLst/>
          </a:prstGeom>
          <a:noFill/>
        </p:spPr>
        <p:txBody>
          <a:bodyPr wrap="square" numCol="3" spcCol="360000" rtlCol="0">
            <a:spAutoFit/>
          </a:bodyPr>
          <a:lstStyle/>
          <a:p>
            <a:r>
              <a:rPr lang="en-US" sz="900" b="1" dirty="0">
                <a:latin typeface="Klavika Regular" pitchFamily="34" charset="0"/>
              </a:rPr>
              <a:t>Vertis </a:t>
            </a:r>
            <a:r>
              <a:rPr lang="en-US" sz="900" b="1" dirty="0" smtClean="0">
                <a:latin typeface="Klavika Regular" pitchFamily="34" charset="0"/>
              </a:rPr>
              <a:t>4011</a:t>
            </a:r>
            <a:r>
              <a:rPr lang="pl-PL" sz="900" b="1" dirty="0" smtClean="0">
                <a:latin typeface="Klavika Regular" pitchFamily="34" charset="0"/>
              </a:rPr>
              <a:t> </a:t>
            </a:r>
            <a:r>
              <a:rPr lang="pl-PL" sz="900" b="1" dirty="0" err="1" smtClean="0">
                <a:latin typeface="Klavika Regular" pitchFamily="34" charset="0"/>
              </a:rPr>
              <a:t>You</a:t>
            </a:r>
            <a:r>
              <a:rPr lang="en-US" sz="900" b="1" dirty="0" smtClean="0">
                <a:latin typeface="Klavika Regular" pitchFamily="34" charset="0"/>
              </a:rPr>
              <a:t> </a:t>
            </a:r>
            <a:r>
              <a:rPr lang="en-US" sz="900" dirty="0">
                <a:latin typeface="Klavika Regular" pitchFamily="34" charset="0"/>
              </a:rPr>
              <a:t>is a smartphone, which allows individual adjustment to the user individual needs. Android 4.4 and 4x 1,3 GHz quad-core </a:t>
            </a:r>
            <a:r>
              <a:rPr lang="en-US" sz="900" dirty="0" err="1">
                <a:latin typeface="Klavika Regular" pitchFamily="34" charset="0"/>
              </a:rPr>
              <a:t>procesor</a:t>
            </a:r>
            <a:r>
              <a:rPr lang="en-US" sz="900" dirty="0">
                <a:latin typeface="Klavika Regular" pitchFamily="34" charset="0"/>
              </a:rPr>
              <a:t> will guarantee the smooth multitasking, and the high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r>
              <a:rPr lang="en-US" sz="900" dirty="0" smtClean="0">
                <a:latin typeface="Klavika Regular" pitchFamily="34" charset="0"/>
              </a:rPr>
              <a:t>resolution </a:t>
            </a:r>
            <a:r>
              <a:rPr lang="en-US" sz="900" dirty="0">
                <a:latin typeface="Klavika Regular" pitchFamily="34" charset="0"/>
              </a:rPr>
              <a:t>8 MP </a:t>
            </a:r>
            <a:r>
              <a:rPr lang="en-US" sz="900" dirty="0" smtClean="0">
                <a:latin typeface="Klavika Regular" pitchFamily="34" charset="0"/>
              </a:rPr>
              <a:t>camera </a:t>
            </a:r>
            <a:r>
              <a:rPr lang="en-US" sz="900" dirty="0">
                <a:latin typeface="Klavika Regular" pitchFamily="34" charset="0"/>
              </a:rPr>
              <a:t>will let the user capture all the important events in a very good quality. </a:t>
            </a:r>
            <a:r>
              <a:rPr lang="en-US" sz="900" dirty="0" err="1">
                <a:latin typeface="Klavika Regular" pitchFamily="34" charset="0"/>
              </a:rPr>
              <a:t>DalSim</a:t>
            </a:r>
            <a:r>
              <a:rPr lang="en-US" sz="900" dirty="0">
                <a:latin typeface="Klavika Regular" pitchFamily="34" charset="0"/>
              </a:rPr>
              <a:t> enables to use two different phone numbers and a built-in 3G </a:t>
            </a:r>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modem </a:t>
            </a:r>
            <a:r>
              <a:rPr lang="en-US" sz="900" dirty="0">
                <a:latin typeface="Klavika Regular" pitchFamily="34" charset="0"/>
              </a:rPr>
              <a:t>and Wi-Fi will provide the Internet access anywhere you want. </a:t>
            </a:r>
            <a:endParaRPr lang="pl-PL" sz="900" dirty="0" smtClean="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vertis</a:t>
            </a:r>
            <a:r>
              <a:rPr lang="pl-PL" sz="4000" dirty="0" smtClean="0">
                <a:latin typeface="Klavika Regular" pitchFamily="34" charset="0"/>
              </a:rPr>
              <a:t> </a:t>
            </a:r>
            <a:r>
              <a:rPr lang="pl-PL" sz="4000" dirty="0" smtClean="0">
                <a:latin typeface="Klavika Light" pitchFamily="34" charset="0"/>
              </a:rPr>
              <a:t>4011</a:t>
            </a:r>
            <a:r>
              <a:rPr lang="pl-PL" sz="4000" dirty="0" smtClean="0">
                <a:latin typeface="Klavika Regular" pitchFamily="34" charset="0"/>
              </a:rPr>
              <a:t> </a:t>
            </a:r>
            <a:r>
              <a:rPr lang="pl-PL" sz="4000" b="1" dirty="0" err="1" smtClean="0">
                <a:latin typeface="Klavika Regular" pitchFamily="34" charset="0"/>
              </a:rPr>
              <a:t>you</a:t>
            </a:r>
            <a:endParaRPr lang="pl-PL" sz="4000" b="1" dirty="0">
              <a:latin typeface="Klavika Regular" pitchFamily="34" charset="0"/>
            </a:endParaRPr>
          </a:p>
        </p:txBody>
      </p:sp>
      <p:sp>
        <p:nvSpPr>
          <p:cNvPr id="16" name="pole tekstowe 15"/>
          <p:cNvSpPr txBox="1"/>
          <p:nvPr/>
        </p:nvSpPr>
        <p:spPr>
          <a:xfrm>
            <a:off x="276921" y="5002907"/>
            <a:ext cx="4352750" cy="276999"/>
          </a:xfrm>
          <a:prstGeom prst="rect">
            <a:avLst/>
          </a:prstGeom>
          <a:noFill/>
        </p:spPr>
        <p:txBody>
          <a:bodyPr wrap="square" rtlCol="0">
            <a:spAutoFit/>
          </a:bodyPr>
          <a:lstStyle/>
          <a:p>
            <a:r>
              <a:rPr lang="pl-PL" sz="1200" dirty="0" smtClean="0">
                <a:latin typeface="Klavika Regular" pitchFamily="34" charset="0"/>
              </a:rPr>
              <a:t>smartphone 4” IPS2</a:t>
            </a:r>
            <a:endParaRPr lang="pl-PL" sz="1200"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Grupa 1"/>
          <p:cNvGrpSpPr/>
          <p:nvPr/>
        </p:nvGrpSpPr>
        <p:grpSpPr>
          <a:xfrm>
            <a:off x="5491188" y="1057514"/>
            <a:ext cx="3257276" cy="4315702"/>
            <a:chOff x="5491188" y="1057514"/>
            <a:chExt cx="3257276" cy="4315702"/>
          </a:xfrm>
        </p:grpSpPr>
        <p:pic>
          <p:nvPicPr>
            <p:cNvPr id="15" name="Picture 11" descr="D:\PRODUKTY\SMARTFONY\Vertis 4011 you\v4011you_nowe logo\4011you_back(black-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91188" y="1181840"/>
              <a:ext cx="2054497" cy="39896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PRODUKTY\SMARTFONY\Vertis 4011 you\4011you_front_new.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518437" y="1057514"/>
              <a:ext cx="2230027" cy="4315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01829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bg1"/>
                </a:solidFill>
                <a:latin typeface="Klavika Regular" pitchFamily="34" charset="0"/>
              </a:rPr>
              <a:t>WWW.OVERMAX.EU</a:t>
            </a:r>
            <a:endParaRPr lang="pl-PL" sz="800" dirty="0">
              <a:solidFill>
                <a:schemeClr val="bg1"/>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131840" y="924600"/>
          <a:ext cx="2736304" cy="3981705"/>
        </p:xfrm>
        <a:graphic>
          <a:graphicData uri="http://schemas.openxmlformats.org/drawingml/2006/table">
            <a:tbl>
              <a:tblPr bandRow="1">
                <a:tableStyleId>{073A0DAA-6AF3-43AB-8588-CEC1D06C72B9}</a:tableStyleId>
              </a:tblPr>
              <a:tblGrid>
                <a:gridCol w="1521437"/>
                <a:gridCol w="1214867"/>
              </a:tblGrid>
              <a:tr h="178482">
                <a:tc>
                  <a:txBody>
                    <a:bodyPr/>
                    <a:lstStyle/>
                    <a:p>
                      <a:pPr algn="l" fontAlgn="b"/>
                      <a:r>
                        <a:rPr lang="pl-PL" sz="1100" u="none" strike="noStrike" dirty="0" smtClean="0">
                          <a:effectLst/>
                        </a:rPr>
                        <a:t> </a:t>
                      </a:r>
                      <a:r>
                        <a:rPr lang="pl-PL" sz="1100" kern="1200" dirty="0" smtClean="0">
                          <a:solidFill>
                            <a:schemeClr val="dk1"/>
                          </a:solidFill>
                          <a:effectLst/>
                          <a:latin typeface="Klavika Regular" pitchFamily="34" charset="0"/>
                          <a:ea typeface="+mn-ea"/>
                          <a:cs typeface="+mn-cs"/>
                        </a:rPr>
                        <a:t>Chipset </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u="none" strike="noStrike" dirty="0" smtClean="0">
                          <a:effectLst/>
                          <a:latin typeface="Klavika Regular" pitchFamily="34" charset="0"/>
                        </a:rPr>
                        <a:t> </a:t>
                      </a:r>
                      <a:r>
                        <a:rPr lang="pl-PL" sz="1100" b="1" kern="1200" dirty="0" err="1" smtClean="0">
                          <a:solidFill>
                            <a:schemeClr val="dk1"/>
                          </a:solidFill>
                          <a:effectLst/>
                          <a:latin typeface="Klavika Regular" pitchFamily="34" charset="0"/>
                          <a:ea typeface="+mn-ea"/>
                          <a:cs typeface="+mn-cs"/>
                        </a:rPr>
                        <a:t>Hisilicon</a:t>
                      </a:r>
                      <a:r>
                        <a:rPr lang="pl-PL" sz="1100" b="1" kern="1200" dirty="0" smtClean="0">
                          <a:solidFill>
                            <a:schemeClr val="dk1"/>
                          </a:solidFill>
                          <a:effectLst/>
                          <a:latin typeface="Klavika Regular" pitchFamily="34" charset="0"/>
                          <a:ea typeface="+mn-ea"/>
                          <a:cs typeface="+mn-cs"/>
                        </a:rPr>
                        <a:t> 3518E</a:t>
                      </a:r>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algn="l" fontAlgn="b"/>
                      <a:r>
                        <a:rPr lang="pl-PL" sz="1100" u="none" strike="noStrike" dirty="0" smtClean="0">
                          <a:effectLst/>
                          <a:latin typeface="Klavika Regular" pitchFamily="34" charset="0"/>
                        </a:rPr>
                        <a:t> Video</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chemeClr val="dk1"/>
                          </a:solidFill>
                          <a:effectLst/>
                          <a:latin typeface="Klavika Regular" pitchFamily="34" charset="0"/>
                        </a:rPr>
                        <a:t>H.264</a:t>
                      </a:r>
                      <a:endParaRPr lang="pl-PL" sz="900" b="1" i="0" u="none" strike="noStrike" dirty="0" smtClean="0">
                        <a:solidFill>
                          <a:srgbClr val="000000"/>
                        </a:solidFill>
                        <a:effectLst/>
                        <a:latin typeface="Klavika Regular" pitchFamily="34" charset="0"/>
                      </a:endParaRPr>
                    </a:p>
                  </a:txBody>
                  <a:tcPr marL="9525" marR="9525" marT="9525" marB="0" anchor="b"/>
                </a:tc>
              </a:tr>
              <a:tr h="347368">
                <a:tc>
                  <a:txBody>
                    <a:bodyPr/>
                    <a:lstStyle/>
                    <a:p>
                      <a:pPr algn="l" fontAlgn="b"/>
                      <a:r>
                        <a:rPr lang="pl-PL" sz="1100" kern="1200" baseline="0" dirty="0" smtClean="0">
                          <a:solidFill>
                            <a:schemeClr val="dk1"/>
                          </a:solidFill>
                          <a:effectLst/>
                          <a:latin typeface="Klavika Regular" pitchFamily="34" charset="0"/>
                          <a:ea typeface="+mn-ea"/>
                          <a:cs typeface="+mn-cs"/>
                        </a:rPr>
                        <a:t> </a:t>
                      </a:r>
                      <a:r>
                        <a:rPr lang="pl-PL" sz="1100" kern="1200" dirty="0" err="1" smtClean="0">
                          <a:solidFill>
                            <a:schemeClr val="dk1"/>
                          </a:solidFill>
                          <a:effectLst/>
                          <a:latin typeface="Klavika Regular" pitchFamily="34" charset="0"/>
                          <a:ea typeface="+mn-ea"/>
                          <a:cs typeface="+mn-cs"/>
                        </a:rPr>
                        <a:t>Viewing</a:t>
                      </a:r>
                      <a:r>
                        <a:rPr lang="pl-PL" sz="1100" kern="1200" dirty="0" smtClean="0">
                          <a:solidFill>
                            <a:schemeClr val="dk1"/>
                          </a:solidFill>
                          <a:effectLst/>
                          <a:latin typeface="Klavika Regular" pitchFamily="34" charset="0"/>
                          <a:ea typeface="+mn-ea"/>
                          <a:cs typeface="+mn-cs"/>
                        </a:rPr>
                        <a:t> </a:t>
                      </a:r>
                      <a:r>
                        <a:rPr lang="pl-PL" sz="1100" kern="1200" dirty="0" err="1" smtClean="0">
                          <a:solidFill>
                            <a:schemeClr val="dk1"/>
                          </a:solidFill>
                          <a:effectLst/>
                          <a:latin typeface="Klavika Regular" pitchFamily="34" charset="0"/>
                          <a:ea typeface="+mn-ea"/>
                          <a:cs typeface="+mn-cs"/>
                        </a:rPr>
                        <a:t>angle</a:t>
                      </a:r>
                      <a:r>
                        <a:rPr lang="pl-PL" sz="1100" kern="1200" dirty="0" smtClean="0">
                          <a:solidFill>
                            <a:schemeClr val="dk1"/>
                          </a:solidFill>
                          <a:effectLst/>
                          <a:latin typeface="Klavika Regular" pitchFamily="34" charset="0"/>
                          <a:ea typeface="+mn-ea"/>
                          <a:cs typeface="+mn-cs"/>
                        </a:rPr>
                        <a:t> </a:t>
                      </a:r>
                    </a:p>
                    <a:p>
                      <a:pPr algn="l" fontAlgn="b"/>
                      <a:r>
                        <a:rPr lang="pl-PL" sz="1100" kern="1200" dirty="0" smtClean="0">
                          <a:solidFill>
                            <a:schemeClr val="dk1"/>
                          </a:solidFill>
                          <a:effectLst/>
                          <a:latin typeface="Klavika Regular" pitchFamily="34" charset="0"/>
                          <a:ea typeface="+mn-ea"/>
                          <a:cs typeface="+mn-cs"/>
                        </a:rPr>
                        <a:t> </a:t>
                      </a:r>
                      <a:r>
                        <a:rPr lang="pl-PL" sz="1100" kern="1200" dirty="0" err="1" smtClean="0">
                          <a:solidFill>
                            <a:schemeClr val="dk1"/>
                          </a:solidFill>
                          <a:effectLst/>
                          <a:latin typeface="Klavika Regular" pitchFamily="34" charset="0"/>
                          <a:ea typeface="+mn-ea"/>
                          <a:cs typeface="+mn-cs"/>
                        </a:rPr>
                        <a:t>Rotating</a:t>
                      </a:r>
                      <a:r>
                        <a:rPr lang="pl-PL" sz="1100" kern="1200" dirty="0" smtClean="0">
                          <a:solidFill>
                            <a:schemeClr val="dk1"/>
                          </a:solidFill>
                          <a:effectLst/>
                          <a:latin typeface="Klavika Regular" pitchFamily="34" charset="0"/>
                          <a:ea typeface="+mn-ea"/>
                          <a:cs typeface="+mn-cs"/>
                        </a:rPr>
                        <a:t> </a:t>
                      </a:r>
                      <a:r>
                        <a:rPr lang="pl-PL" sz="1100" kern="1200" dirty="0" err="1" smtClean="0">
                          <a:solidFill>
                            <a:schemeClr val="dk1"/>
                          </a:solidFill>
                          <a:effectLst/>
                          <a:latin typeface="Klavika Regular" pitchFamily="34" charset="0"/>
                          <a:ea typeface="+mn-ea"/>
                          <a:cs typeface="+mn-cs"/>
                        </a:rPr>
                        <a:t>head</a:t>
                      </a:r>
                      <a:r>
                        <a:rPr lang="pl-PL" sz="1100" kern="1200" dirty="0" smtClean="0">
                          <a:solidFill>
                            <a:schemeClr val="dk1"/>
                          </a:solidFill>
                          <a:effectLst/>
                          <a:latin typeface="Klavika Regular" pitchFamily="34" charset="0"/>
                          <a:ea typeface="+mn-ea"/>
                          <a:cs typeface="+mn-cs"/>
                        </a:rPr>
                        <a:t> </a:t>
                      </a:r>
                    </a:p>
                  </a:txBody>
                  <a:tcPr marL="9525" marR="9525" marT="9525" marB="0" anchor="ctr"/>
                </a:tc>
                <a:tc>
                  <a:txBody>
                    <a:bodyPr/>
                    <a:lstStyle/>
                    <a:p>
                      <a:pPr algn="r" fontAlgn="b"/>
                      <a:r>
                        <a:rPr lang="en-US" sz="1100" b="1" kern="1200" dirty="0" smtClean="0">
                          <a:solidFill>
                            <a:schemeClr val="dk1"/>
                          </a:solidFill>
                          <a:effectLst/>
                          <a:latin typeface="Klavika Regular" pitchFamily="34" charset="0"/>
                          <a:ea typeface="+mn-ea"/>
                          <a:cs typeface="+mn-cs"/>
                        </a:rPr>
                        <a:t>range of adjustment: </a:t>
                      </a:r>
                      <a:endParaRPr lang="pl-PL" sz="1100" b="1" kern="1200" dirty="0" smtClean="0">
                        <a:solidFill>
                          <a:schemeClr val="dk1"/>
                        </a:solidFill>
                        <a:effectLst/>
                        <a:latin typeface="Klavika Regular" pitchFamily="34" charset="0"/>
                        <a:ea typeface="+mn-ea"/>
                        <a:cs typeface="+mn-cs"/>
                      </a:endParaRPr>
                    </a:p>
                    <a:p>
                      <a:pPr algn="r" fontAlgn="b"/>
                      <a:r>
                        <a:rPr lang="en-US" sz="1100" b="1" kern="1200" dirty="0" smtClean="0">
                          <a:solidFill>
                            <a:schemeClr val="dk1"/>
                          </a:solidFill>
                          <a:effectLst/>
                          <a:latin typeface="Klavika Regular" pitchFamily="34" charset="0"/>
                          <a:ea typeface="+mn-ea"/>
                          <a:cs typeface="+mn-cs"/>
                        </a:rPr>
                        <a:t>355°/ 85°</a:t>
                      </a:r>
                      <a:endParaRPr lang="pl-PL" sz="1100" b="1" i="0" u="none" strike="noStrike" dirty="0">
                        <a:solidFill>
                          <a:srgbClr val="000000"/>
                        </a:solidFill>
                        <a:effectLst/>
                        <a:latin typeface="Klavika Regular" pitchFamily="34" charset="0"/>
                      </a:endParaRPr>
                    </a:p>
                  </a:txBody>
                  <a:tcPr marL="9525" marR="9525" marT="9525" marB="0" anchor="b"/>
                </a:tc>
              </a:tr>
              <a:tr h="685139">
                <a:tc>
                  <a:txBody>
                    <a:bodyPr/>
                    <a:lstStyle/>
                    <a:p>
                      <a:pPr algn="l" fontAlgn="b"/>
                      <a:r>
                        <a:rPr lang="pl-PL" sz="1100" u="none" strike="noStrike" dirty="0" smtClean="0">
                          <a:effectLst/>
                        </a:rPr>
                        <a:t> </a:t>
                      </a:r>
                      <a:r>
                        <a:rPr lang="pl-PL" sz="1100" kern="1200" dirty="0" smtClean="0">
                          <a:solidFill>
                            <a:schemeClr val="dk1"/>
                          </a:solidFill>
                          <a:effectLst/>
                          <a:latin typeface="Klavika Regular" pitchFamily="34" charset="0"/>
                          <a:ea typeface="+mn-ea"/>
                          <a:cs typeface="+mn-cs"/>
                        </a:rPr>
                        <a:t>Resolution</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i="0" u="none" strike="noStrike" dirty="0" smtClean="0">
                          <a:solidFill>
                            <a:schemeClr val="dk1"/>
                          </a:solidFill>
                          <a:effectLst/>
                          <a:latin typeface="+mn-lt"/>
                        </a:rPr>
                        <a:t>HD,</a:t>
                      </a:r>
                      <a:r>
                        <a:rPr lang="pl-PL" sz="1100" b="1" i="0" u="none" strike="noStrike" baseline="0" dirty="0" smtClean="0">
                          <a:solidFill>
                            <a:schemeClr val="dk1"/>
                          </a:solidFill>
                          <a:effectLst/>
                          <a:latin typeface="+mn-lt"/>
                        </a:rPr>
                        <a:t> </a:t>
                      </a:r>
                      <a:r>
                        <a:rPr lang="pl-PL" sz="1100" b="1" kern="1200" dirty="0" smtClean="0">
                          <a:solidFill>
                            <a:schemeClr val="dk1"/>
                          </a:solidFill>
                          <a:effectLst/>
                          <a:latin typeface="Klavika Regular" pitchFamily="34" charset="0"/>
                          <a:ea typeface="+mn-ea"/>
                          <a:cs typeface="+mn-cs"/>
                        </a:rPr>
                        <a:t>720P(1280×720@25fps)</a:t>
                      </a:r>
                    </a:p>
                    <a:p>
                      <a:pPr algn="r" fontAlgn="b"/>
                      <a:endParaRPr lang="pl-PL" sz="1100" b="1" i="0" u="none" strike="noStrike" dirty="0">
                        <a:solidFill>
                          <a:srgbClr val="000000"/>
                        </a:solidFill>
                        <a:effectLst/>
                        <a:latin typeface="Klavika Regular" pitchFamily="34" charset="0"/>
                      </a:endParaRPr>
                    </a:p>
                  </a:txBody>
                  <a:tcPr marL="9525" marR="9525" marT="9525" marB="0" anchor="b"/>
                </a:tc>
              </a:tr>
              <a:tr h="34736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kern="1200" dirty="0" smtClean="0">
                          <a:effectLst/>
                          <a:latin typeface="Klavika Regular" pitchFamily="34" charset="0"/>
                        </a:rPr>
                        <a:t> Networks</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smtClean="0">
                          <a:solidFill>
                            <a:schemeClr val="dk1"/>
                          </a:solidFill>
                          <a:effectLst/>
                          <a:latin typeface="Klavika Regular" pitchFamily="34" charset="0"/>
                          <a:ea typeface="+mn-ea"/>
                          <a:cs typeface="+mn-cs"/>
                        </a:rPr>
                        <a:t>P2P, </a:t>
                      </a:r>
                      <a:r>
                        <a:rPr lang="pl-PL" sz="1100" b="1" kern="1200" dirty="0" err="1" smtClean="0">
                          <a:solidFill>
                            <a:schemeClr val="dk1"/>
                          </a:solidFill>
                          <a:effectLst/>
                          <a:latin typeface="Klavika Regular" pitchFamily="34" charset="0"/>
                          <a:ea typeface="+mn-ea"/>
                          <a:cs typeface="+mn-cs"/>
                        </a:rPr>
                        <a:t>Wi</a:t>
                      </a:r>
                      <a:r>
                        <a:rPr lang="pl-PL" sz="1100" b="1" kern="1200" dirty="0" smtClean="0">
                          <a:solidFill>
                            <a:schemeClr val="dk1"/>
                          </a:solidFill>
                          <a:effectLst/>
                          <a:latin typeface="Klavika Regular" pitchFamily="34" charset="0"/>
                          <a:ea typeface="+mn-ea"/>
                          <a:cs typeface="+mn-cs"/>
                        </a:rPr>
                        <a:t>-Fi, LAN</a:t>
                      </a:r>
                    </a:p>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smtClean="0">
                          <a:solidFill>
                            <a:schemeClr val="dk1"/>
                          </a:solidFill>
                          <a:effectLst/>
                          <a:latin typeface="Klavika Regular" pitchFamily="34" charset="0"/>
                          <a:ea typeface="+mn-ea"/>
                          <a:cs typeface="+mn-cs"/>
                        </a:rPr>
                        <a:t>TCP/IP</a:t>
                      </a:r>
                    </a:p>
                  </a:txBody>
                  <a:tcPr marL="9525" marR="9525" marT="9525" marB="0" anchor="b"/>
                </a:tc>
              </a:tr>
              <a:tr h="3421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rPr>
                        <a:t> </a:t>
                      </a:r>
                      <a:r>
                        <a:rPr lang="pl-PL" sz="1100" kern="1200" dirty="0" smtClean="0">
                          <a:solidFill>
                            <a:schemeClr val="dk1"/>
                          </a:solidFill>
                          <a:effectLst/>
                          <a:latin typeface="Klavika Regular" pitchFamily="34" charset="0"/>
                          <a:ea typeface="+mn-ea"/>
                          <a:cs typeface="+mn-cs"/>
                        </a:rPr>
                        <a:t>Motion </a:t>
                      </a:r>
                      <a:r>
                        <a:rPr lang="pl-PL" sz="1100" kern="1200" dirty="0" err="1" smtClean="0">
                          <a:solidFill>
                            <a:schemeClr val="dk1"/>
                          </a:solidFill>
                          <a:effectLst/>
                          <a:latin typeface="Klavika Regular" pitchFamily="34" charset="0"/>
                          <a:ea typeface="+mn-ea"/>
                          <a:cs typeface="+mn-cs"/>
                        </a:rPr>
                        <a:t>detection</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rPr>
                        <a:t> ONVIF</a:t>
                      </a:r>
                      <a:endParaRPr lang="pl-PL" sz="1100"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err="1" smtClean="0">
                          <a:effectLst/>
                          <a:latin typeface="Klavika Regular" pitchFamily="34" charset="0"/>
                          <a:ea typeface="KaiTi" pitchFamily="49" charset="-122"/>
                        </a:rPr>
                        <a:t>support</a:t>
                      </a:r>
                      <a:endParaRPr lang="pl-PL" sz="1100" b="1" kern="1200" dirty="0" smtClean="0">
                        <a:solidFill>
                          <a:schemeClr val="dk1"/>
                        </a:solidFill>
                        <a:effectLst/>
                        <a:latin typeface="Klavika Regular" pitchFamily="34" charset="0"/>
                        <a:ea typeface="KaiTi" pitchFamily="49" charset="-122"/>
                        <a:cs typeface="+mn-cs"/>
                      </a:endParaRPr>
                    </a:p>
                  </a:txBody>
                  <a:tcPr marL="9525" marR="9525" marT="9525" marB="0" anchor="b"/>
                </a:tc>
              </a:tr>
              <a:tr h="513908">
                <a:tc>
                  <a:txBody>
                    <a:bodyPr/>
                    <a:lstStyle/>
                    <a:p>
                      <a:pPr algn="l" fontAlgn="b"/>
                      <a:r>
                        <a:rPr lang="pl-PL" sz="1100" u="none" strike="noStrike" baseline="0" dirty="0" smtClean="0">
                          <a:effectLst/>
                          <a:latin typeface="Klavika Regular" pitchFamily="34" charset="0"/>
                        </a:rPr>
                        <a:t> </a:t>
                      </a:r>
                      <a:r>
                        <a:rPr lang="pl-PL" sz="1100" u="none" strike="noStrike" dirty="0" err="1" smtClean="0">
                          <a:effectLst/>
                          <a:latin typeface="Klavika Regular" pitchFamily="34" charset="0"/>
                        </a:rPr>
                        <a:t>Supported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systems</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en-US" sz="1100" b="1" i="0" u="none" strike="noStrike" dirty="0" smtClean="0">
                          <a:solidFill>
                            <a:srgbClr val="000000"/>
                          </a:solidFill>
                          <a:effectLst/>
                          <a:latin typeface="Klavika Regular" pitchFamily="34" charset="0"/>
                        </a:rPr>
                        <a:t>iOS (5.0 or later), Android (2.3 or later), IE</a:t>
                      </a:r>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Leds</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i="0" u="none" strike="noStrike" dirty="0" smtClean="0">
                          <a:solidFill>
                            <a:schemeClr val="dk1"/>
                          </a:solidFill>
                          <a:effectLst/>
                          <a:latin typeface="Klavika Regular" pitchFamily="34" charset="0"/>
                        </a:rPr>
                        <a:t>IR Led x 22 + IR </a:t>
                      </a:r>
                      <a:r>
                        <a:rPr lang="pl-PL" sz="1100" b="1" i="0" u="none" strike="noStrike" dirty="0" err="1" smtClean="0">
                          <a:solidFill>
                            <a:schemeClr val="dk1"/>
                          </a:solidFill>
                          <a:effectLst/>
                          <a:latin typeface="Klavika Regular" pitchFamily="34" charset="0"/>
                        </a:rPr>
                        <a:t>Cut</a:t>
                      </a:r>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algn="l" fontAlgn="b"/>
                      <a:r>
                        <a:rPr lang="pl-PL" sz="1100" u="none" strike="noStrike" dirty="0" smtClean="0">
                          <a:effectLst/>
                        </a:rPr>
                        <a:t> </a:t>
                      </a:r>
                      <a:r>
                        <a:rPr lang="pl-PL" sz="1100" u="none" strike="noStrike" dirty="0" smtClean="0">
                          <a:effectLst/>
                          <a:latin typeface="Klavika Regular" pitchFamily="34" charset="0"/>
                        </a:rPr>
                        <a:t>Sound</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r>
                        <a:rPr lang="pl-PL" sz="1100" b="1" u="none" strike="noStrike" dirty="0" smtClean="0">
                          <a:effectLst/>
                          <a:latin typeface="Klavika Regular" pitchFamily="34" charset="0"/>
                        </a:rPr>
                        <a:t>Speaker, </a:t>
                      </a:r>
                      <a:r>
                        <a:rPr lang="pl-PL" sz="1100" b="1" u="none" strike="noStrike" dirty="0" err="1" smtClean="0">
                          <a:effectLst/>
                          <a:latin typeface="Klavika Regular" pitchFamily="34" charset="0"/>
                        </a:rPr>
                        <a:t>Microphone</a:t>
                      </a:r>
                      <a:endParaRPr lang="pl-PL" sz="1100" b="1" u="none" strike="noStrike" dirty="0" smtClean="0">
                        <a:effectLst/>
                        <a:latin typeface="Klavika Regular" pitchFamily="34" charset="0"/>
                      </a:endParaRPr>
                    </a:p>
                  </a:txBody>
                  <a:tcPr marL="9525" marR="9525" marT="9525" marB="0" anchor="b"/>
                </a:tc>
              </a:tr>
              <a:tr h="140938">
                <a:tc>
                  <a:txBody>
                    <a:bodyPr/>
                    <a:lstStyle/>
                    <a:p>
                      <a:pPr algn="l" fontAlgn="b"/>
                      <a:r>
                        <a:rPr lang="pl-PL" sz="1100" u="none" strike="noStrike" dirty="0" smtClean="0">
                          <a:effectLst/>
                        </a:rPr>
                        <a:t> </a:t>
                      </a:r>
                      <a:r>
                        <a:rPr lang="pl-PL" sz="1100" u="none" strike="noStrike" dirty="0" err="1" smtClean="0">
                          <a:effectLst/>
                          <a:latin typeface="Klavika Regular" pitchFamily="34" charset="0"/>
                        </a:rPr>
                        <a:t>Night</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mode</a:t>
                      </a:r>
                      <a:endParaRPr lang="pl-PL" sz="1100" b="0" i="0" u="none" strike="noStrike" dirty="0">
                        <a:solidFill>
                          <a:srgbClr val="000000"/>
                        </a:solidFill>
                        <a:effectLst/>
                        <a:latin typeface="Klavika Regular" pitchFamily="34" charset="0"/>
                      </a:endParaRPr>
                    </a:p>
                  </a:txBody>
                  <a:tcPr marL="9525" marR="9525" marT="9525" marB="0" anchor="ct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tc>
              </a:tr>
              <a:tr h="17848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rPr>
                        <a:t> </a:t>
                      </a:r>
                      <a:r>
                        <a:rPr lang="pl-PL" sz="1100" u="none" strike="noStrike" kern="1200" dirty="0" err="1" smtClean="0">
                          <a:solidFill>
                            <a:schemeClr val="dk1"/>
                          </a:solidFill>
                          <a:effectLst/>
                          <a:latin typeface="Klavika Regular" pitchFamily="34" charset="0"/>
                          <a:ea typeface="+mn-ea"/>
                          <a:cs typeface="+mn-cs"/>
                        </a:rPr>
                        <a:t>C</a:t>
                      </a:r>
                      <a:r>
                        <a:rPr lang="pl-PL" sz="1100" kern="1200" dirty="0" err="1" smtClean="0">
                          <a:solidFill>
                            <a:schemeClr val="dk1"/>
                          </a:solidFill>
                          <a:effectLst/>
                          <a:latin typeface="Klavika Regular" pitchFamily="34" charset="0"/>
                          <a:ea typeface="+mn-ea"/>
                          <a:cs typeface="+mn-cs"/>
                        </a:rPr>
                        <a:t>olour</a:t>
                      </a:r>
                      <a:endParaRPr lang="pl-PL" sz="1100" b="1" kern="1200" dirty="0" smtClean="0">
                        <a:solidFill>
                          <a:schemeClr val="dk1"/>
                        </a:solidFill>
                        <a:effectLst/>
                        <a:latin typeface="Klavika Regular" pitchFamily="34" charset="0"/>
                        <a:ea typeface="+mn-ea"/>
                        <a:cs typeface="+mn-cs"/>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l-PL" sz="1100" b="1" kern="1200" dirty="0" err="1" smtClean="0">
                          <a:solidFill>
                            <a:schemeClr val="dk1"/>
                          </a:solidFill>
                          <a:effectLst/>
                          <a:latin typeface="Klavika Regular" pitchFamily="34" charset="0"/>
                          <a:ea typeface="+mn-ea"/>
                          <a:cs typeface="+mn-cs"/>
                        </a:rPr>
                        <a:t>white</a:t>
                      </a:r>
                      <a:endParaRPr lang="pl-PL" sz="1100" b="1" kern="1200" dirty="0" smtClean="0">
                        <a:solidFill>
                          <a:schemeClr val="dk1"/>
                        </a:solidFill>
                        <a:effectLst/>
                        <a:latin typeface="Klavika Regular" pitchFamily="34" charset="0"/>
                        <a:ea typeface="+mn-ea"/>
                        <a:cs typeface="+mn-cs"/>
                      </a:endParaRPr>
                    </a:p>
                  </a:txBody>
                  <a:tcPr marL="9525" marR="9525" marT="9525" marB="0" anchor="ct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Regular" pitchFamily="34" charset="0"/>
              </a:rPr>
              <a:t>spot</a:t>
            </a:r>
            <a:r>
              <a:rPr lang="pl-PL" sz="4000" dirty="0" smtClean="0">
                <a:latin typeface="Klavika Light" pitchFamily="34" charset="0"/>
              </a:rPr>
              <a:t> </a:t>
            </a:r>
            <a:r>
              <a:rPr lang="pl-PL" sz="4000" b="1" dirty="0" smtClean="0">
                <a:latin typeface="Klavika Regular" pitchFamily="34" charset="0"/>
              </a:rPr>
              <a:t>4.2</a:t>
            </a:r>
            <a:endParaRPr lang="pl-PL" sz="4000" b="1"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Prostokąt 23"/>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graphicFrame>
        <p:nvGraphicFramePr>
          <p:cNvPr id="25" name="Tabela 24"/>
          <p:cNvGraphicFramePr>
            <a:graphicFrameLocks noGrp="1"/>
          </p:cNvGraphicFramePr>
          <p:nvPr>
            <p:extLst>
              <p:ext uri="{D42A27DB-BD31-4B8C-83A1-F6EECF244321}">
                <p14:modId xmlns:p14="http://schemas.microsoft.com/office/powerpoint/2010/main" val="1061590987"/>
              </p:ext>
            </p:extLst>
          </p:nvPr>
        </p:nvGraphicFramePr>
        <p:xfrm>
          <a:off x="6144612" y="924600"/>
          <a:ext cx="2808312" cy="4125187"/>
        </p:xfrm>
        <a:graphic>
          <a:graphicData uri="http://schemas.openxmlformats.org/drawingml/2006/table">
            <a:tbl>
              <a:tblPr bandRow="1">
                <a:tableStyleId>{073A0DAA-6AF3-43AB-8588-CEC1D06C72B9}</a:tableStyleId>
              </a:tblPr>
              <a:tblGrid>
                <a:gridCol w="2808312"/>
              </a:tblGrid>
              <a:tr h="234329">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Camera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 </a:t>
                      </a:r>
                      <a:r>
                        <a:rPr lang="pl-PL" sz="1100" b="0" i="0" u="none" strike="noStrike" dirty="0" err="1" smtClean="0">
                          <a:solidFill>
                            <a:srgbClr val="000000"/>
                          </a:solidFill>
                          <a:effectLst/>
                          <a:latin typeface="Klavika Regular" pitchFamily="34" charset="0"/>
                        </a:rPr>
                        <a:t>power</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supply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antenna</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 </a:t>
                      </a:r>
                      <a:r>
                        <a:rPr lang="pl-PL" sz="1100" b="0" i="0" u="none" strike="noStrike" dirty="0" err="1" smtClean="0">
                          <a:solidFill>
                            <a:srgbClr val="000000"/>
                          </a:solidFill>
                          <a:effectLst/>
                          <a:latin typeface="Klavika Regular" pitchFamily="34" charset="0"/>
                        </a:rPr>
                        <a:t>mounting</a:t>
                      </a:r>
                      <a:r>
                        <a:rPr lang="pl-PL" sz="1100" b="0" i="0" u="none" strike="noStrike" dirty="0" smtClean="0">
                          <a:solidFill>
                            <a:srgbClr val="000000"/>
                          </a:solidFill>
                          <a:effectLst/>
                          <a:latin typeface="Klavika Regular" pitchFamily="34" charset="0"/>
                        </a:rPr>
                        <a:t> 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 handle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an</a:t>
                      </a:r>
                      <a:r>
                        <a:rPr lang="pl-PL" sz="1100" b="0" i="0" u="none" strike="noStrike" dirty="0" smtClean="0">
                          <a:solidFill>
                            <a:srgbClr val="000000"/>
                          </a:solidFill>
                          <a:effectLst/>
                          <a:latin typeface="Klavika Regular" pitchFamily="34" charset="0"/>
                        </a:rPr>
                        <a:t> Ethernet </a:t>
                      </a:r>
                      <a:r>
                        <a:rPr lang="pl-PL" sz="1100" b="0" i="0" u="none" strike="noStrike" dirty="0" err="1" smtClean="0">
                          <a:solidFill>
                            <a:srgbClr val="000000"/>
                          </a:solidFill>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4329">
                <a:tc>
                  <a:txBody>
                    <a:bodyPr/>
                    <a:lstStyle/>
                    <a:p>
                      <a:pPr algn="l" fontAlgn="ctr"/>
                      <a:r>
                        <a:rPr lang="pl-PL" sz="1100" b="0" i="0" u="none" strike="noStrike" dirty="0" smtClean="0">
                          <a:solidFill>
                            <a:srgbClr val="000000"/>
                          </a:solidFill>
                          <a:effectLst/>
                          <a:latin typeface="Klavika Regular" pitchFamily="34" charset="0"/>
                        </a:rPr>
                        <a:t> a manual</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84884">
                <a:tc>
                  <a:txBody>
                    <a:bodyPr/>
                    <a:lstStyle/>
                    <a:p>
                      <a:pPr algn="l" fontAlgn="ct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28" name="Obraz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88024" y="4663033"/>
            <a:ext cx="428625" cy="638175"/>
          </a:xfrm>
          <a:prstGeom prst="rect">
            <a:avLst/>
          </a:prstGeom>
        </p:spPr>
      </p:pic>
      <p:pic>
        <p:nvPicPr>
          <p:cNvPr id="2050" name="Picture 2" descr="C:\Overmax\Produkty\KAMERY\CamSpot-4.2\Zdjęcia\CamSpot-4.2_Front.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3311" y="1894472"/>
            <a:ext cx="1893476" cy="284443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54433" y="4723648"/>
            <a:ext cx="684968" cy="43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rostokąt 7"/>
          <p:cNvSpPr/>
          <p:nvPr/>
        </p:nvSpPr>
        <p:spPr>
          <a:xfrm>
            <a:off x="3894647" y="5131441"/>
            <a:ext cx="839717" cy="307777"/>
          </a:xfrm>
          <a:prstGeom prst="rect">
            <a:avLst/>
          </a:prstGeom>
        </p:spPr>
        <p:txBody>
          <a:bodyPr wrap="none">
            <a:spAutoFit/>
          </a:bodyPr>
          <a:lstStyle/>
          <a:p>
            <a:r>
              <a:rPr lang="pl-PL" sz="1400" dirty="0">
                <a:latin typeface="Klavika Regular" pitchFamily="34" charset="0"/>
              </a:rPr>
              <a:t>355°/85°</a:t>
            </a:r>
          </a:p>
        </p:txBody>
      </p:sp>
      <p:sp>
        <p:nvSpPr>
          <p:cNvPr id="31" name="Prostokąt 30"/>
          <p:cNvSpPr/>
          <p:nvPr/>
        </p:nvSpPr>
        <p:spPr>
          <a:xfrm>
            <a:off x="3116750" y="4869160"/>
            <a:ext cx="758541" cy="553998"/>
          </a:xfrm>
          <a:prstGeom prst="rect">
            <a:avLst/>
          </a:prstGeom>
        </p:spPr>
        <p:txBody>
          <a:bodyPr wrap="none">
            <a:spAutoFit/>
          </a:bodyPr>
          <a:lstStyle/>
          <a:p>
            <a:pPr algn="ctr">
              <a:lnSpc>
                <a:spcPts val="1800"/>
              </a:lnSpc>
            </a:pPr>
            <a:r>
              <a:rPr lang="pl-PL" sz="3600" b="1" dirty="0" smtClean="0">
                <a:latin typeface="Klavika Regular" pitchFamily="34" charset="0"/>
              </a:rPr>
              <a:t>HD</a:t>
            </a:r>
          </a:p>
          <a:p>
            <a:pPr algn="ctr">
              <a:lnSpc>
                <a:spcPts val="1800"/>
              </a:lnSpc>
            </a:pPr>
            <a:r>
              <a:rPr lang="pl-PL" sz="2000" dirty="0" smtClean="0">
                <a:latin typeface="Klavika Regular" pitchFamily="34" charset="0"/>
              </a:rPr>
              <a:t>720p</a:t>
            </a:r>
            <a:endParaRPr lang="pl-PL" sz="2000" dirty="0">
              <a:latin typeface="Klavika Regular" pitchFamily="34" charset="0"/>
            </a:endParaRPr>
          </a:p>
        </p:txBody>
      </p:sp>
      <p:pic>
        <p:nvPicPr>
          <p:cNvPr id="2055"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60219" y="4738908"/>
            <a:ext cx="579933" cy="35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Prostokąt 33"/>
          <p:cNvSpPr/>
          <p:nvPr/>
        </p:nvSpPr>
        <p:spPr>
          <a:xfrm>
            <a:off x="5346720" y="5131441"/>
            <a:ext cx="593432" cy="307777"/>
          </a:xfrm>
          <a:prstGeom prst="rect">
            <a:avLst/>
          </a:prstGeom>
        </p:spPr>
        <p:txBody>
          <a:bodyPr wrap="none">
            <a:spAutoFit/>
          </a:bodyPr>
          <a:lstStyle/>
          <a:p>
            <a:r>
              <a:rPr lang="pl-PL" sz="1400" dirty="0" smtClean="0">
                <a:latin typeface="Klavika Regular" pitchFamily="34" charset="0"/>
              </a:rPr>
              <a:t>Wi-Fi</a:t>
            </a:r>
            <a:endParaRPr lang="pl-PL" sz="1400" dirty="0">
              <a:latin typeface="Klavika Regular" pitchFamily="34" charset="0"/>
            </a:endParaRPr>
          </a:p>
        </p:txBody>
      </p:sp>
      <p:pic>
        <p:nvPicPr>
          <p:cNvPr id="30" name="Picture 3" descr="C:\Overmax\Produkty\KAMERY\CamSpot-4.2\Zdjęcia\CamSpot-4.2_Side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94661" y="1052736"/>
            <a:ext cx="2381795" cy="369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8430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7384"/>
            <a:ext cx="9156879" cy="5328592"/>
          </a:xfrm>
          <a:prstGeom prst="rect">
            <a:avLst/>
          </a:prstGeom>
        </p:spPr>
      </p:pic>
      <p:pic>
        <p:nvPicPr>
          <p:cNvPr id="13" name="Obraz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8" y="1"/>
            <a:ext cx="9156210" cy="5301208"/>
          </a:xfrm>
          <a:prstGeom prst="rect">
            <a:avLst/>
          </a:prstGeom>
        </p:spPr>
      </p:pic>
      <p:sp>
        <p:nvSpPr>
          <p:cNvPr id="4"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76920" y="5373216"/>
            <a:ext cx="8759575" cy="1015663"/>
          </a:xfrm>
          <a:prstGeom prst="rect">
            <a:avLst/>
          </a:prstGeom>
          <a:noFill/>
        </p:spPr>
        <p:txBody>
          <a:bodyPr wrap="square" numCol="3" spcCol="360000" rtlCol="0">
            <a:spAutoFit/>
          </a:bodyPr>
          <a:lstStyle/>
          <a:p>
            <a:r>
              <a:rPr lang="en-US" sz="1000" b="1" dirty="0" err="1" smtClean="0">
                <a:latin typeface="Klavika Light" panose="020B0506040000020004" pitchFamily="34" charset="0"/>
              </a:rPr>
              <a:t>Homebox</a:t>
            </a:r>
            <a:r>
              <a:rPr lang="en-US" sz="1000" b="1" dirty="0" smtClean="0">
                <a:latin typeface="Klavika Light" panose="020B0506040000020004" pitchFamily="34" charset="0"/>
              </a:rPr>
              <a:t> </a:t>
            </a:r>
            <a:r>
              <a:rPr lang="en-US" sz="1000" b="1" dirty="0">
                <a:latin typeface="Klavika Light" panose="020B0506040000020004" pitchFamily="34" charset="0"/>
              </a:rPr>
              <a:t>4.1 </a:t>
            </a:r>
            <a:r>
              <a:rPr lang="en-US" sz="1000" dirty="0">
                <a:latin typeface="Klavika Light" panose="020B0506040000020004" pitchFamily="34" charset="0"/>
              </a:rPr>
              <a:t>is an innovational product which allows user to transfer vision form </a:t>
            </a:r>
            <a:r>
              <a:rPr lang="en-US" sz="1000" dirty="0" err="1">
                <a:latin typeface="Klavika Light" panose="020B0506040000020004" pitchFamily="34" charset="0"/>
              </a:rPr>
              <a:t>WiFi</a:t>
            </a:r>
            <a:r>
              <a:rPr lang="en-US" sz="1000" dirty="0">
                <a:latin typeface="Klavika Light" panose="020B0506040000020004" pitchFamily="34" charset="0"/>
              </a:rPr>
              <a:t> devices, like computer or tablet, to the </a:t>
            </a:r>
            <a:r>
              <a:rPr lang="en-US" sz="1000" dirty="0" err="1">
                <a:latin typeface="Klavika Light" panose="020B0506040000020004" pitchFamily="34" charset="0"/>
              </a:rPr>
              <a:t>tv</a:t>
            </a:r>
            <a:r>
              <a:rPr lang="en-US" sz="1000" dirty="0">
                <a:latin typeface="Klavika Light" panose="020B0506040000020004" pitchFamily="34" charset="0"/>
              </a:rPr>
              <a:t> screen. User can play movie on computer browser and transfer it through </a:t>
            </a:r>
            <a:r>
              <a:rPr lang="en-US" sz="1000" dirty="0" err="1">
                <a:latin typeface="Klavika Light" panose="020B0506040000020004" pitchFamily="34" charset="0"/>
              </a:rPr>
              <a:t>WiFi</a:t>
            </a:r>
            <a:r>
              <a:rPr lang="en-US" sz="1000" dirty="0">
                <a:latin typeface="Klavika Light" panose="020B0506040000020004" pitchFamily="34" charset="0"/>
              </a:rPr>
              <a:t> to the TV.  Smooth device work is guaranteed by </a:t>
            </a:r>
            <a:r>
              <a:rPr lang="en-US" sz="1000" b="1" dirty="0">
                <a:latin typeface="Klavika Light" panose="020B0506040000020004" pitchFamily="34" charset="0"/>
              </a:rPr>
              <a:t>CPU </a:t>
            </a:r>
            <a:r>
              <a:rPr lang="en-US" sz="1000" b="1" dirty="0" err="1">
                <a:latin typeface="Klavika Light" panose="020B0506040000020004" pitchFamily="34" charset="0"/>
              </a:rPr>
              <a:t>Octacore</a:t>
            </a:r>
            <a:r>
              <a:rPr lang="en-US" sz="1000" b="1" dirty="0">
                <a:latin typeface="Klavika Light" panose="020B0506040000020004" pitchFamily="34" charset="0"/>
              </a:rPr>
              <a:t> 8 x 1,5 GHz </a:t>
            </a:r>
            <a:r>
              <a:rPr lang="en-US" sz="1000" dirty="0">
                <a:latin typeface="Klavika Light" panose="020B0506040000020004" pitchFamily="34" charset="0"/>
              </a:rPr>
              <a:t>and system </a:t>
            </a:r>
            <a:r>
              <a:rPr lang="en-US" sz="1000" b="1" dirty="0">
                <a:latin typeface="Klavika Light" panose="020B0506040000020004" pitchFamily="34" charset="0"/>
              </a:rPr>
              <a:t>Android 5.1</a:t>
            </a:r>
            <a:r>
              <a:rPr lang="en-US" sz="1000" dirty="0">
                <a:latin typeface="Klavika Light" panose="020B0506040000020004" pitchFamily="34" charset="0"/>
              </a:rPr>
              <a:t>. Moreover device has </a:t>
            </a:r>
            <a:r>
              <a:rPr lang="en-US" sz="1000" b="1" dirty="0">
                <a:latin typeface="Klavika Light" panose="020B0506040000020004" pitchFamily="34" charset="0"/>
              </a:rPr>
              <a:t>2GB RAM</a:t>
            </a:r>
            <a:r>
              <a:rPr lang="en-US" sz="1000" dirty="0">
                <a:latin typeface="Klavika Light" panose="020B0506040000020004" pitchFamily="34" charset="0"/>
              </a:rPr>
              <a:t> and </a:t>
            </a:r>
            <a:r>
              <a:rPr lang="en-US" sz="1000" b="1" dirty="0">
                <a:latin typeface="Klavika Light" panose="020B0506040000020004" pitchFamily="34" charset="0"/>
              </a:rPr>
              <a:t>8GB</a:t>
            </a:r>
            <a:r>
              <a:rPr lang="en-US" sz="1000" dirty="0">
                <a:latin typeface="Klavika Light" panose="020B0506040000020004" pitchFamily="34" charset="0"/>
              </a:rPr>
              <a:t> </a:t>
            </a:r>
            <a:r>
              <a:rPr lang="en-US" sz="1000" dirty="0" err="1">
                <a:latin typeface="Klavika Light" panose="020B0506040000020004" pitchFamily="34" charset="0"/>
              </a:rPr>
              <a:t>buld</a:t>
            </a:r>
            <a:r>
              <a:rPr lang="en-US" sz="1000" dirty="0">
                <a:latin typeface="Klavika Light" panose="020B0506040000020004" pitchFamily="34" charset="0"/>
              </a:rPr>
              <a:t>-in memory. </a:t>
            </a:r>
            <a:r>
              <a:rPr lang="en-US" sz="1000" dirty="0" err="1">
                <a:latin typeface="Klavika Light" panose="020B0506040000020004" pitchFamily="34" charset="0"/>
              </a:rPr>
              <a:t>Homebox</a:t>
            </a:r>
            <a:r>
              <a:rPr lang="en-US" sz="1000" dirty="0">
                <a:latin typeface="Klavika Light" panose="020B0506040000020004" pitchFamily="34" charset="0"/>
              </a:rPr>
              <a:t> 4.1 plays </a:t>
            </a:r>
            <a:r>
              <a:rPr lang="en-US" sz="1000" b="1" dirty="0">
                <a:latin typeface="Klavika Light" panose="020B0506040000020004" pitchFamily="34" charset="0"/>
              </a:rPr>
              <a:t>4K resolution </a:t>
            </a:r>
            <a:r>
              <a:rPr lang="en-US" sz="1000" dirty="0">
                <a:latin typeface="Klavika Light" panose="020B0506040000020004" pitchFamily="34" charset="0"/>
              </a:rPr>
              <a:t>and supports </a:t>
            </a:r>
            <a:r>
              <a:rPr lang="en-US" sz="1000" b="1" dirty="0">
                <a:latin typeface="Klavika Light" panose="020B0506040000020004" pitchFamily="34" charset="0"/>
              </a:rPr>
              <a:t>H.265 with 60 fps</a:t>
            </a:r>
            <a:r>
              <a:rPr lang="en-US" sz="1000" dirty="0">
                <a:latin typeface="Klavika Light" panose="020B0506040000020004" pitchFamily="34" charset="0"/>
              </a:rPr>
              <a:t>. It has </a:t>
            </a:r>
            <a:r>
              <a:rPr lang="en-US" sz="1000" b="1" dirty="0">
                <a:latin typeface="Klavika Light" panose="020B0506040000020004" pitchFamily="34" charset="0"/>
              </a:rPr>
              <a:t>2 USB</a:t>
            </a:r>
            <a:r>
              <a:rPr lang="en-US" sz="1000" dirty="0">
                <a:latin typeface="Klavika Light" panose="020B0506040000020004" pitchFamily="34" charset="0"/>
              </a:rPr>
              <a:t>, </a:t>
            </a:r>
            <a:r>
              <a:rPr lang="en-US" sz="1000" b="1" dirty="0">
                <a:latin typeface="Klavika Light" panose="020B0506040000020004" pitchFamily="34" charset="0"/>
              </a:rPr>
              <a:t>HDMI</a:t>
            </a:r>
            <a:r>
              <a:rPr lang="en-US" sz="1000" dirty="0">
                <a:latin typeface="Klavika Light" panose="020B0506040000020004" pitchFamily="34" charset="0"/>
              </a:rPr>
              <a:t> and </a:t>
            </a:r>
            <a:r>
              <a:rPr lang="en-US" sz="1000" b="1" dirty="0" err="1">
                <a:latin typeface="Klavika Light" panose="020B0506040000020004" pitchFamily="34" charset="0"/>
              </a:rPr>
              <a:t>MicroUSB</a:t>
            </a:r>
            <a:r>
              <a:rPr lang="en-US" sz="1000" dirty="0">
                <a:latin typeface="Klavika Light" panose="020B0506040000020004" pitchFamily="34" charset="0"/>
              </a:rPr>
              <a:t> inputs. </a:t>
            </a:r>
            <a:r>
              <a:rPr lang="en-US" sz="1000" dirty="0" err="1">
                <a:latin typeface="Klavika Light" panose="020B0506040000020004" pitchFamily="34" charset="0"/>
              </a:rPr>
              <a:t>Homebox</a:t>
            </a:r>
            <a:r>
              <a:rPr lang="en-US" sz="1000" dirty="0">
                <a:latin typeface="Klavika Light" panose="020B0506040000020004" pitchFamily="34" charset="0"/>
              </a:rPr>
              <a:t> 4.1 is also equipped with </a:t>
            </a:r>
            <a:r>
              <a:rPr lang="en-US" sz="1000" b="1" dirty="0">
                <a:latin typeface="Klavika Light" panose="020B0506040000020004" pitchFamily="34" charset="0"/>
              </a:rPr>
              <a:t>MicroSD card reader, </a:t>
            </a:r>
            <a:r>
              <a:rPr lang="en-US" sz="1000" b="1" dirty="0" err="1">
                <a:latin typeface="Klavika Light" panose="020B0506040000020004" pitchFamily="34" charset="0"/>
              </a:rPr>
              <a:t>WiFi</a:t>
            </a:r>
            <a:r>
              <a:rPr lang="en-US" sz="1000" b="1" dirty="0">
                <a:latin typeface="Klavika Light" panose="020B0506040000020004" pitchFamily="34" charset="0"/>
              </a:rPr>
              <a:t> </a:t>
            </a:r>
            <a:r>
              <a:rPr lang="en-US" sz="1000" dirty="0">
                <a:latin typeface="Klavika Light" panose="020B0506040000020004" pitchFamily="34" charset="0"/>
              </a:rPr>
              <a:t>and </a:t>
            </a:r>
            <a:r>
              <a:rPr lang="en-US" sz="1000" b="1" dirty="0">
                <a:latin typeface="Klavika Light" panose="020B0506040000020004" pitchFamily="34" charset="0"/>
              </a:rPr>
              <a:t>Bluetooth</a:t>
            </a:r>
            <a:r>
              <a:rPr lang="en-US" sz="1000" dirty="0">
                <a:latin typeface="Klavika Light" panose="020B0506040000020004" pitchFamily="34" charset="0"/>
              </a:rPr>
              <a:t>. </a:t>
            </a:r>
            <a:r>
              <a:rPr lang="en-US" sz="1000" b="1" dirty="0">
                <a:latin typeface="Klavika Light" panose="020B0506040000020004" pitchFamily="34" charset="0"/>
              </a:rPr>
              <a:t>Wireless screen function </a:t>
            </a:r>
            <a:r>
              <a:rPr lang="en-US" sz="1000" dirty="0">
                <a:latin typeface="Klavika Light" panose="020B0506040000020004" pitchFamily="34" charset="0"/>
              </a:rPr>
              <a:t>and </a:t>
            </a:r>
            <a:r>
              <a:rPr lang="en-US" sz="1000" b="1" dirty="0">
                <a:latin typeface="Klavika Light" panose="020B0506040000020004" pitchFamily="34" charset="0"/>
              </a:rPr>
              <a:t>DLNA function </a:t>
            </a:r>
            <a:r>
              <a:rPr lang="en-US" sz="1000" dirty="0">
                <a:latin typeface="Klavika Light" panose="020B0506040000020004" pitchFamily="34" charset="0"/>
              </a:rPr>
              <a:t>are additional advantages of the device.  With </a:t>
            </a:r>
            <a:r>
              <a:rPr lang="en-US" sz="1000" dirty="0" err="1">
                <a:latin typeface="Klavika Light" panose="020B0506040000020004" pitchFamily="34" charset="0"/>
              </a:rPr>
              <a:t>Homebox</a:t>
            </a:r>
            <a:r>
              <a:rPr lang="en-US" sz="1000" dirty="0">
                <a:latin typeface="Klavika Light" panose="020B0506040000020004" pitchFamily="34" charset="0"/>
              </a:rPr>
              <a:t> 4.1 every user gets </a:t>
            </a:r>
            <a:r>
              <a:rPr lang="en-US" sz="1000" b="1" dirty="0">
                <a:latin typeface="Klavika Light" panose="020B0506040000020004" pitchFamily="34" charset="0"/>
              </a:rPr>
              <a:t>QWERTY keyboard with </a:t>
            </a:r>
            <a:r>
              <a:rPr lang="en-US" sz="1000" b="1" dirty="0" err="1">
                <a:latin typeface="Klavika Light" panose="020B0506040000020004" pitchFamily="34" charset="0"/>
              </a:rPr>
              <a:t>airmouse</a:t>
            </a:r>
            <a:r>
              <a:rPr lang="en-US" sz="1000" dirty="0">
                <a:latin typeface="Klavika Light" panose="020B0506040000020004" pitchFamily="34" charset="0"/>
              </a:rPr>
              <a:t>, remote control, HDMI and AV cable.</a:t>
            </a:r>
            <a:endParaRPr lang="pl-PL" sz="1000" dirty="0">
              <a:latin typeface="Klavika Light" panose="020B0506040000020004"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a:latin typeface="Klavika Regular" pitchFamily="34" charset="0"/>
              </a:rPr>
              <a:t>h</a:t>
            </a:r>
            <a:r>
              <a:rPr lang="pl-PL" sz="4000" b="1" dirty="0" err="1" smtClean="0">
                <a:latin typeface="Klavika Regular" pitchFamily="34" charset="0"/>
              </a:rPr>
              <a:t>ome</a:t>
            </a:r>
            <a:r>
              <a:rPr lang="pl-PL" sz="4000" dirty="0" err="1" smtClean="0">
                <a:latin typeface="Klavika Light" panose="020B0506040000020004" pitchFamily="34" charset="0"/>
              </a:rPr>
              <a:t>box</a:t>
            </a:r>
            <a:r>
              <a:rPr lang="pl-PL" sz="4000" b="1" dirty="0" smtClean="0">
                <a:latin typeface="Klavika Regular" pitchFamily="34" charset="0"/>
              </a:rPr>
              <a:t> 4.1</a:t>
            </a:r>
            <a:endParaRPr lang="pl-PL" sz="4000" b="1" dirty="0">
              <a:latin typeface="Klavika Regular" pitchFamily="34" charset="0"/>
            </a:endParaRPr>
          </a:p>
        </p:txBody>
      </p:sp>
      <p:sp>
        <p:nvSpPr>
          <p:cNvPr id="11" name="pole tekstowe 10"/>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9" name="pole tekstowe 18"/>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2050" name="Picture 2"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5" name="Obraz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55976" y="2420888"/>
            <a:ext cx="4680520" cy="2808312"/>
          </a:xfrm>
          <a:prstGeom prst="rect">
            <a:avLst/>
          </a:prstGeom>
        </p:spPr>
      </p:pic>
    </p:spTree>
    <p:extLst>
      <p:ext uri="{BB962C8B-B14F-4D97-AF65-F5344CB8AC3E}">
        <p14:creationId xmlns:p14="http://schemas.microsoft.com/office/powerpoint/2010/main" val="41216800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23" y="2276872"/>
            <a:ext cx="280496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nvPr>
        </p:nvGraphicFramePr>
        <p:xfrm>
          <a:off x="3031162" y="928464"/>
          <a:ext cx="2865652" cy="3591285"/>
        </p:xfrm>
        <a:graphic>
          <a:graphicData uri="http://schemas.openxmlformats.org/drawingml/2006/table">
            <a:tbl>
              <a:tblPr bandRow="1">
                <a:tableStyleId>{073A0DAA-6AF3-43AB-8588-CEC1D06C72B9}</a:tableStyleId>
              </a:tblPr>
              <a:tblGrid>
                <a:gridCol w="1789095"/>
                <a:gridCol w="1076557"/>
              </a:tblGrid>
              <a:tr h="203265">
                <a:tc>
                  <a:txBody>
                    <a:bodyPr/>
                    <a:lstStyle/>
                    <a:p>
                      <a:pPr algn="l" fontAlgn="b"/>
                      <a:r>
                        <a:rPr lang="pl-PL" sz="1100" dirty="0" smtClean="0">
                          <a:effectLst/>
                          <a:latin typeface="+mn-lt"/>
                          <a:ea typeface="Calibri"/>
                          <a:cs typeface="Times New Roman"/>
                        </a:rPr>
                        <a:t> </a:t>
                      </a:r>
                      <a:r>
                        <a:rPr lang="pl-PL" sz="1100" dirty="0" smtClean="0">
                          <a:effectLst/>
                          <a:latin typeface="Klavika Regular" panose="020B0506040000020004" pitchFamily="34" charset="0"/>
                          <a:ea typeface="Calibri"/>
                          <a:cs typeface="Times New Roman"/>
                        </a:rPr>
                        <a:t>CPU</a:t>
                      </a:r>
                      <a:r>
                        <a:rPr lang="pl-PL" sz="1100" dirty="0" smtClean="0">
                          <a:effectLst/>
                          <a:latin typeface="+mn-lt"/>
                          <a:ea typeface="Calibri"/>
                          <a:cs typeface="Times New Roman"/>
                        </a:rPr>
                        <a:t>:</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err="1" smtClean="0">
                          <a:effectLst/>
                          <a:latin typeface="Klavika Regular" pitchFamily="34" charset="0"/>
                        </a:rPr>
                        <a:t>Octacore</a:t>
                      </a:r>
                      <a:r>
                        <a:rPr lang="pl-PL" sz="1100" b="1" u="none" strike="noStrike" dirty="0" smtClean="0">
                          <a:effectLst/>
                          <a:latin typeface="Klavika Regular" pitchFamily="34" charset="0"/>
                        </a:rPr>
                        <a:t> 8 x 1,5 GHz</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System:</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Android 5.1</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smtClean="0">
                          <a:effectLst/>
                          <a:latin typeface="Klavika Regular" pitchFamily="34" charset="0"/>
                        </a:rPr>
                        <a:t>plays 4K supports H.265 with 60 fps</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RAM: </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u="none" strike="noStrike" dirty="0" smtClean="0">
                          <a:effectLst/>
                          <a:latin typeface="Klavika Regular" pitchFamily="34" charset="0"/>
                        </a:rPr>
                        <a:t>2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Memory:</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8 GB</a:t>
                      </a:r>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baseline="0" dirty="0" smtClean="0">
                          <a:effectLst/>
                          <a:latin typeface="Klavika Regular" pitchFamily="34" charset="0"/>
                        </a:rPr>
                        <a:t> Micro SD </a:t>
                      </a:r>
                      <a:r>
                        <a:rPr lang="pl-PL" sz="1100" u="none" strike="noStrike" baseline="0" dirty="0" err="1" smtClean="0">
                          <a:effectLst/>
                          <a:latin typeface="Klavika Regular" pitchFamily="34" charset="0"/>
                        </a:rPr>
                        <a:t>card</a:t>
                      </a:r>
                      <a:r>
                        <a:rPr lang="pl-PL" sz="1100" u="none" strike="noStrike" baseline="0" dirty="0" smtClean="0">
                          <a:effectLst/>
                          <a:latin typeface="Klavika Regular" pitchFamily="34" charset="0"/>
                        </a:rPr>
                        <a:t> slot</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err="1" smtClean="0">
                          <a:effectLst/>
                          <a:latin typeface="Klavika Regular" pitchFamily="34" charset="0"/>
                        </a:rPr>
                        <a:t>up</a:t>
                      </a:r>
                      <a:r>
                        <a:rPr lang="pl-PL" sz="1100" b="1" u="none" strike="noStrike" dirty="0" smtClean="0">
                          <a:effectLst/>
                          <a:latin typeface="Klavika Regular" pitchFamily="34" charset="0"/>
                        </a:rPr>
                        <a:t> to 32 GB</a:t>
                      </a: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HDMI, Micro USB, USB x2, </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Bluetooth, </a:t>
                      </a:r>
                      <a:r>
                        <a:rPr lang="pl-PL" sz="1100" b="0" i="0" u="none" strike="noStrike" dirty="0" err="1" smtClean="0">
                          <a:solidFill>
                            <a:srgbClr val="000000"/>
                          </a:solidFill>
                          <a:effectLst/>
                          <a:latin typeface="Klavika Regular" pitchFamily="34" charset="0"/>
                        </a:rPr>
                        <a:t>WiFi</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u="none" strike="noStrike" dirty="0" smtClean="0">
                          <a:effectLst/>
                          <a:latin typeface="Klavika Regular" pitchFamily="34" charset="0"/>
                        </a:rPr>
                        <a:t> IR</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algn="l" fontAlgn="b"/>
                      <a:r>
                        <a:rPr lang="pl-PL" sz="1100" b="0" i="0" u="none" strike="noStrike" dirty="0" smtClean="0">
                          <a:solidFill>
                            <a:srgbClr val="000000"/>
                          </a:solidFill>
                          <a:effectLst/>
                          <a:latin typeface="Klavika Regular" pitchFamily="34" charset="0"/>
                        </a:rPr>
                        <a:t> SPIDIF</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5593">
                <a:tc>
                  <a:txBody>
                    <a:bodyPr/>
                    <a:lstStyle/>
                    <a:p>
                      <a:pPr algn="l" fontAlgn="b"/>
                      <a:r>
                        <a:rPr lang="pl-PL" sz="1100" b="0" i="0" u="none" strike="noStrike" dirty="0" smtClean="0">
                          <a:solidFill>
                            <a:srgbClr val="000000"/>
                          </a:solidFill>
                          <a:effectLst/>
                          <a:latin typeface="Klavika Regular" pitchFamily="34" charset="0"/>
                        </a:rPr>
                        <a:t> RJ45</a:t>
                      </a:r>
                      <a:endParaRPr lang="pl-PL" sz="1100" b="0"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02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Wireless </a:t>
                      </a:r>
                      <a:r>
                        <a:rPr lang="pl-PL" sz="1100" b="0" i="0" u="none" strike="noStrike" dirty="0" err="1" smtClean="0">
                          <a:solidFill>
                            <a:srgbClr val="000000"/>
                          </a:solidFill>
                          <a:effectLst/>
                          <a:latin typeface="Klavika Regular" pitchFamily="34" charset="0"/>
                        </a:rPr>
                        <a:t>screen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function</a:t>
                      </a:r>
                      <a:r>
                        <a:rPr lang="pl-PL" sz="1100" b="0" i="0" u="none" strike="noStrike" dirty="0" smtClean="0">
                          <a:solidFill>
                            <a:srgbClr val="000000"/>
                          </a:solidFill>
                          <a:effectLst/>
                          <a:latin typeface="Klavika Regular" pitchFamily="34" charset="0"/>
                        </a:rPr>
                        <a:t> </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pl-PL" sz="1100" b="1"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1555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baseline="0" dirty="0" smtClean="0">
                          <a:solidFill>
                            <a:schemeClr val="dk1"/>
                          </a:solidFill>
                          <a:effectLst/>
                          <a:latin typeface="Klavika Regular" pitchFamily="34" charset="0"/>
                        </a:rPr>
                        <a:t> DLNA </a:t>
                      </a:r>
                      <a:r>
                        <a:rPr lang="pl-PL" sz="1100" b="0" i="0" u="none" strike="noStrike" baseline="0" dirty="0" err="1" smtClean="0">
                          <a:solidFill>
                            <a:schemeClr val="dk1"/>
                          </a:solidFill>
                          <a:effectLst/>
                          <a:latin typeface="Klavika Regular" pitchFamily="34" charset="0"/>
                        </a:rPr>
                        <a:t>function</a:t>
                      </a:r>
                      <a:r>
                        <a:rPr lang="pl-PL" sz="1100" b="0" i="0" u="none" strike="noStrike" baseline="0" dirty="0" smtClean="0">
                          <a:solidFill>
                            <a:schemeClr val="dk1"/>
                          </a:solidFill>
                          <a:effectLst/>
                          <a:latin typeface="Klavika Regular" pitchFamily="34" charset="0"/>
                        </a:rPr>
                        <a:t> </a:t>
                      </a:r>
                      <a:endParaRPr lang="pl-PL" sz="1100" b="0" i="0" u="none" strike="noStrike" dirty="0" smtClean="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RKRemote</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aplication</a:t>
                      </a:r>
                      <a:r>
                        <a:rPr lang="pl-PL" sz="1100" b="0" i="0" u="none" strike="noStrike" dirty="0" smtClean="0">
                          <a:solidFill>
                            <a:srgbClr val="000000"/>
                          </a:solidFill>
                          <a:effectLst/>
                          <a:latin typeface="Klavika Regular" pitchFamily="34" charset="0"/>
                        </a:rPr>
                        <a:t> </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326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b="0" i="0" u="none" strike="noStrike" dirty="0" smtClean="0">
                          <a:solidFill>
                            <a:srgbClr val="000000"/>
                          </a:solidFill>
                          <a:effectLst/>
                          <a:latin typeface="Klavika Regular" pitchFamily="34" charset="0"/>
                        </a:rPr>
                        <a:t> </a:t>
                      </a: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10800" marR="36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nvPr>
        </p:nvGraphicFramePr>
        <p:xfrm>
          <a:off x="6156176" y="920303"/>
          <a:ext cx="2808312" cy="1525872"/>
        </p:xfrm>
        <a:graphic>
          <a:graphicData uri="http://schemas.openxmlformats.org/drawingml/2006/table">
            <a:tbl>
              <a:tblPr bandRow="1">
                <a:tableStyleId>{073A0DAA-6AF3-43AB-8588-CEC1D06C72B9}</a:tableStyleId>
              </a:tblPr>
              <a:tblGrid>
                <a:gridCol w="2808312"/>
              </a:tblGrid>
              <a:tr h="19073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Homebox</a:t>
                      </a:r>
                      <a:r>
                        <a:rPr lang="pl-PL" sz="1100" u="none" strike="noStrike" dirty="0" smtClean="0">
                          <a:effectLst/>
                          <a:latin typeface="Klavika Regular" pitchFamily="34" charset="0"/>
                        </a:rPr>
                        <a:t> 4.1</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kern="1200" dirty="0" smtClean="0">
                          <a:solidFill>
                            <a:schemeClr val="dk1"/>
                          </a:solidFill>
                          <a:effectLst/>
                          <a:latin typeface="Klavika Regular" panose="020B0506040000020004" pitchFamily="34" charset="0"/>
                          <a:ea typeface="+mn-ea"/>
                          <a:cs typeface="+mn-cs"/>
                        </a:rPr>
                        <a:t>Qwerty keyboard with </a:t>
                      </a:r>
                      <a:r>
                        <a:rPr lang="en-US" sz="1100" kern="1200" dirty="0" err="1" smtClean="0">
                          <a:solidFill>
                            <a:schemeClr val="dk1"/>
                          </a:solidFill>
                          <a:effectLst/>
                          <a:latin typeface="Klavika Regular" panose="020B0506040000020004" pitchFamily="34" charset="0"/>
                          <a:ea typeface="+mn-ea"/>
                          <a:cs typeface="+mn-cs"/>
                        </a:rPr>
                        <a:t>airmouse</a:t>
                      </a:r>
                      <a:endParaRPr lang="pl-PL" sz="1800" kern="1200" dirty="0" smtClean="0">
                        <a:solidFill>
                          <a:schemeClr val="dk1"/>
                        </a:solidFill>
                        <a:effectLst/>
                        <a:latin typeface="Klavika Regular" panose="020B0506040000020004" pitchFamily="34" charset="0"/>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Remote </a:t>
                      </a:r>
                      <a:r>
                        <a:rPr lang="pl-PL" sz="1100" u="none" strike="noStrike" dirty="0" err="1" smtClean="0">
                          <a:effectLst/>
                          <a:latin typeface="Klavika Regular" pitchFamily="34" charset="0"/>
                        </a:rPr>
                        <a:t>control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b="0" i="0" u="none" strike="noStrike" dirty="0" smtClean="0">
                          <a:solidFill>
                            <a:srgbClr val="000000"/>
                          </a:solidFill>
                          <a:effectLst/>
                          <a:latin typeface="Klavika Regular" pitchFamily="34" charset="0"/>
                        </a:rPr>
                        <a:t> HDMI </a:t>
                      </a:r>
                      <a:r>
                        <a:rPr lang="pl-PL" sz="1100" b="0" i="0" u="none" strike="noStrike" dirty="0" err="1" smtClean="0">
                          <a:solidFill>
                            <a:srgbClr val="000000"/>
                          </a:solidFill>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AV </a:t>
                      </a:r>
                      <a:r>
                        <a:rPr lang="pl-PL" sz="1100" u="none" strike="noStrike" dirty="0" err="1" smtClean="0">
                          <a:effectLst/>
                          <a:latin typeface="Klavika Regular" pitchFamily="34" charset="0"/>
                        </a:rPr>
                        <a:t>cable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baseline="0" dirty="0" smtClean="0">
                          <a:effectLst/>
                          <a:latin typeface="Klavika Regular" pitchFamily="34" charset="0"/>
                        </a:rPr>
                        <a:t> </a:t>
                      </a:r>
                      <a:r>
                        <a:rPr lang="pl-PL" sz="1100" u="none" strike="noStrike" dirty="0" smtClean="0">
                          <a:effectLst/>
                          <a:latin typeface="Klavika Regular" pitchFamily="34" charset="0"/>
                        </a:rPr>
                        <a:t>Power </a:t>
                      </a:r>
                      <a:r>
                        <a:rPr lang="pl-PL" sz="1100" u="none" strike="noStrike" dirty="0" err="1" smtClean="0">
                          <a:effectLst/>
                          <a:latin typeface="Klavika Regular" pitchFamily="34" charset="0"/>
                        </a:rPr>
                        <a:t>supply</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cable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0734">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524328" y="5836487"/>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Klavika Regular" pitchFamily="34" charset="0"/>
              </a:rPr>
              <a:t> </a:t>
            </a:r>
            <a:endParaRPr lang="pl-PL" b="1" dirty="0">
              <a:solidFill>
                <a:schemeClr val="tx1"/>
              </a:solidFill>
              <a:latin typeface="Klavika Regular" pitchFamily="34" charset="0"/>
            </a:endParaRPr>
          </a:p>
        </p:txBody>
      </p:sp>
      <p:pic>
        <p:nvPicPr>
          <p:cNvPr id="1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96136" y="4865510"/>
            <a:ext cx="306613" cy="52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Obraz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5033" y="2641559"/>
            <a:ext cx="2858308" cy="1561351"/>
          </a:xfrm>
          <a:prstGeom prst="rect">
            <a:avLst/>
          </a:prstGeom>
        </p:spPr>
      </p:pic>
      <p:pic>
        <p:nvPicPr>
          <p:cNvPr id="16" name="Obraz 1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512" y="2136930"/>
            <a:ext cx="3096344" cy="1921907"/>
          </a:xfrm>
          <a:prstGeom prst="rect">
            <a:avLst/>
          </a:prstGeom>
        </p:spPr>
      </p:pic>
      <p:sp>
        <p:nvSpPr>
          <p:cNvPr id="37" name="Prostokąt ze ściętym rogiem 6"/>
          <p:cNvSpPr/>
          <p:nvPr/>
        </p:nvSpPr>
        <p:spPr>
          <a:xfrm>
            <a:off x="-36512" y="551723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ole tekstowe 37"/>
          <p:cNvSpPr txBox="1"/>
          <p:nvPr/>
        </p:nvSpPr>
        <p:spPr>
          <a:xfrm>
            <a:off x="276921" y="5832316"/>
            <a:ext cx="4352750" cy="707886"/>
          </a:xfrm>
          <a:prstGeom prst="rect">
            <a:avLst/>
          </a:prstGeom>
          <a:noFill/>
        </p:spPr>
        <p:txBody>
          <a:bodyPr wrap="square" rtlCol="0">
            <a:spAutoFit/>
          </a:bodyPr>
          <a:lstStyle/>
          <a:p>
            <a:r>
              <a:rPr lang="pl-PL" sz="4000" b="1" dirty="0" err="1">
                <a:latin typeface="Klavika Regular" pitchFamily="34" charset="0"/>
              </a:rPr>
              <a:t>h</a:t>
            </a:r>
            <a:r>
              <a:rPr lang="pl-PL" sz="4000" b="1" dirty="0" err="1" smtClean="0">
                <a:latin typeface="Klavika Regular" pitchFamily="34" charset="0"/>
              </a:rPr>
              <a:t>ome</a:t>
            </a:r>
            <a:r>
              <a:rPr lang="pl-PL" sz="4000" dirty="0" err="1" smtClean="0">
                <a:latin typeface="Klavika Light" panose="020B0506040000020004" pitchFamily="34" charset="0"/>
              </a:rPr>
              <a:t>box</a:t>
            </a:r>
            <a:r>
              <a:rPr lang="pl-PL" sz="4000" b="1" dirty="0" smtClean="0">
                <a:latin typeface="Klavika Regular" pitchFamily="34" charset="0"/>
              </a:rPr>
              <a:t> 4.1</a:t>
            </a:r>
            <a:endParaRPr lang="pl-PL" sz="4000" b="1" dirty="0">
              <a:latin typeface="Klavika Regular" pitchFamily="34" charset="0"/>
            </a:endParaRPr>
          </a:p>
        </p:txBody>
      </p:sp>
      <p:pic>
        <p:nvPicPr>
          <p:cNvPr id="21" name="Obraz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75856" y="4830634"/>
            <a:ext cx="504056" cy="507903"/>
          </a:xfrm>
          <a:prstGeom prst="rect">
            <a:avLst/>
          </a:prstGeom>
        </p:spPr>
      </p:pic>
      <p:pic>
        <p:nvPicPr>
          <p:cNvPr id="41"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27240" y="4833584"/>
            <a:ext cx="3048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Obraz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00392" y="4807797"/>
            <a:ext cx="471899" cy="559187"/>
          </a:xfrm>
          <a:prstGeom prst="rect">
            <a:avLst/>
          </a:prstGeom>
        </p:spPr>
      </p:pic>
      <p:pic>
        <p:nvPicPr>
          <p:cNvPr id="23" name="Obraz 2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76256" y="4865510"/>
            <a:ext cx="511050" cy="482658"/>
          </a:xfrm>
          <a:prstGeom prst="rect">
            <a:avLst/>
          </a:prstGeom>
        </p:spPr>
      </p:pic>
    </p:spTree>
    <p:extLst>
      <p:ext uri="{BB962C8B-B14F-4D97-AF65-F5344CB8AC3E}">
        <p14:creationId xmlns:p14="http://schemas.microsoft.com/office/powerpoint/2010/main" val="31075433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23273" y="0"/>
            <a:ext cx="9170831" cy="5301208"/>
            <a:chOff x="-23273" y="0"/>
            <a:chExt cx="9170831" cy="5301208"/>
          </a:xfrm>
        </p:grpSpPr>
        <p:pic>
          <p:nvPicPr>
            <p:cNvPr id="20482" name="Picture 2" descr="D:\PRODUKTY\AUDIO\Soundbox 2.1\Soundbox21_paczkaPR\Soundbox_modułduzy.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02"/>
            <a:stretch/>
          </p:blipFill>
          <p:spPr bwMode="auto">
            <a:xfrm>
              <a:off x="-23273" y="0"/>
              <a:ext cx="9170831" cy="53012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RODUKTY\AUDIO\Soundbox 2.1\soundbox21_foty\Soundbox21_04_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721" y="2060849"/>
              <a:ext cx="3910848" cy="271525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301208"/>
            <a:ext cx="8759575" cy="1200329"/>
          </a:xfrm>
          <a:prstGeom prst="rect">
            <a:avLst/>
          </a:prstGeom>
          <a:noFill/>
        </p:spPr>
        <p:txBody>
          <a:bodyPr wrap="square" numCol="3" spcCol="360000" rtlCol="0">
            <a:spAutoFit/>
          </a:bodyPr>
          <a:lstStyle/>
          <a:p>
            <a:r>
              <a:rPr lang="en-US" sz="900" b="1" dirty="0" err="1" smtClean="0">
                <a:latin typeface="Klavika Regular" pitchFamily="34" charset="0"/>
              </a:rPr>
              <a:t>Soundbox</a:t>
            </a:r>
            <a:r>
              <a:rPr lang="en-US" sz="900" b="1" dirty="0" smtClean="0">
                <a:latin typeface="Klavika Regular" pitchFamily="34" charset="0"/>
              </a:rPr>
              <a:t> 2.1 </a:t>
            </a:r>
            <a:r>
              <a:rPr lang="en-US" sz="900" dirty="0" smtClean="0">
                <a:latin typeface="Klavika Regular" pitchFamily="34" charset="0"/>
              </a:rPr>
              <a:t>is a wireless audio transmitter that will replace your traditional hi-fi, home theater devices or speakers with a wireless sound system. From now on you can listen to your favorite music streaming it wirelessly from your smartphone, tablet, laptop or PC!</a:t>
            </a:r>
          </a:p>
          <a:p>
            <a:endParaRPr lang="en-US" sz="900" dirty="0" smtClean="0">
              <a:latin typeface="Klavika Regular" pitchFamily="34" charset="0"/>
            </a:endParaRPr>
          </a:p>
          <a:p>
            <a:pPr marL="171450" indent="-171450">
              <a:buFont typeface="Arial" panose="020B0604020202020204" pitchFamily="34" charset="0"/>
              <a:buChar char="•"/>
            </a:pPr>
            <a:r>
              <a:rPr lang="en-US" sz="900" dirty="0" smtClean="0">
                <a:latin typeface="Klavika Regular" pitchFamily="34" charset="0"/>
              </a:rPr>
              <a:t>Wireless audio transmitter</a:t>
            </a:r>
          </a:p>
          <a:p>
            <a:pPr marL="171450" indent="-171450">
              <a:buFont typeface="Arial" panose="020B0604020202020204" pitchFamily="34" charset="0"/>
              <a:buChar char="•"/>
            </a:pPr>
            <a:r>
              <a:rPr lang="en-US" sz="900" dirty="0">
                <a:latin typeface="Klavika Regular" pitchFamily="34" charset="0"/>
              </a:rPr>
              <a:t>Home Wi-Fi network </a:t>
            </a:r>
            <a:r>
              <a:rPr lang="en-US" sz="900" dirty="0" smtClean="0">
                <a:latin typeface="Klavika Regular" pitchFamily="34" charset="0"/>
              </a:rPr>
              <a:t>booster</a:t>
            </a:r>
            <a:endParaRPr lang="pl-PL" sz="900" dirty="0" smtClean="0">
              <a:latin typeface="Klavika Regular" pitchFamily="34" charset="0"/>
            </a:endParaRPr>
          </a:p>
          <a:p>
            <a:r>
              <a:rPr lang="en-US" sz="900" dirty="0" err="1" smtClean="0">
                <a:latin typeface="Klavika Regular" pitchFamily="34" charset="0"/>
              </a:rPr>
              <a:t>Soundbox</a:t>
            </a:r>
            <a:r>
              <a:rPr lang="en-US" sz="900" dirty="0" smtClean="0">
                <a:latin typeface="Klavika Regular" pitchFamily="34" charset="0"/>
              </a:rPr>
              <a:t> </a:t>
            </a:r>
            <a:r>
              <a:rPr lang="en-US" sz="900" dirty="0">
                <a:latin typeface="Klavika Regular" pitchFamily="34" charset="0"/>
              </a:rPr>
              <a:t>2.1 is a perfect solution for those Hi-Fi users who want to use their own music collection stored on their computers, tablets or smartphones. </a:t>
            </a:r>
            <a:endParaRPr lang="pl-PL" sz="900" dirty="0" smtClean="0">
              <a:latin typeface="Klavika Regular" pitchFamily="34" charset="0"/>
            </a:endParaRPr>
          </a:p>
          <a:p>
            <a:r>
              <a:rPr lang="en-US" sz="900" dirty="0" smtClean="0">
                <a:latin typeface="Klavika Regular" pitchFamily="34" charset="0"/>
              </a:rPr>
              <a:t>The </a:t>
            </a:r>
            <a:r>
              <a:rPr lang="en-US" sz="900" dirty="0">
                <a:latin typeface="Klavika Regular" pitchFamily="34" charset="0"/>
              </a:rPr>
              <a:t>transmitter is conveniently connected to your home Wi-Fi network enabling each device within it to send music to the </a:t>
            </a:r>
            <a:r>
              <a:rPr lang="en-US" sz="900" dirty="0" err="1">
                <a:latin typeface="Klavika Regular" pitchFamily="34" charset="0"/>
              </a:rPr>
              <a:t>Soundbox</a:t>
            </a:r>
            <a:r>
              <a:rPr lang="en-US" sz="900" dirty="0">
                <a:latin typeface="Klavika Regular" pitchFamily="34" charset="0"/>
              </a:rPr>
              <a:t> and play it using a home audio system. </a:t>
            </a:r>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The </a:t>
            </a:r>
            <a:r>
              <a:rPr lang="en-US" sz="900" dirty="0">
                <a:latin typeface="Klavika Regular" pitchFamily="34" charset="0"/>
              </a:rPr>
              <a:t>device also increases the range and strength of a home Wi-Fi signal.</a:t>
            </a:r>
            <a:endParaRPr lang="pl-PL" sz="900" dirty="0" smtClean="0">
              <a:latin typeface="Klavika Regular" pitchFamily="34" charset="0"/>
            </a:endParaRPr>
          </a:p>
          <a:p>
            <a:endParaRPr lang="pl-PL" sz="900" dirty="0" smtClean="0">
              <a:latin typeface="Klavika Regular" pitchFamily="34" charset="0"/>
            </a:endParaRPr>
          </a:p>
          <a:p>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sound</a:t>
            </a:r>
            <a:r>
              <a:rPr lang="pl-PL" sz="4000" dirty="0" err="1" smtClean="0">
                <a:latin typeface="Klavika Light" pitchFamily="34" charset="0"/>
              </a:rPr>
              <a:t>box</a:t>
            </a:r>
            <a:r>
              <a:rPr lang="pl-PL" sz="4000" dirty="0" smtClean="0">
                <a:latin typeface="Klavika Regular" pitchFamily="34" charset="0"/>
              </a:rPr>
              <a:t> </a:t>
            </a:r>
            <a:r>
              <a:rPr lang="pl-PL" sz="4000" b="1" dirty="0" smtClean="0">
                <a:latin typeface="Klavika Regular" pitchFamily="34" charset="0"/>
              </a:rPr>
              <a:t>2.1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wireless</a:t>
            </a:r>
            <a:r>
              <a:rPr lang="pl-PL" sz="1200" dirty="0">
                <a:latin typeface="Klavika Regular" pitchFamily="34" charset="0"/>
              </a:rPr>
              <a:t> audio </a:t>
            </a:r>
            <a:r>
              <a:rPr lang="pl-PL" sz="1200" dirty="0" err="1">
                <a:latin typeface="Klavika Regular" pitchFamily="34" charset="0"/>
              </a:rPr>
              <a:t>transmitter</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2862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10017" y="3972378"/>
            <a:ext cx="4380903" cy="168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858852434"/>
              </p:ext>
            </p:extLst>
          </p:nvPr>
        </p:nvGraphicFramePr>
        <p:xfrm>
          <a:off x="3059832" y="924600"/>
          <a:ext cx="2808312" cy="3331269"/>
        </p:xfrm>
        <a:graphic>
          <a:graphicData uri="http://schemas.openxmlformats.org/drawingml/2006/table">
            <a:tbl>
              <a:tblPr bandRow="1">
                <a:tableStyleId>{073A0DAA-6AF3-43AB-8588-CEC1D06C72B9}</a:tableStyleId>
              </a:tblPr>
              <a:tblGrid>
                <a:gridCol w="1753296"/>
                <a:gridCol w="1055016"/>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Processor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Qualcomm</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Atheros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Compatibility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802.11b/g/n (Max150Mbps)</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Supported</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systems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Android, iOS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Supported</a:t>
                      </a:r>
                      <a:r>
                        <a:rPr lang="pl-PL" sz="1100" u="none" strike="noStrike" dirty="0" smtClean="0">
                          <a:effectLst/>
                          <a:latin typeface="Klavika Regular" pitchFamily="34" charset="0"/>
                        </a:rPr>
                        <a:t> audio </a:t>
                      </a:r>
                      <a:r>
                        <a:rPr lang="pl-PL" sz="1100" u="none" strike="noStrike" dirty="0" err="1" smtClean="0">
                          <a:effectLst/>
                          <a:latin typeface="Klavika Regular" pitchFamily="34" charset="0"/>
                        </a:rPr>
                        <a:t>formats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smtClean="0">
                          <a:solidFill>
                            <a:srgbClr val="000000"/>
                          </a:solidFill>
                          <a:effectLst/>
                          <a:latin typeface="Klavika Regular" pitchFamily="34" charset="0"/>
                        </a:rPr>
                        <a:t>mp3, wav, </a:t>
                      </a:r>
                      <a:r>
                        <a:rPr lang="en-US" sz="1100" b="1" i="0" u="none" strike="noStrike" dirty="0" err="1" smtClean="0">
                          <a:solidFill>
                            <a:srgbClr val="000000"/>
                          </a:solidFill>
                          <a:effectLst/>
                          <a:latin typeface="Klavika Regular" pitchFamily="34" charset="0"/>
                        </a:rPr>
                        <a:t>flac</a:t>
                      </a:r>
                      <a:r>
                        <a:rPr lang="en-US" sz="1100" b="1" i="0" u="none" strike="noStrike" dirty="0" smtClean="0">
                          <a:solidFill>
                            <a:srgbClr val="000000"/>
                          </a:solidFill>
                          <a:effectLst/>
                          <a:latin typeface="Klavika Regular" pitchFamily="34" charset="0"/>
                        </a:rPr>
                        <a:t>. Airplay: </a:t>
                      </a:r>
                      <a:r>
                        <a:rPr lang="en-US" sz="1100" b="1" i="0" u="none" strike="noStrike" dirty="0" err="1" smtClean="0">
                          <a:solidFill>
                            <a:srgbClr val="000000"/>
                          </a:solidFill>
                          <a:effectLst/>
                          <a:latin typeface="Klavika Regular" pitchFamily="34" charset="0"/>
                        </a:rPr>
                        <a:t>aac</a:t>
                      </a:r>
                      <a:r>
                        <a:rPr lang="en-US" sz="1100" b="1" i="0" u="none" strike="noStrike" dirty="0" smtClean="0">
                          <a:solidFill>
                            <a:srgbClr val="000000"/>
                          </a:solidFill>
                          <a:effectLst/>
                          <a:latin typeface="Klavika Regular" pitchFamily="34" charset="0"/>
                        </a:rPr>
                        <a:t>, mp3</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Connectors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Micro USB, SPDIF(</a:t>
                      </a:r>
                      <a:r>
                        <a:rPr lang="pl-PL" sz="1100" b="1" i="0" u="none" strike="noStrike" dirty="0" err="1" smtClean="0">
                          <a:solidFill>
                            <a:srgbClr val="000000"/>
                          </a:solidFill>
                          <a:effectLst/>
                          <a:latin typeface="Klavika Regular" pitchFamily="34" charset="0"/>
                        </a:rPr>
                        <a:t>optical</a:t>
                      </a:r>
                      <a:r>
                        <a:rPr lang="pl-PL" sz="1100" b="1" i="0" u="none" strike="noStrike" dirty="0" smtClean="0">
                          <a:solidFill>
                            <a:srgbClr val="000000"/>
                          </a:solidFill>
                          <a:effectLst/>
                          <a:latin typeface="Klavika Regular" pitchFamily="34" charset="0"/>
                        </a:rPr>
                        <a:t> audio), USB, 3,5mm JACK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Audio </a:t>
                      </a:r>
                      <a:r>
                        <a:rPr lang="pl-PL" sz="1100" b="0" i="0" u="none" strike="noStrike" dirty="0" err="1" smtClean="0">
                          <a:solidFill>
                            <a:srgbClr val="000000"/>
                          </a:solidFill>
                          <a:effectLst/>
                          <a:latin typeface="Klavika Regular" pitchFamily="34" charset="0"/>
                        </a:rPr>
                        <a:t>frequency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24bit,96kHZ</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Weight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40 g (+/-2g)</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Operating </a:t>
                      </a:r>
                      <a:r>
                        <a:rPr lang="pl-PL" sz="1100" b="0" i="0" u="none" strike="noStrike" dirty="0" err="1" smtClean="0">
                          <a:solidFill>
                            <a:srgbClr val="000000"/>
                          </a:solidFill>
                          <a:effectLst/>
                          <a:latin typeface="Klavika Regular" pitchFamily="34" charset="0"/>
                        </a:rPr>
                        <a:t>temperature</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0 - 50°C</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Dimensions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85x85x24,7mm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Compatible with DLNA / </a:t>
                      </a:r>
                      <a:r>
                        <a:rPr lang="pl-PL" sz="1100" b="0" i="0" u="none" strike="noStrike" dirty="0" err="1" smtClean="0">
                          <a:solidFill>
                            <a:srgbClr val="000000"/>
                          </a:solidFill>
                          <a:effectLst/>
                          <a:latin typeface="Klavika Regular" pitchFamily="34" charset="0"/>
                        </a:rPr>
                        <a:t>UPnP</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071421202"/>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  </a:t>
                      </a:r>
                      <a:r>
                        <a:rPr lang="pl-PL" sz="1100" u="none" strike="noStrike" baseline="0" dirty="0" err="1" smtClean="0">
                          <a:effectLst/>
                          <a:latin typeface="Klavika Regular" pitchFamily="34" charset="0"/>
                        </a:rPr>
                        <a:t>power</a:t>
                      </a:r>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supply</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baseline="0" dirty="0" smtClean="0">
                          <a:solidFill>
                            <a:srgbClr val="000000"/>
                          </a:solidFill>
                          <a:effectLst/>
                          <a:latin typeface="Klavika Regular" pitchFamily="34" charset="0"/>
                        </a:rPr>
                        <a:t>micro USB </a:t>
                      </a:r>
                      <a:r>
                        <a:rPr lang="pl-PL" sz="1100" b="0" i="0" u="none" strike="noStrike" baseline="0" dirty="0" err="1" smtClean="0">
                          <a:solidFill>
                            <a:srgbClr val="000000"/>
                          </a:solidFill>
                          <a:effectLst/>
                          <a:latin typeface="Klavika Regular" pitchFamily="34" charset="0"/>
                        </a:rPr>
                        <a:t>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r>
                        <a:rPr lang="en-US" sz="1100" u="none" strike="noStrike" dirty="0" smtClean="0">
                          <a:effectLst/>
                          <a:latin typeface="Klavika Regular" pitchFamily="34" charset="0"/>
                        </a:rPr>
                        <a:t>a Jack - Chinch composite cable</a:t>
                      </a:r>
                      <a:endParaRPr lang="pl-PL" sz="1100" b="0"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sp>
        <p:nvSpPr>
          <p:cNvPr id="21" name="pole tekstowe 20"/>
          <p:cNvSpPr txBox="1"/>
          <p:nvPr/>
        </p:nvSpPr>
        <p:spPr>
          <a:xfrm>
            <a:off x="276921" y="5733256"/>
            <a:ext cx="4352750" cy="707886"/>
          </a:xfrm>
          <a:prstGeom prst="rect">
            <a:avLst/>
          </a:prstGeom>
          <a:noFill/>
        </p:spPr>
        <p:txBody>
          <a:bodyPr wrap="square" rtlCol="0">
            <a:spAutoFit/>
          </a:bodyPr>
          <a:lstStyle/>
          <a:p>
            <a:r>
              <a:rPr lang="pl-PL" sz="4000" b="1" dirty="0" err="1" smtClean="0">
                <a:latin typeface="Klavika Regular" pitchFamily="34" charset="0"/>
              </a:rPr>
              <a:t>sound</a:t>
            </a:r>
            <a:r>
              <a:rPr lang="pl-PL" sz="4000" dirty="0" err="1" smtClean="0">
                <a:latin typeface="Klavika Light" pitchFamily="34" charset="0"/>
              </a:rPr>
              <a:t>box</a:t>
            </a:r>
            <a:r>
              <a:rPr lang="pl-PL" sz="4000" dirty="0" smtClean="0">
                <a:latin typeface="Klavika Regular" pitchFamily="34" charset="0"/>
              </a:rPr>
              <a:t> </a:t>
            </a:r>
            <a:r>
              <a:rPr lang="pl-PL" sz="4000" b="1" dirty="0" smtClean="0">
                <a:latin typeface="Klavika Regular" pitchFamily="34" charset="0"/>
              </a:rPr>
              <a:t>2.1</a:t>
            </a:r>
            <a:endParaRPr lang="pl-PL" sz="4000" b="1" dirty="0">
              <a:latin typeface="Klavika Regular" pitchFamily="34" charset="0"/>
            </a:endParaRPr>
          </a:p>
        </p:txBody>
      </p:sp>
      <p:sp>
        <p:nvSpPr>
          <p:cNvPr id="23" name="pole tekstowe 22"/>
          <p:cNvSpPr txBox="1"/>
          <p:nvPr/>
        </p:nvSpPr>
        <p:spPr>
          <a:xfrm>
            <a:off x="276921" y="6248345"/>
            <a:ext cx="4352750" cy="276999"/>
          </a:xfrm>
          <a:prstGeom prst="rect">
            <a:avLst/>
          </a:prstGeom>
          <a:noFill/>
        </p:spPr>
        <p:txBody>
          <a:bodyPr wrap="square" rtlCol="0">
            <a:spAutoFit/>
          </a:bodyPr>
          <a:lstStyle/>
          <a:p>
            <a:r>
              <a:rPr lang="pl-PL" sz="1200" dirty="0" err="1">
                <a:latin typeface="Klavika Regular" pitchFamily="34" charset="0"/>
              </a:rPr>
              <a:t>wireless</a:t>
            </a:r>
            <a:r>
              <a:rPr lang="pl-PL" sz="1200" dirty="0">
                <a:latin typeface="Klavika Regular" pitchFamily="34" charset="0"/>
              </a:rPr>
              <a:t> audio </a:t>
            </a:r>
            <a:r>
              <a:rPr lang="pl-PL" sz="1200" dirty="0" err="1">
                <a:latin typeface="Klavika Regular" pitchFamily="34" charset="0"/>
              </a:rPr>
              <a:t>transmitter</a:t>
            </a:r>
            <a:endParaRPr lang="pl-PL" sz="1200" dirty="0">
              <a:latin typeface="Klavika Regular" pitchFamily="34" charset="0"/>
            </a:endParaRPr>
          </a:p>
        </p:txBody>
      </p:sp>
      <p:pic>
        <p:nvPicPr>
          <p:cNvPr id="21510" name="Picture 6" descr="D:\PRODUKTY\AUDIO\Soundbox 2.1\soundbox21_foty\Soundbox21_04_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706" y="1496964"/>
            <a:ext cx="2681094" cy="1861451"/>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D:\PRODUKTY\AUDIO\Soundbox 2.1\soundbox21_foty\Soundbox21_03.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225" y="4114899"/>
            <a:ext cx="2963320" cy="104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535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Jola\Documents\Zdjęcia z Fotoli\123RF\8344994_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
            <a:ext cx="9156880" cy="6619954"/>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ze ściętym rogiem 6"/>
          <p:cNvSpPr/>
          <p:nvPr/>
        </p:nvSpPr>
        <p:spPr>
          <a:xfrm>
            <a:off x="-1" y="5512722"/>
            <a:ext cx="7984987"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p:cNvSpPr txBox="1"/>
          <p:nvPr/>
        </p:nvSpPr>
        <p:spPr>
          <a:xfrm>
            <a:off x="326150" y="5805309"/>
            <a:ext cx="7342194" cy="769441"/>
          </a:xfrm>
          <a:prstGeom prst="rect">
            <a:avLst/>
          </a:prstGeom>
          <a:noFill/>
        </p:spPr>
        <p:txBody>
          <a:bodyPr wrap="square" rtlCol="0">
            <a:spAutoFit/>
          </a:bodyPr>
          <a:lstStyle/>
          <a:p>
            <a:r>
              <a:rPr lang="pl-PL" sz="4400" b="1" dirty="0" smtClean="0">
                <a:latin typeface="Klavika Light" pitchFamily="34" charset="0"/>
              </a:rPr>
              <a:t>06</a:t>
            </a:r>
            <a:r>
              <a:rPr lang="pl-PL" sz="4400" dirty="0" smtClean="0">
                <a:latin typeface="Klavika Light" pitchFamily="34" charset="0"/>
              </a:rPr>
              <a:t>. </a:t>
            </a:r>
            <a:r>
              <a:rPr lang="pl-PL" sz="4400" dirty="0" err="1">
                <a:latin typeface="Klavika Light" pitchFamily="34" charset="0"/>
              </a:rPr>
              <a:t>automotive</a:t>
            </a:r>
            <a:r>
              <a:rPr lang="pl-PL" sz="4400" dirty="0">
                <a:latin typeface="Klavika Light" pitchFamily="34" charset="0"/>
              </a:rPr>
              <a:t> </a:t>
            </a:r>
            <a:r>
              <a:rPr lang="pl-PL" sz="4400" dirty="0" smtClean="0">
                <a:latin typeface="Klavika Light" pitchFamily="34" charset="0"/>
              </a:rPr>
              <a:t> products</a:t>
            </a:r>
            <a:endParaRPr lang="pl-PL" sz="4400" b="1" dirty="0">
              <a:latin typeface="Klavika Regular" pitchFamily="34" charset="0"/>
            </a:endParaRPr>
          </a:p>
        </p:txBody>
      </p:sp>
    </p:spTree>
    <p:extLst>
      <p:ext uri="{BB962C8B-B14F-4D97-AF65-F5344CB8AC3E}">
        <p14:creationId xmlns:p14="http://schemas.microsoft.com/office/powerpoint/2010/main" val="16567771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27384"/>
            <a:ext cx="9128731" cy="5328592"/>
          </a:xfrm>
          <a:prstGeom prst="rect">
            <a:avLst/>
          </a:prstGeom>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51520" y="5417929"/>
            <a:ext cx="8759575" cy="1323439"/>
          </a:xfrm>
          <a:prstGeom prst="rect">
            <a:avLst/>
          </a:prstGeom>
          <a:noFill/>
        </p:spPr>
        <p:txBody>
          <a:bodyPr wrap="square" numCol="3" spcCol="360000" rtlCol="0">
            <a:spAutoFit/>
          </a:bodyPr>
          <a:lstStyle/>
          <a:p>
            <a:pPr algn="just"/>
            <a:r>
              <a:rPr lang="en-US" sz="1000" b="1" dirty="0" smtClean="0">
                <a:latin typeface="Klavika Regular" pitchFamily="34" charset="0"/>
              </a:rPr>
              <a:t>AD-01 </a:t>
            </a:r>
            <a:r>
              <a:rPr lang="en-US" sz="1000" dirty="0">
                <a:latin typeface="Klavika Regular" pitchFamily="34" charset="0"/>
              </a:rPr>
              <a:t>breathalyzer is an intuitive and easy-to-use device that allows you to check concentration of the alcohol in your breath. Now, before any scheduled trip you can easily check whether you are allowed to drive. </a:t>
            </a:r>
            <a:r>
              <a:rPr lang="en-US" sz="1000" dirty="0" smtClean="0">
                <a:latin typeface="Klavika Regular" pitchFamily="34" charset="0"/>
              </a:rPr>
              <a:t>Use </a:t>
            </a:r>
            <a:r>
              <a:rPr lang="en-US" sz="1000" dirty="0" err="1">
                <a:latin typeface="Klavika Regular" pitchFamily="34" charset="0"/>
              </a:rPr>
              <a:t>Overmax</a:t>
            </a:r>
            <a:r>
              <a:rPr lang="en-US" sz="1000" dirty="0">
                <a:latin typeface="Klavika Regular" pitchFamily="34" charset="0"/>
              </a:rPr>
              <a:t> AD-01 to take care of the safety of your loved ones and other road users! </a:t>
            </a:r>
            <a:endParaRPr lang="pl-PL" sz="1000" dirty="0" smtClean="0">
              <a:latin typeface="Klavika Regular" pitchFamily="34" charset="0"/>
            </a:endParaRPr>
          </a:p>
          <a:p>
            <a:pPr algn="just"/>
            <a:endParaRPr lang="en-US" sz="1000" dirty="0">
              <a:latin typeface="Klavika Regular" pitchFamily="34" charset="0"/>
            </a:endParaRPr>
          </a:p>
          <a:p>
            <a:pPr algn="just"/>
            <a:r>
              <a:rPr lang="en-US" sz="1000" dirty="0" smtClean="0">
                <a:latin typeface="Klavika Regular" pitchFamily="34" charset="0"/>
              </a:rPr>
              <a:t>•</a:t>
            </a:r>
            <a:r>
              <a:rPr lang="pl-PL" sz="1000" dirty="0" smtClean="0">
                <a:latin typeface="Klavika Regular" pitchFamily="34" charset="0"/>
              </a:rPr>
              <a:t> </a:t>
            </a:r>
            <a:r>
              <a:rPr lang="en-US" sz="1000" dirty="0" smtClean="0">
                <a:latin typeface="Klavika Regular" pitchFamily="34" charset="0"/>
              </a:rPr>
              <a:t>The </a:t>
            </a:r>
            <a:r>
              <a:rPr lang="en-US" sz="1000" dirty="0">
                <a:latin typeface="Klavika Regular" pitchFamily="34" charset="0"/>
              </a:rPr>
              <a:t>device is equipped with an audio warning system and emits a beep sound indicating a failed attempt, low battery voltage and alerting </a:t>
            </a:r>
            <a:r>
              <a:rPr lang="en-US" sz="1000" dirty="0" smtClean="0">
                <a:latin typeface="Klavika Regular" pitchFamily="34" charset="0"/>
              </a:rPr>
              <a:t>you </a:t>
            </a:r>
            <a:r>
              <a:rPr lang="en-US" sz="1000" dirty="0">
                <a:latin typeface="Klavika Regular" pitchFamily="34" charset="0"/>
              </a:rPr>
              <a:t>when breath alcohol concentration reaches the value above the acceptable level</a:t>
            </a:r>
            <a:r>
              <a:rPr lang="en-US" sz="1000" dirty="0" smtClean="0">
                <a:latin typeface="Klavika Regular" pitchFamily="34" charset="0"/>
              </a:rPr>
              <a:t>.</a:t>
            </a:r>
            <a:endParaRPr lang="pl-PL" sz="1000" dirty="0" smtClean="0">
              <a:latin typeface="Klavika Regular" pitchFamily="34" charset="0"/>
            </a:endParaRPr>
          </a:p>
          <a:p>
            <a:pPr algn="just"/>
            <a:endParaRPr lang="pl-PL" sz="1000" dirty="0">
              <a:latin typeface="Klavika Regular" pitchFamily="34" charset="0"/>
            </a:endParaRPr>
          </a:p>
          <a:p>
            <a:pPr algn="just"/>
            <a:endParaRPr lang="pl-PL" sz="1000" dirty="0" smtClean="0">
              <a:latin typeface="Klavika Regular" pitchFamily="34" charset="0"/>
            </a:endParaRPr>
          </a:p>
          <a:p>
            <a:pPr algn="just"/>
            <a:endParaRPr lang="en-US" sz="1000" dirty="0">
              <a:latin typeface="Klavika Regular" pitchFamily="34" charset="0"/>
            </a:endParaRPr>
          </a:p>
          <a:p>
            <a:pPr algn="just"/>
            <a:r>
              <a:rPr lang="en-US" sz="1000" dirty="0" smtClean="0">
                <a:latin typeface="Klavika Regular" pitchFamily="34" charset="0"/>
              </a:rPr>
              <a:t>•</a:t>
            </a:r>
            <a:r>
              <a:rPr lang="pl-PL" sz="1000" dirty="0" smtClean="0">
                <a:latin typeface="Klavika Regular" pitchFamily="34" charset="0"/>
              </a:rPr>
              <a:t> </a:t>
            </a:r>
            <a:r>
              <a:rPr lang="en-US" sz="1000" dirty="0" smtClean="0">
                <a:latin typeface="Klavika Regular" pitchFamily="34" charset="0"/>
              </a:rPr>
              <a:t>Quick </a:t>
            </a:r>
            <a:r>
              <a:rPr lang="en-US" sz="1000" dirty="0">
                <a:latin typeface="Klavika Regular" pitchFamily="34" charset="0"/>
              </a:rPr>
              <a:t>response (about 5s) and preparation time </a:t>
            </a:r>
            <a:r>
              <a:rPr lang="en-US" sz="1000" dirty="0" smtClean="0">
                <a:latin typeface="Klavika Regular" pitchFamily="34" charset="0"/>
              </a:rPr>
              <a:t>(</a:t>
            </a:r>
            <a:r>
              <a:rPr lang="en-US" sz="1000" dirty="0">
                <a:latin typeface="Klavika Regular" pitchFamily="34" charset="0"/>
              </a:rPr>
              <a:t>18s)</a:t>
            </a: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smtClean="0">
                <a:latin typeface="Klavika Light" pitchFamily="34" charset="0"/>
              </a:rPr>
              <a:t>ad</a:t>
            </a:r>
            <a:r>
              <a:rPr lang="pl-PL" sz="4000" dirty="0" smtClean="0">
                <a:latin typeface="Klavika Light" pitchFamily="34" charset="0"/>
              </a:rPr>
              <a:t>-01</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err="1">
                <a:latin typeface="Klavika Regular" pitchFamily="34" charset="0"/>
              </a:rPr>
              <a:t>a</a:t>
            </a:r>
            <a:r>
              <a:rPr lang="pl-PL" sz="1200" dirty="0" err="1" smtClean="0">
                <a:latin typeface="Klavika Regular" pitchFamily="34" charset="0"/>
              </a:rPr>
              <a:t>lcohol</a:t>
            </a:r>
            <a:r>
              <a:rPr lang="pl-PL" sz="1200" dirty="0" smtClean="0">
                <a:latin typeface="Klavika Regular" pitchFamily="34" charset="0"/>
              </a:rPr>
              <a:t> </a:t>
            </a:r>
            <a:r>
              <a:rPr lang="pl-PL" sz="1200" dirty="0" err="1" smtClean="0">
                <a:latin typeface="Klavika Regular" pitchFamily="34" charset="0"/>
              </a:rPr>
              <a:t>detector</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1852" y="59592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764069"/>
            <a:ext cx="2322486" cy="3442606"/>
          </a:xfrm>
          <a:prstGeom prst="rect">
            <a:avLst/>
          </a:prstGeom>
        </p:spPr>
      </p:pic>
    </p:spTree>
    <p:extLst>
      <p:ext uri="{BB962C8B-B14F-4D97-AF65-F5344CB8AC3E}">
        <p14:creationId xmlns:p14="http://schemas.microsoft.com/office/powerpoint/2010/main" val="25971008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1196768442"/>
              </p:ext>
            </p:extLst>
          </p:nvPr>
        </p:nvGraphicFramePr>
        <p:xfrm>
          <a:off x="3059832" y="924600"/>
          <a:ext cx="2808312" cy="1826762"/>
        </p:xfrm>
        <a:graphic>
          <a:graphicData uri="http://schemas.openxmlformats.org/drawingml/2006/table">
            <a:tbl>
              <a:tblPr bandRow="1">
                <a:tableStyleId>{073A0DAA-6AF3-43AB-8588-CEC1D06C72B9}</a:tableStyleId>
              </a:tblPr>
              <a:tblGrid>
                <a:gridCol w="1656184"/>
                <a:gridCol w="1152128"/>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Accuracy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0,01 mg/l</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u="none" strike="noStrike" dirty="0" err="1" smtClean="0">
                          <a:effectLst/>
                          <a:latin typeface="Klavika Regular" pitchFamily="34" charset="0"/>
                        </a:rPr>
                        <a:t>Range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0,00 – 1,00 mg/l</a:t>
                      </a:r>
                      <a:endParaRPr lang="pl-PL" sz="11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Sensor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chemeClr val="dk1"/>
                          </a:solidFill>
                          <a:effectLst/>
                          <a:latin typeface="Klavika Regular" pitchFamily="34" charset="0"/>
                        </a:rPr>
                        <a:t>semiconductor</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Display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pl-PL" sz="1100" b="1" dirty="0" smtClean="0">
                          <a:latin typeface="Klavika Regular" panose="020B0506040000020004" pitchFamily="34" charset="0"/>
                        </a:rPr>
                        <a:t>LCD</a:t>
                      </a:r>
                      <a:endParaRPr lang="pl-PL" b="1" dirty="0">
                        <a:latin typeface="Klavika Regular" panose="020B05060400000200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Operating </a:t>
                      </a:r>
                      <a:r>
                        <a:rPr lang="pl-PL" sz="1100" b="0" i="0" u="none" strike="noStrike" dirty="0" err="1" smtClean="0">
                          <a:solidFill>
                            <a:srgbClr val="000000"/>
                          </a:solidFill>
                          <a:effectLst/>
                          <a:latin typeface="Klavika Regular" pitchFamily="34" charset="0"/>
                        </a:rPr>
                        <a:t>temperature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-10 - 40°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Preparation</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18 sek.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Response</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time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ok. 5 sek.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Power </a:t>
                      </a:r>
                      <a:r>
                        <a:rPr lang="pl-PL" sz="1100" b="0" i="0" u="none" strike="noStrike" dirty="0" err="1" smtClean="0">
                          <a:solidFill>
                            <a:srgbClr val="000000"/>
                          </a:solidFill>
                          <a:effectLst/>
                          <a:latin typeface="Klavika Regular" pitchFamily="34" charset="0"/>
                        </a:rPr>
                        <a:t>supply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pl-PL" sz="1100" b="1" i="0" u="none" strike="noStrike" dirty="0" smtClean="0">
                          <a:solidFill>
                            <a:srgbClr val="000000"/>
                          </a:solidFill>
                          <a:effectLst/>
                          <a:latin typeface="Klavika Regular" pitchFamily="34" charset="0"/>
                        </a:rPr>
                        <a:t>3x AAA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2658498620"/>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a:t>
                      </a:r>
                      <a:r>
                        <a:rPr lang="pl-PL" sz="1100" u="none" strike="noStrike" baseline="0" dirty="0" err="1" smtClean="0">
                          <a:effectLst/>
                          <a:latin typeface="Klavika Regular" pitchFamily="34" charset="0"/>
                        </a:rPr>
                        <a:t>breathalyser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10 </a:t>
                      </a:r>
                      <a:r>
                        <a:rPr lang="pl-PL" sz="1100" b="0" i="0" u="none" strike="noStrike" dirty="0" err="1" smtClean="0">
                          <a:solidFill>
                            <a:srgbClr val="000000"/>
                          </a:solidFill>
                          <a:effectLst/>
                          <a:latin typeface="Klavika Regular" pitchFamily="34" charset="0"/>
                        </a:rPr>
                        <a:t>mouthpieces</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USB </a:t>
                      </a:r>
                      <a:r>
                        <a:rPr lang="pl-PL" sz="1100" u="none" strike="noStrike" dirty="0" err="1" smtClean="0">
                          <a:effectLst/>
                          <a:latin typeface="Klavika Regular" pitchFamily="34" charset="0"/>
                        </a:rPr>
                        <a:t>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 car adapter</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case</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user</a:t>
                      </a:r>
                      <a:r>
                        <a:rPr lang="pl-PL" sz="1100" u="none" strike="noStrike" dirty="0" smtClean="0">
                          <a:effectLst/>
                          <a:latin typeface="Klavika Regular" pitchFamily="34" charset="0"/>
                        </a:rPr>
                        <a:t> manual</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0787" y="2564904"/>
            <a:ext cx="2804965" cy="218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smtClean="0">
                <a:latin typeface="Klavika Light" pitchFamily="34" charset="0"/>
              </a:rPr>
              <a:t>ad</a:t>
            </a:r>
            <a:r>
              <a:rPr lang="pl-PL" sz="4000" dirty="0" smtClean="0">
                <a:latin typeface="Klavika Light" pitchFamily="34" charset="0"/>
              </a:rPr>
              <a:t>-01</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err="1">
                <a:latin typeface="Klavika Regular" pitchFamily="34" charset="0"/>
              </a:rPr>
              <a:t>a</a:t>
            </a:r>
            <a:r>
              <a:rPr lang="pl-PL" sz="1200" dirty="0" err="1" smtClean="0">
                <a:latin typeface="Klavika Regular" pitchFamily="34" charset="0"/>
              </a:rPr>
              <a:t>lcohol</a:t>
            </a:r>
            <a:r>
              <a:rPr lang="pl-PL" sz="1200" dirty="0" smtClean="0">
                <a:latin typeface="Klavika Regular" pitchFamily="34" charset="0"/>
              </a:rPr>
              <a:t> </a:t>
            </a:r>
            <a:r>
              <a:rPr lang="pl-PL" sz="1200" dirty="0" err="1" smtClean="0">
                <a:latin typeface="Klavika Regular" pitchFamily="34" charset="0"/>
              </a:rPr>
              <a:t>detector</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4"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63415" y="2710026"/>
            <a:ext cx="2804965" cy="204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rostokąt 7"/>
          <p:cNvSpPr/>
          <p:nvPr/>
        </p:nvSpPr>
        <p:spPr>
          <a:xfrm>
            <a:off x="3027004" y="2750907"/>
            <a:ext cx="1999265" cy="1107996"/>
          </a:xfrm>
          <a:prstGeom prst="rect">
            <a:avLst/>
          </a:prstGeom>
        </p:spPr>
        <p:txBody>
          <a:bodyPr wrap="none">
            <a:spAutoFit/>
          </a:bodyPr>
          <a:lstStyle/>
          <a:p>
            <a:pPr fontAlgn="b"/>
            <a:r>
              <a:rPr lang="pl-PL" sz="1100" b="1" dirty="0">
                <a:solidFill>
                  <a:srgbClr val="000000"/>
                </a:solidFill>
                <a:latin typeface="Klavika Regular" pitchFamily="34" charset="0"/>
              </a:rPr>
              <a:t>Audio </a:t>
            </a:r>
            <a:r>
              <a:rPr lang="pl-PL" sz="1100" b="1" dirty="0" err="1" smtClean="0">
                <a:solidFill>
                  <a:srgbClr val="000000"/>
                </a:solidFill>
                <a:latin typeface="Klavika Regular" pitchFamily="34" charset="0"/>
              </a:rPr>
              <a:t>warning</a:t>
            </a:r>
            <a:r>
              <a:rPr lang="pl-PL" sz="1100" b="1" dirty="0" smtClean="0">
                <a:solidFill>
                  <a:srgbClr val="000000"/>
                </a:solidFill>
                <a:latin typeface="Klavika Regular" pitchFamily="34" charset="0"/>
              </a:rPr>
              <a:t>:</a:t>
            </a:r>
          </a:p>
          <a:p>
            <a:pPr fontAlgn="b"/>
            <a:r>
              <a:rPr lang="en-US" sz="1100" dirty="0">
                <a:solidFill>
                  <a:srgbClr val="000000"/>
                </a:solidFill>
                <a:latin typeface="Klavika Regular" pitchFamily="34" charset="0"/>
              </a:rPr>
              <a:t>- failed attempt, </a:t>
            </a:r>
          </a:p>
          <a:p>
            <a:pPr fontAlgn="b"/>
            <a:r>
              <a:rPr lang="pl-PL" sz="1100" dirty="0" smtClean="0">
                <a:solidFill>
                  <a:srgbClr val="000000"/>
                </a:solidFill>
                <a:latin typeface="Klavika Regular" pitchFamily="34" charset="0"/>
              </a:rPr>
              <a:t>- </a:t>
            </a:r>
            <a:r>
              <a:rPr lang="en-US" sz="1100" dirty="0" smtClean="0">
                <a:solidFill>
                  <a:srgbClr val="000000"/>
                </a:solidFill>
                <a:latin typeface="Klavika Regular" pitchFamily="34" charset="0"/>
              </a:rPr>
              <a:t>alcohol </a:t>
            </a:r>
            <a:r>
              <a:rPr lang="en-US" sz="1100" dirty="0">
                <a:solidFill>
                  <a:srgbClr val="000000"/>
                </a:solidFill>
                <a:latin typeface="Klavika Regular" pitchFamily="34" charset="0"/>
              </a:rPr>
              <a:t>concentration beyond </a:t>
            </a:r>
            <a:endParaRPr lang="pl-PL" sz="1100" dirty="0" smtClean="0">
              <a:solidFill>
                <a:srgbClr val="000000"/>
              </a:solidFill>
              <a:latin typeface="Klavika Regular" pitchFamily="34" charset="0"/>
            </a:endParaRPr>
          </a:p>
          <a:p>
            <a:pPr fontAlgn="b"/>
            <a:r>
              <a:rPr lang="pl-PL" sz="1100" dirty="0">
                <a:solidFill>
                  <a:srgbClr val="000000"/>
                </a:solidFill>
                <a:latin typeface="Klavika Regular" pitchFamily="34" charset="0"/>
              </a:rPr>
              <a:t> </a:t>
            </a:r>
            <a:r>
              <a:rPr lang="pl-PL" sz="1100" dirty="0" smtClean="0">
                <a:solidFill>
                  <a:srgbClr val="000000"/>
                </a:solidFill>
                <a:latin typeface="Klavika Regular" pitchFamily="34" charset="0"/>
              </a:rPr>
              <a:t>  </a:t>
            </a:r>
            <a:r>
              <a:rPr lang="en-US" sz="1100" dirty="0" smtClean="0">
                <a:solidFill>
                  <a:srgbClr val="000000"/>
                </a:solidFill>
                <a:latin typeface="Klavika Regular" pitchFamily="34" charset="0"/>
              </a:rPr>
              <a:t>the </a:t>
            </a:r>
            <a:r>
              <a:rPr lang="en-US" sz="1100" dirty="0">
                <a:solidFill>
                  <a:srgbClr val="000000"/>
                </a:solidFill>
                <a:latin typeface="Klavika Regular" pitchFamily="34" charset="0"/>
              </a:rPr>
              <a:t>acceptable level, </a:t>
            </a:r>
          </a:p>
          <a:p>
            <a:pPr fontAlgn="b"/>
            <a:r>
              <a:rPr lang="en-US" sz="1100" dirty="0">
                <a:solidFill>
                  <a:srgbClr val="000000"/>
                </a:solidFill>
                <a:latin typeface="Klavika Regular" pitchFamily="34" charset="0"/>
              </a:rPr>
              <a:t>- low battery voltage</a:t>
            </a:r>
          </a:p>
          <a:p>
            <a:pPr fontAlgn="b"/>
            <a:endParaRPr lang="pl-PL" sz="1100" dirty="0">
              <a:solidFill>
                <a:srgbClr val="000000"/>
              </a:solidFill>
              <a:latin typeface="Klavika Regular" pitchFamily="34" charset="0"/>
            </a:endParaRPr>
          </a:p>
        </p:txBody>
      </p:sp>
      <p:pic>
        <p:nvPicPr>
          <p:cNvPr id="11" name="Obraz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28184" y="2744460"/>
            <a:ext cx="2520431" cy="1908676"/>
          </a:xfrm>
          <a:prstGeom prst="rect">
            <a:avLst/>
          </a:prstGeom>
        </p:spPr>
      </p:pic>
      <p:pic>
        <p:nvPicPr>
          <p:cNvPr id="12" name="Obraz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6350" y="1249145"/>
            <a:ext cx="2331433" cy="3455868"/>
          </a:xfrm>
          <a:prstGeom prst="rect">
            <a:avLst/>
          </a:prstGeom>
        </p:spPr>
      </p:pic>
      <p:pic>
        <p:nvPicPr>
          <p:cNvPr id="14" name="Obraz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6430" y="4907724"/>
            <a:ext cx="1543525" cy="314658"/>
          </a:xfrm>
          <a:prstGeom prst="rect">
            <a:avLst/>
          </a:prstGeom>
        </p:spPr>
      </p:pic>
    </p:spTree>
    <p:extLst>
      <p:ext uri="{BB962C8B-B14F-4D97-AF65-F5344CB8AC3E}">
        <p14:creationId xmlns:p14="http://schemas.microsoft.com/office/powerpoint/2010/main" val="40351741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la\Documents\Zdjęcia z Fotoli\Oryginal\Fotolia_28607252_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73453" cy="5318418"/>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Prostokąt 5"/>
          <p:cNvSpPr/>
          <p:nvPr/>
        </p:nvSpPr>
        <p:spPr>
          <a:xfrm>
            <a:off x="4572000" y="4365104"/>
            <a:ext cx="4572000" cy="953314"/>
          </a:xfrm>
          <a:custGeom>
            <a:avLst/>
            <a:gdLst>
              <a:gd name="connsiteX0" fmla="*/ 0 w 4902021"/>
              <a:gd name="connsiteY0" fmla="*/ 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0 h 1181100"/>
              <a:gd name="connsiteX0" fmla="*/ 0 w 4902021"/>
              <a:gd name="connsiteY0" fmla="*/ 304800 h 1181100"/>
              <a:gd name="connsiteX1" fmla="*/ 4902021 w 4902021"/>
              <a:gd name="connsiteY1" fmla="*/ 0 h 1181100"/>
              <a:gd name="connsiteX2" fmla="*/ 4902021 w 4902021"/>
              <a:gd name="connsiteY2" fmla="*/ 1181100 h 1181100"/>
              <a:gd name="connsiteX3" fmla="*/ 0 w 4902021"/>
              <a:gd name="connsiteY3" fmla="*/ 1181100 h 1181100"/>
              <a:gd name="connsiteX4" fmla="*/ 0 w 4902021"/>
              <a:gd name="connsiteY4" fmla="*/ 3048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021" h="1181100">
                <a:moveTo>
                  <a:pt x="0" y="304800"/>
                </a:moveTo>
                <a:lnTo>
                  <a:pt x="4902021" y="0"/>
                </a:lnTo>
                <a:lnTo>
                  <a:pt x="4902021" y="1181100"/>
                </a:lnTo>
                <a:lnTo>
                  <a:pt x="0" y="1181100"/>
                </a:lnTo>
                <a:lnTo>
                  <a:pt x="0" y="304800"/>
                </a:lnTo>
                <a:close/>
              </a:path>
            </a:pathLst>
          </a:cu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e ściętym rogiem 6"/>
          <p:cNvSpPr/>
          <p:nvPr/>
        </p:nvSpPr>
        <p:spPr>
          <a:xfrm>
            <a:off x="0" y="4233788"/>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132905" y="5373216"/>
            <a:ext cx="8759575" cy="1200329"/>
          </a:xfrm>
          <a:prstGeom prst="rect">
            <a:avLst/>
          </a:prstGeom>
          <a:noFill/>
        </p:spPr>
        <p:txBody>
          <a:bodyPr wrap="square" numCol="3" spcCol="360000" rtlCol="0">
            <a:spAutoFit/>
          </a:bodyPr>
          <a:lstStyle/>
          <a:p>
            <a:r>
              <a:rPr lang="en-US" sz="900" dirty="0">
                <a:latin typeface="Klavika Regular" pitchFamily="34" charset="0"/>
              </a:rPr>
              <a:t>It is a functional and easy-to-use car camera, perfect for car travels. </a:t>
            </a:r>
            <a:r>
              <a:rPr lang="en-US" sz="900" b="1" dirty="0" err="1">
                <a:latin typeface="Klavika Regular" pitchFamily="34" charset="0"/>
              </a:rPr>
              <a:t>Camroad</a:t>
            </a:r>
            <a:r>
              <a:rPr lang="en-US" sz="900" b="1" dirty="0">
                <a:latin typeface="Klavika Regular" pitchFamily="34" charset="0"/>
              </a:rPr>
              <a:t> 2.3 </a:t>
            </a:r>
            <a:r>
              <a:rPr lang="en-US" sz="900" dirty="0">
                <a:latin typeface="Klavika Regular" pitchFamily="34" charset="0"/>
              </a:rPr>
              <a:t>is an indispensable travel companion!</a:t>
            </a:r>
          </a:p>
          <a:p>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Records in full HD (1920*1080p at 25 fps)</a:t>
            </a:r>
          </a:p>
          <a:p>
            <a:pPr marL="171450" indent="-171450">
              <a:buFont typeface="Arial" panose="020B0604020202020204" pitchFamily="34" charset="0"/>
              <a:buChar char="•"/>
            </a:pPr>
            <a:r>
              <a:rPr lang="en-US" sz="900" dirty="0">
                <a:latin typeface="Klavika Regular" pitchFamily="34" charset="0"/>
              </a:rPr>
              <a:t>Has a wide viewing angle (120 </a:t>
            </a:r>
            <a:r>
              <a:rPr lang="en-US" sz="900" dirty="0" err="1">
                <a:latin typeface="Klavika Regular" pitchFamily="34" charset="0"/>
              </a:rPr>
              <a:t>stopni</a:t>
            </a:r>
            <a:r>
              <a:rPr lang="en-US" sz="900" dirty="0" smtClean="0">
                <a:latin typeface="Klavika Regular" pitchFamily="34" charset="0"/>
              </a:rPr>
              <a:t>)</a:t>
            </a:r>
            <a:endParaRPr lang="pl-PL" sz="900" dirty="0" smtClean="0">
              <a:latin typeface="Klavika Regular" pitchFamily="34" charset="0"/>
            </a:endParaRPr>
          </a:p>
          <a:p>
            <a:pPr marL="171450" indent="-171450">
              <a:buFont typeface="Arial" panose="020B0604020202020204" pitchFamily="34" charset="0"/>
              <a:buChar char="•"/>
            </a:pPr>
            <a:endParaRPr lang="pl-PL" sz="900" dirty="0">
              <a:latin typeface="Klavika Regular" pitchFamily="34" charset="0"/>
            </a:endParaRPr>
          </a:p>
          <a:p>
            <a:pPr marL="171450" indent="-171450">
              <a:buFont typeface="Arial" panose="020B0604020202020204" pitchFamily="34" charset="0"/>
              <a:buChar char="•"/>
            </a:pPr>
            <a:endParaRPr lang="en-US" sz="900" dirty="0">
              <a:latin typeface="Klavika Regular" pitchFamily="34" charset="0"/>
            </a:endParaRPr>
          </a:p>
          <a:p>
            <a:pPr marL="171450" indent="-171450">
              <a:buFont typeface="Arial" panose="020B0604020202020204" pitchFamily="34" charset="0"/>
              <a:buChar char="•"/>
            </a:pPr>
            <a:r>
              <a:rPr lang="en-US" sz="900" dirty="0">
                <a:latin typeface="Klavika Regular" pitchFamily="34" charset="0"/>
              </a:rPr>
              <a:t>As many as 12 IR LEDs for even better recording quality at night and during adverse weather </a:t>
            </a:r>
            <a:r>
              <a:rPr lang="en-US" sz="900" dirty="0" smtClean="0">
                <a:latin typeface="Klavika Regular" pitchFamily="34" charset="0"/>
              </a:rPr>
              <a:t>conditions</a:t>
            </a:r>
            <a:r>
              <a:rPr lang="pl-PL" sz="900" dirty="0" smtClean="0">
                <a:latin typeface="Klavika Regular" pitchFamily="34" charset="0"/>
              </a:rPr>
              <a:t> </a:t>
            </a:r>
          </a:p>
          <a:p>
            <a:pPr marL="171450" indent="-171450">
              <a:buFont typeface="Arial" panose="020B0604020202020204" pitchFamily="34" charset="0"/>
              <a:buChar char="•"/>
            </a:pPr>
            <a:endParaRPr lang="pl-PL" sz="900" dirty="0" smtClean="0">
              <a:latin typeface="Klavika Regular" pitchFamily="34" charset="0"/>
            </a:endParaRPr>
          </a:p>
          <a:p>
            <a:r>
              <a:rPr lang="en-US" sz="900" dirty="0" smtClean="0">
                <a:latin typeface="Klavika Regular" pitchFamily="34" charset="0"/>
              </a:rPr>
              <a:t>Track </a:t>
            </a:r>
            <a:r>
              <a:rPr lang="en-US" sz="900" dirty="0">
                <a:latin typeface="Klavika Regular" pitchFamily="34" charset="0"/>
              </a:rPr>
              <a:t>every mile of the road in Full HD! 120-degree wide-angle lens makes the images fluent and full of details, while the handy 1.5" LCD screen ensures </a:t>
            </a:r>
            <a:endParaRPr lang="pl-PL" sz="900" dirty="0" smtClean="0">
              <a:latin typeface="Klavika Regular" pitchFamily="34" charset="0"/>
            </a:endParaRPr>
          </a:p>
          <a:p>
            <a:endParaRPr lang="pl-PL" sz="900" dirty="0">
              <a:latin typeface="Klavika Regular" pitchFamily="34" charset="0"/>
            </a:endParaRPr>
          </a:p>
          <a:p>
            <a:r>
              <a:rPr lang="en-US" sz="900" dirty="0" smtClean="0">
                <a:latin typeface="Klavika Regular" pitchFamily="34" charset="0"/>
              </a:rPr>
              <a:t>constant </a:t>
            </a:r>
            <a:r>
              <a:rPr lang="en-US" sz="900" dirty="0">
                <a:latin typeface="Klavika Regular" pitchFamily="34" charset="0"/>
              </a:rPr>
              <a:t>overview of the recorded route as well as the access to variety of settings. </a:t>
            </a:r>
            <a:r>
              <a:rPr lang="en-US" sz="900" dirty="0" err="1">
                <a:latin typeface="Klavika Regular" pitchFamily="34" charset="0"/>
              </a:rPr>
              <a:t>Camroad</a:t>
            </a:r>
            <a:r>
              <a:rPr lang="en-US" sz="900" dirty="0">
                <a:latin typeface="Klavika Regular" pitchFamily="34" charset="0"/>
              </a:rPr>
              <a:t> 2.3 is also equipped with 12 IR LEDs that provide the excellent recording quality even at night or during bad weather conditions. Now you won't miss the slightest detail of your travelled road!</a:t>
            </a:r>
            <a:endParaRPr lang="pl-PL" sz="900" dirty="0">
              <a:latin typeface="Klavika Regular" pitchFamily="34" charset="0"/>
            </a:endParaRPr>
          </a:p>
        </p:txBody>
      </p:sp>
      <p:sp>
        <p:nvSpPr>
          <p:cNvPr id="10" name="pole tekstowe 9"/>
          <p:cNvSpPr txBox="1"/>
          <p:nvPr/>
        </p:nvSpPr>
        <p:spPr>
          <a:xfrm>
            <a:off x="276921" y="4487818"/>
            <a:ext cx="4352750" cy="707886"/>
          </a:xfrm>
          <a:prstGeom prst="rect">
            <a:avLst/>
          </a:prstGeom>
          <a:noFill/>
        </p:spPr>
        <p:txBody>
          <a:bodyPr wrap="square" rtlCol="0">
            <a:spAutoFit/>
          </a:bodyPr>
          <a:lstStyle/>
          <a:p>
            <a:r>
              <a:rPr lang="pl-PL" sz="4000" b="1" dirty="0" err="1" smtClean="0">
                <a:latin typeface="Klavika Regular" pitchFamily="34" charset="0"/>
              </a:rPr>
              <a:t>cam</a:t>
            </a:r>
            <a:r>
              <a:rPr lang="pl-PL" sz="4000" dirty="0" err="1" smtClean="0">
                <a:latin typeface="Klavika Light" pitchFamily="34" charset="0"/>
              </a:rPr>
              <a:t>road</a:t>
            </a:r>
            <a:r>
              <a:rPr lang="pl-PL" sz="4000" dirty="0" smtClean="0">
                <a:latin typeface="Klavika Regular" pitchFamily="34" charset="0"/>
              </a:rPr>
              <a:t> </a:t>
            </a:r>
            <a:r>
              <a:rPr lang="pl-PL" sz="4000" b="1" dirty="0" smtClean="0">
                <a:latin typeface="Klavika Regular" pitchFamily="34" charset="0"/>
              </a:rPr>
              <a:t>2.3</a:t>
            </a:r>
            <a:endParaRPr lang="pl-PL" sz="4000" b="1" dirty="0">
              <a:latin typeface="Klavika Regular" pitchFamily="34" charset="0"/>
            </a:endParaRPr>
          </a:p>
        </p:txBody>
      </p:sp>
      <p:sp>
        <p:nvSpPr>
          <p:cNvPr id="11" name="pole tekstowe 10"/>
          <p:cNvSpPr txBox="1"/>
          <p:nvPr/>
        </p:nvSpPr>
        <p:spPr>
          <a:xfrm>
            <a:off x="276921" y="5002907"/>
            <a:ext cx="4352750" cy="276999"/>
          </a:xfrm>
          <a:prstGeom prst="rect">
            <a:avLst/>
          </a:prstGeom>
          <a:noFill/>
        </p:spPr>
        <p:txBody>
          <a:bodyPr wrap="square" rtlCol="0">
            <a:spAutoFit/>
          </a:bodyPr>
          <a:lstStyle/>
          <a:p>
            <a:r>
              <a:rPr lang="pl-PL" sz="1200" dirty="0">
                <a:latin typeface="Klavika Regular" pitchFamily="34" charset="0"/>
              </a:rPr>
              <a:t>car </a:t>
            </a:r>
            <a:r>
              <a:rPr lang="pl-PL" sz="1200" dirty="0" err="1">
                <a:latin typeface="Klavika Regular" pitchFamily="34" charset="0"/>
              </a:rPr>
              <a:t>camera</a:t>
            </a:r>
            <a:endParaRPr lang="pl-PL" sz="1200" dirty="0">
              <a:latin typeface="Klavika Regular" pitchFamily="34" charset="0"/>
            </a:endParaRPr>
          </a:p>
        </p:txBody>
      </p:sp>
      <p:sp>
        <p:nvSpPr>
          <p:cNvPr id="12" name="pole tekstowe 11"/>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13" name="pole tekstowe 12"/>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pic>
        <p:nvPicPr>
          <p:cNvPr id="18" name="Picture 3" descr="C:\Overmax\Produkty\Overmax_LogoNEWclaimW.pn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85000"/>
                    </a14:imgEffect>
                    <a14:imgEffect>
                      <a14:colorTemperature colorTemp="7375"/>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11852" y="235888"/>
            <a:ext cx="1924557" cy="4568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D:\PRODUKTY\KAMERY SAMOCHODOWE\CamRoad2.3\OV-CamRoad-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64346" y="1045084"/>
            <a:ext cx="4928134" cy="382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8164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63702" y="4653136"/>
            <a:ext cx="5904657" cy="86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 y="110361"/>
            <a:ext cx="2915816" cy="57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0" y="6597352"/>
            <a:ext cx="9143999"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121196" y="6619954"/>
            <a:ext cx="6768752"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POLAND - HUNGARY - CZECH REPUBLIC - SLOVAKIA - ROMANIA - NETHERLANDS - GERMANY - IRELAND - UK - LITHUANIA - LATVIA - ESTONIA</a:t>
            </a:r>
            <a:endParaRPr lang="pl-PL" sz="800" dirty="0">
              <a:solidFill>
                <a:schemeClr val="tx1">
                  <a:lumMod val="65000"/>
                  <a:lumOff val="35000"/>
                </a:schemeClr>
              </a:solidFill>
              <a:latin typeface="Klavika Regular" pitchFamily="34" charset="0"/>
            </a:endParaRPr>
          </a:p>
        </p:txBody>
      </p:sp>
      <p:sp>
        <p:nvSpPr>
          <p:cNvPr id="6" name="pole tekstowe 5"/>
          <p:cNvSpPr txBox="1"/>
          <p:nvPr/>
        </p:nvSpPr>
        <p:spPr>
          <a:xfrm>
            <a:off x="7984987" y="6619954"/>
            <a:ext cx="1143744" cy="215444"/>
          </a:xfrm>
          <a:prstGeom prst="rect">
            <a:avLst/>
          </a:prstGeom>
          <a:noFill/>
        </p:spPr>
        <p:txBody>
          <a:bodyPr wrap="square" rtlCol="0">
            <a:spAutoFit/>
          </a:bodyPr>
          <a:lstStyle/>
          <a:p>
            <a:r>
              <a:rPr lang="pl-PL" sz="800" dirty="0" smtClean="0">
                <a:solidFill>
                  <a:schemeClr val="tx1">
                    <a:lumMod val="65000"/>
                    <a:lumOff val="35000"/>
                  </a:schemeClr>
                </a:solidFill>
                <a:latin typeface="Klavika Regular" pitchFamily="34" charset="0"/>
              </a:rPr>
              <a:t>WWW.OVERMAX.EU</a:t>
            </a:r>
            <a:endParaRPr lang="pl-PL" sz="800" dirty="0">
              <a:solidFill>
                <a:schemeClr val="tx1">
                  <a:lumMod val="65000"/>
                  <a:lumOff val="35000"/>
                </a:schemeClr>
              </a:solidFill>
              <a:latin typeface="Klavika Regular" pitchFamily="34" charset="0"/>
            </a:endParaRPr>
          </a:p>
        </p:txBody>
      </p:sp>
      <p:sp>
        <p:nvSpPr>
          <p:cNvPr id="7" name="Prostokąt 3"/>
          <p:cNvSpPr/>
          <p:nvPr/>
        </p:nvSpPr>
        <p:spPr>
          <a:xfrm>
            <a:off x="0" y="0"/>
            <a:ext cx="9156879" cy="285795"/>
          </a:xfrm>
          <a:custGeom>
            <a:avLst/>
            <a:gdLst>
              <a:gd name="connsiteX0" fmla="*/ 0 w 9144000"/>
              <a:gd name="connsiteY0" fmla="*/ 0 h 1326524"/>
              <a:gd name="connsiteX1" fmla="*/ 9144000 w 9144000"/>
              <a:gd name="connsiteY1" fmla="*/ 0 h 1326524"/>
              <a:gd name="connsiteX2" fmla="*/ 9144000 w 9144000"/>
              <a:gd name="connsiteY2" fmla="*/ 1326524 h 1326524"/>
              <a:gd name="connsiteX3" fmla="*/ 0 w 9144000"/>
              <a:gd name="connsiteY3" fmla="*/ 1326524 h 1326524"/>
              <a:gd name="connsiteX4" fmla="*/ 0 w 9144000"/>
              <a:gd name="connsiteY4" fmla="*/ 0 h 1326524"/>
              <a:gd name="connsiteX0" fmla="*/ 0 w 9156879"/>
              <a:gd name="connsiteY0" fmla="*/ 0 h 1326524"/>
              <a:gd name="connsiteX1" fmla="*/ 9144000 w 9156879"/>
              <a:gd name="connsiteY1" fmla="*/ 0 h 1326524"/>
              <a:gd name="connsiteX2" fmla="*/ 9156879 w 9156879"/>
              <a:gd name="connsiteY2" fmla="*/ 25758 h 1326524"/>
              <a:gd name="connsiteX3" fmla="*/ 0 w 9156879"/>
              <a:gd name="connsiteY3" fmla="*/ 1326524 h 1326524"/>
              <a:gd name="connsiteX4" fmla="*/ 0 w 9156879"/>
              <a:gd name="connsiteY4" fmla="*/ 0 h 1326524"/>
              <a:gd name="connsiteX0" fmla="*/ 12879 w 9169758"/>
              <a:gd name="connsiteY0" fmla="*/ 0 h 231820"/>
              <a:gd name="connsiteX1" fmla="*/ 9156879 w 9169758"/>
              <a:gd name="connsiteY1" fmla="*/ 0 h 231820"/>
              <a:gd name="connsiteX2" fmla="*/ 9169758 w 9169758"/>
              <a:gd name="connsiteY2" fmla="*/ 25758 h 231820"/>
              <a:gd name="connsiteX3" fmla="*/ 0 w 9169758"/>
              <a:gd name="connsiteY3" fmla="*/ 231820 h 231820"/>
              <a:gd name="connsiteX4" fmla="*/ 12879 w 9169758"/>
              <a:gd name="connsiteY4" fmla="*/ 0 h 231820"/>
              <a:gd name="connsiteX0" fmla="*/ 0 w 9156879"/>
              <a:gd name="connsiteY0" fmla="*/ 0 h 285795"/>
              <a:gd name="connsiteX1" fmla="*/ 9144000 w 9156879"/>
              <a:gd name="connsiteY1" fmla="*/ 0 h 285795"/>
              <a:gd name="connsiteX2" fmla="*/ 9156879 w 9156879"/>
              <a:gd name="connsiteY2" fmla="*/ 25758 h 285795"/>
              <a:gd name="connsiteX3" fmla="*/ 2996 w 9156879"/>
              <a:gd name="connsiteY3" fmla="*/ 285795 h 285795"/>
              <a:gd name="connsiteX4" fmla="*/ 0 w 9156879"/>
              <a:gd name="connsiteY4" fmla="*/ 0 h 28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285795">
                <a:moveTo>
                  <a:pt x="0" y="0"/>
                </a:moveTo>
                <a:lnTo>
                  <a:pt x="9144000" y="0"/>
                </a:lnTo>
                <a:lnTo>
                  <a:pt x="9156879" y="25758"/>
                </a:lnTo>
                <a:lnTo>
                  <a:pt x="2996" y="285795"/>
                </a:lnTo>
                <a:cubicBezTo>
                  <a:pt x="1997" y="190530"/>
                  <a:pt x="999" y="95265"/>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aphicFrame>
        <p:nvGraphicFramePr>
          <p:cNvPr id="2" name="Tabela 1"/>
          <p:cNvGraphicFramePr>
            <a:graphicFrameLocks noGrp="1"/>
          </p:cNvGraphicFramePr>
          <p:nvPr>
            <p:extLst>
              <p:ext uri="{D42A27DB-BD31-4B8C-83A1-F6EECF244321}">
                <p14:modId xmlns:p14="http://schemas.microsoft.com/office/powerpoint/2010/main" val="2864666284"/>
              </p:ext>
            </p:extLst>
          </p:nvPr>
        </p:nvGraphicFramePr>
        <p:xfrm>
          <a:off x="3059832" y="924600"/>
          <a:ext cx="2808312" cy="3803864"/>
        </p:xfrm>
        <a:graphic>
          <a:graphicData uri="http://schemas.openxmlformats.org/drawingml/2006/table">
            <a:tbl>
              <a:tblPr bandRow="1">
                <a:tableStyleId>{073A0DAA-6AF3-43AB-8588-CEC1D06C72B9}</a:tableStyleId>
              </a:tblPr>
              <a:tblGrid>
                <a:gridCol w="1753296"/>
                <a:gridCol w="1055016"/>
              </a:tblGrid>
              <a:tr h="92027">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 LCD 1.5” TFT</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chemeClr val="dk1"/>
                          </a:solidFill>
                          <a:effectLst/>
                          <a:latin typeface="Klavika Regular" pitchFamily="34" charset="0"/>
                        </a:rPr>
                        <a:t>Viewing</a:t>
                      </a:r>
                      <a:r>
                        <a:rPr lang="pl-PL" sz="1100" b="0" i="0" u="none" strike="noStrike" dirty="0" smtClean="0">
                          <a:solidFill>
                            <a:schemeClr val="dk1"/>
                          </a:solidFill>
                          <a:effectLst/>
                          <a:latin typeface="Klavika Regular" pitchFamily="34" charset="0"/>
                        </a:rPr>
                        <a:t> </a:t>
                      </a:r>
                      <a:r>
                        <a:rPr lang="pl-PL" sz="1100" b="0" i="0" u="none" strike="noStrike" dirty="0" err="1" smtClean="0">
                          <a:solidFill>
                            <a:schemeClr val="dk1"/>
                          </a:solidFill>
                          <a:effectLst/>
                          <a:latin typeface="Klavika Regular" pitchFamily="34" charset="0"/>
                        </a:rPr>
                        <a:t>angle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120 </a:t>
                      </a:r>
                      <a:r>
                        <a:rPr lang="pl-PL" sz="1100" b="1" u="none" strike="noStrike" dirty="0" err="1" smtClean="0">
                          <a:effectLst/>
                          <a:latin typeface="Klavika Regular" pitchFamily="34" charset="0"/>
                        </a:rPr>
                        <a:t>degrees</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Resolution</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Full HD 1920*1080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Frame</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rate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30 </a:t>
                      </a:r>
                      <a:r>
                        <a:rPr lang="pl-PL" sz="1100" b="1" i="0" u="none" strike="noStrike" dirty="0" err="1" smtClean="0">
                          <a:solidFill>
                            <a:srgbClr val="000000"/>
                          </a:solidFill>
                          <a:effectLst/>
                          <a:latin typeface="Klavika Regular" pitchFamily="34" charset="0"/>
                        </a:rPr>
                        <a:t>fps</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Pictures</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nn-NO" sz="900" b="1" i="0" u="none" strike="noStrike" dirty="0" smtClean="0">
                          <a:solidFill>
                            <a:srgbClr val="000000"/>
                          </a:solidFill>
                          <a:effectLst/>
                          <a:latin typeface="Klavika Regular" pitchFamily="34" charset="0"/>
                        </a:rPr>
                        <a:t>12M / 10M / 8M / 5M / 3M / 2M / VGA / 1,3M</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Loop</a:t>
                      </a:r>
                      <a:r>
                        <a:rPr lang="pl-PL" sz="1100" b="0" i="0" u="none" strike="noStrike" baseline="0" dirty="0" smtClean="0">
                          <a:solidFill>
                            <a:schemeClr val="dk1"/>
                          </a:solidFill>
                          <a:effectLst/>
                          <a:latin typeface="Klavika Regular" pitchFamily="34" charset="0"/>
                        </a:rPr>
                        <a:t> </a:t>
                      </a:r>
                      <a:r>
                        <a:rPr lang="pl-PL" sz="1100" b="0" i="0" u="none" strike="noStrike" baseline="0" dirty="0" err="1" smtClean="0">
                          <a:solidFill>
                            <a:schemeClr val="dk1"/>
                          </a:solidFill>
                          <a:effectLst/>
                          <a:latin typeface="Klavika Regular" pitchFamily="34" charset="0"/>
                        </a:rPr>
                        <a:t>recording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1000" b="1" i="0" u="none" strike="noStrike" dirty="0" smtClean="0">
                          <a:solidFill>
                            <a:srgbClr val="000000"/>
                          </a:solidFill>
                          <a:effectLst/>
                          <a:latin typeface="Klavika Regular" pitchFamily="34" charset="0"/>
                        </a:rPr>
                        <a:t>off / 2 / 3 / 5 / 10 min</a:t>
                      </a:r>
                      <a:endParaRPr lang="pl-PL" sz="12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12 diod IR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Night</a:t>
                      </a:r>
                      <a:r>
                        <a:rPr lang="pl-PL" sz="1100" b="1" i="0" u="none" strike="noStrike" dirty="0" smtClean="0">
                          <a:solidFill>
                            <a:srgbClr val="000000"/>
                          </a:solidFill>
                          <a:effectLst/>
                          <a:latin typeface="Klavika Regular" pitchFamily="34" charset="0"/>
                        </a:rPr>
                        <a:t> </a:t>
                      </a:r>
                      <a:r>
                        <a:rPr lang="pl-PL" sz="1100" b="1" i="0" u="none" strike="noStrike" dirty="0" err="1" smtClean="0">
                          <a:solidFill>
                            <a:srgbClr val="000000"/>
                          </a:solidFill>
                          <a:effectLst/>
                          <a:latin typeface="Klavika Regular" pitchFamily="34" charset="0"/>
                        </a:rPr>
                        <a:t>vision</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Autostart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Chipset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smtClean="0">
                          <a:solidFill>
                            <a:srgbClr val="000000"/>
                          </a:solidFill>
                          <a:effectLst/>
                          <a:latin typeface="Klavika Regular" pitchFamily="34" charset="0"/>
                        </a:rPr>
                        <a:t>NTK96220</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G-Sensor</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gridSpan="2">
                  <a:txBody>
                    <a:bodyPr/>
                    <a:lstStyle/>
                    <a:p>
                      <a:pPr algn="l" fontAlgn="b"/>
                      <a:r>
                        <a:rPr lang="pl-PL" sz="1100" b="0" i="0" u="none" strike="noStrike" dirty="0" smtClean="0">
                          <a:solidFill>
                            <a:srgbClr val="000000"/>
                          </a:solidFill>
                          <a:effectLst/>
                          <a:latin typeface="Klavika Regular" pitchFamily="34" charset="0"/>
                        </a:rPr>
                        <a:t> </a:t>
                      </a:r>
                      <a:r>
                        <a:rPr lang="en-US" sz="1100" b="0" i="0" u="none" strike="noStrike" dirty="0" smtClean="0">
                          <a:solidFill>
                            <a:srgbClr val="000000"/>
                          </a:solidFill>
                          <a:effectLst/>
                          <a:latin typeface="Klavika Regular" pitchFamily="34" charset="0"/>
                        </a:rPr>
                        <a:t>MicroSD card support up to 32 GB</a:t>
                      </a:r>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at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least</a:t>
                      </a:r>
                      <a:r>
                        <a:rPr lang="pl-PL" sz="1100" b="0" i="0" u="none" strike="noStrike" baseline="0" dirty="0" smtClean="0">
                          <a:solidFill>
                            <a:srgbClr val="000000"/>
                          </a:solidFill>
                          <a:effectLst/>
                          <a:latin typeface="Klavika Regular" pitchFamily="34" charset="0"/>
                        </a:rPr>
                        <a:t> </a:t>
                      </a:r>
                      <a:r>
                        <a:rPr lang="pl-PL" sz="1100" b="0" i="0" u="none" strike="noStrike" baseline="0" dirty="0" err="1" smtClean="0">
                          <a:solidFill>
                            <a:srgbClr val="000000"/>
                          </a:solidFill>
                          <a:effectLst/>
                          <a:latin typeface="Klavika Regular" pitchFamily="34" charset="0"/>
                        </a:rPr>
                        <a:t>class</a:t>
                      </a:r>
                      <a:r>
                        <a:rPr lang="pl-PL" sz="1100" b="0" i="0" u="none" strike="noStrike" baseline="0" dirty="0" smtClean="0">
                          <a:solidFill>
                            <a:srgbClr val="000000"/>
                          </a:solidFill>
                          <a:effectLst/>
                          <a:latin typeface="Klavika Regular" pitchFamily="34" charset="0"/>
                        </a:rPr>
                        <a:t> 6th</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microphone</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Screen</a:t>
                      </a:r>
                      <a:r>
                        <a:rPr lang="pl-PL" sz="1100" u="none" strike="noStrike" dirty="0" smtClean="0">
                          <a:effectLst/>
                          <a:latin typeface="Klavika Regular" pitchFamily="34" charset="0"/>
                        </a:rPr>
                        <a:t> </a:t>
                      </a:r>
                      <a:r>
                        <a:rPr lang="pl-PL" sz="1100" u="none" strike="noStrike" dirty="0" err="1" smtClean="0">
                          <a:effectLst/>
                          <a:latin typeface="Klavika Regular" pitchFamily="34" charset="0"/>
                        </a:rPr>
                        <a:t>timeout</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Battery</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l-PL" sz="1100" b="1" u="none" strike="noStrike" dirty="0" smtClean="0">
                          <a:effectLst/>
                          <a:latin typeface="Klavika Regular" pitchFamily="34" charset="0"/>
                        </a:rPr>
                        <a:t>200 </a:t>
                      </a:r>
                      <a:r>
                        <a:rPr lang="pl-PL" sz="1100" b="1" u="none" strike="noStrike" dirty="0" err="1" smtClean="0">
                          <a:effectLst/>
                          <a:latin typeface="Klavika Regular" pitchFamily="34" charset="0"/>
                        </a:rPr>
                        <a:t>mAh</a:t>
                      </a:r>
                      <a:endParaRPr lang="pl-PL" sz="900" b="1" i="0" u="none" strike="noStrike" dirty="0" smtClean="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Colour</a:t>
                      </a:r>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black</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dirty="0" err="1" smtClean="0">
                          <a:solidFill>
                            <a:srgbClr val="000000"/>
                          </a:solidFill>
                          <a:effectLst/>
                          <a:latin typeface="Klavika Regular" pitchFamily="34" charset="0"/>
                        </a:rPr>
                        <a:t>Casing</a:t>
                      </a:r>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pl-PL" sz="1100" b="1" i="0" u="none" strike="noStrike" dirty="0" err="1" smtClean="0">
                          <a:solidFill>
                            <a:srgbClr val="000000"/>
                          </a:solidFill>
                          <a:effectLst/>
                          <a:latin typeface="Klavika Regular" pitchFamily="34" charset="0"/>
                        </a:rPr>
                        <a:t>rubberized</a:t>
                      </a:r>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4054">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pl-PL" sz="1100" b="1"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02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7824"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04664"/>
            <a:ext cx="2952328" cy="52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ela 9"/>
          <p:cNvGraphicFramePr>
            <a:graphicFrameLocks noGrp="1"/>
          </p:cNvGraphicFramePr>
          <p:nvPr>
            <p:extLst>
              <p:ext uri="{D42A27DB-BD31-4B8C-83A1-F6EECF244321}">
                <p14:modId xmlns:p14="http://schemas.microsoft.com/office/powerpoint/2010/main" val="390082206"/>
              </p:ext>
            </p:extLst>
          </p:nvPr>
        </p:nvGraphicFramePr>
        <p:xfrm>
          <a:off x="6156176" y="924599"/>
          <a:ext cx="2808312" cy="1640304"/>
        </p:xfrm>
        <a:graphic>
          <a:graphicData uri="http://schemas.openxmlformats.org/drawingml/2006/table">
            <a:tbl>
              <a:tblPr bandRow="1">
                <a:tableStyleId>{073A0DAA-6AF3-43AB-8588-CEC1D06C72B9}</a:tableStyleId>
              </a:tblPr>
              <a:tblGrid>
                <a:gridCol w="2808312"/>
              </a:tblGrid>
              <a:tr h="182256">
                <a:tc>
                  <a:txBody>
                    <a:bodyPr/>
                    <a:lstStyle/>
                    <a:p>
                      <a:pPr algn="l" fontAlgn="b"/>
                      <a:r>
                        <a:rPr lang="pl-PL" sz="1100" u="none" strike="noStrike" baseline="0" dirty="0" smtClean="0">
                          <a:effectLst/>
                          <a:latin typeface="Klavika Regular" pitchFamily="34" charset="0"/>
                        </a:rPr>
                        <a:t> Car </a:t>
                      </a:r>
                      <a:r>
                        <a:rPr lang="pl-PL" sz="1100" u="none" strike="noStrike" baseline="0" dirty="0" err="1" smtClean="0">
                          <a:effectLst/>
                          <a:latin typeface="Klavika Regular" pitchFamily="34" charset="0"/>
                        </a:rPr>
                        <a:t>charger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r>
                        <a:rPr lang="pl-PL" sz="1100" b="0" i="0" u="none" strike="noStrike" baseline="0" dirty="0" smtClean="0">
                          <a:solidFill>
                            <a:srgbClr val="000000"/>
                          </a:solidFill>
                          <a:effectLst/>
                          <a:latin typeface="Klavika Regular" pitchFamily="34" charset="0"/>
                        </a:rPr>
                        <a:t>USB </a:t>
                      </a:r>
                      <a:r>
                        <a:rPr lang="pl-PL" sz="1100" b="0" i="0" u="none" strike="noStrike" baseline="0" dirty="0" err="1" smtClean="0">
                          <a:solidFill>
                            <a:srgbClr val="000000"/>
                          </a:solidFill>
                          <a:effectLst/>
                          <a:latin typeface="Klavika Regular" pitchFamily="34" charset="0"/>
                        </a:rPr>
                        <a:t>cable</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 </a:t>
                      </a:r>
                      <a:r>
                        <a:rPr lang="pl-PL" sz="1100" u="none" strike="noStrike" dirty="0" err="1" smtClean="0">
                          <a:effectLst/>
                          <a:latin typeface="Klavika Regular" pitchFamily="34" charset="0"/>
                        </a:rPr>
                        <a:t>holder</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1100" u="none" strike="noStrike" dirty="0" smtClean="0">
                          <a:effectLst/>
                          <a:latin typeface="Klavika Regular" pitchFamily="34" charset="0"/>
                        </a:rPr>
                        <a:t> </a:t>
                      </a:r>
                      <a:endParaRPr lang="pl-PL" sz="1100" u="none" strike="noStrike" baseline="0" dirty="0" smtClean="0">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b="0" i="0" u="none" strike="noStrike" dirty="0" smtClean="0">
                          <a:solidFill>
                            <a:srgbClr val="000000"/>
                          </a:solidFill>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82256">
                <a:tc>
                  <a:txBody>
                    <a:bodyPr/>
                    <a:lstStyle/>
                    <a:p>
                      <a:pPr algn="l" fontAlgn="b"/>
                      <a:r>
                        <a:rPr lang="pl-PL" sz="1100" u="none" strike="noStrike" dirty="0" smtClean="0">
                          <a:effectLst/>
                          <a:latin typeface="Klavika Regular" pitchFamily="34" charset="0"/>
                        </a:rPr>
                        <a:t> </a:t>
                      </a:r>
                      <a:endParaRPr lang="pl-PL" sz="1100" b="0" i="0" u="none" strike="noStrike" dirty="0">
                        <a:solidFill>
                          <a:srgbClr val="000000"/>
                        </a:solidFill>
                        <a:effectLst/>
                        <a:latin typeface="Klavika Regular"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3" name="Prostokąt 2"/>
          <p:cNvSpPr/>
          <p:nvPr/>
        </p:nvSpPr>
        <p:spPr>
          <a:xfrm>
            <a:off x="3131840" y="515198"/>
            <a:ext cx="646780" cy="369332"/>
          </a:xfrm>
          <a:prstGeom prst="rect">
            <a:avLst/>
          </a:prstGeom>
        </p:spPr>
        <p:txBody>
          <a:bodyPr wrap="none">
            <a:spAutoFit/>
          </a:bodyPr>
          <a:lstStyle/>
          <a:p>
            <a:r>
              <a:rPr lang="pl-PL" b="1" dirty="0" smtClean="0">
                <a:latin typeface="Klavika Regular" pitchFamily="34" charset="0"/>
              </a:rPr>
              <a:t>Info:</a:t>
            </a:r>
            <a:endParaRPr lang="pl-PL" b="1" dirty="0">
              <a:latin typeface="Klavika Regular" pitchFamily="34" charset="0"/>
            </a:endParaRPr>
          </a:p>
        </p:txBody>
      </p:sp>
      <p:sp>
        <p:nvSpPr>
          <p:cNvPr id="13" name="Prostokąt 12"/>
          <p:cNvSpPr/>
          <p:nvPr/>
        </p:nvSpPr>
        <p:spPr>
          <a:xfrm>
            <a:off x="6257924" y="515198"/>
            <a:ext cx="566630" cy="369332"/>
          </a:xfrm>
          <a:prstGeom prst="rect">
            <a:avLst/>
          </a:prstGeom>
        </p:spPr>
        <p:txBody>
          <a:bodyPr wrap="none">
            <a:spAutoFit/>
          </a:bodyPr>
          <a:lstStyle/>
          <a:p>
            <a:r>
              <a:rPr lang="pl-PL" b="1" dirty="0" smtClean="0">
                <a:latin typeface="Klavika Regular" pitchFamily="34" charset="0"/>
              </a:rPr>
              <a:t>Set:</a:t>
            </a:r>
            <a:endParaRPr lang="pl-PL" b="1" dirty="0">
              <a:latin typeface="Klavika Regular" pitchFamily="34" charset="0"/>
            </a:endParaRPr>
          </a:p>
        </p:txBody>
      </p:sp>
      <p:pic>
        <p:nvPicPr>
          <p:cNvPr id="1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0787" y="2564905"/>
            <a:ext cx="2804965"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Overmax\Produkty\Overmax_LogoNEWcl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4" y="537299"/>
            <a:ext cx="1974453" cy="468651"/>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ze ściętym rogiem 6"/>
          <p:cNvSpPr/>
          <p:nvPr/>
        </p:nvSpPr>
        <p:spPr>
          <a:xfrm>
            <a:off x="0" y="5512722"/>
            <a:ext cx="5059910" cy="1084630"/>
          </a:xfrm>
          <a:custGeom>
            <a:avLst/>
            <a:gdLst>
              <a:gd name="connsiteX0" fmla="*/ 0 w 5059910"/>
              <a:gd name="connsiteY0" fmla="*/ 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0 w 5059910"/>
              <a:gd name="connsiteY5" fmla="*/ 0 h 1097330"/>
              <a:gd name="connsiteX0" fmla="*/ 0 w 5110710"/>
              <a:gd name="connsiteY0" fmla="*/ 457200 h 1097330"/>
              <a:gd name="connsiteX1" fmla="*/ 4927818 w 5110710"/>
              <a:gd name="connsiteY1" fmla="*/ 0 h 1097330"/>
              <a:gd name="connsiteX2" fmla="*/ 5110710 w 5110710"/>
              <a:gd name="connsiteY2" fmla="*/ 182892 h 1097330"/>
              <a:gd name="connsiteX3" fmla="*/ 5110710 w 5110710"/>
              <a:gd name="connsiteY3" fmla="*/ 1097330 h 1097330"/>
              <a:gd name="connsiteX4" fmla="*/ 50800 w 5110710"/>
              <a:gd name="connsiteY4" fmla="*/ 1097330 h 1097330"/>
              <a:gd name="connsiteX5" fmla="*/ 0 w 5110710"/>
              <a:gd name="connsiteY5" fmla="*/ 457200 h 1097330"/>
              <a:gd name="connsiteX0" fmla="*/ 12700 w 5059910"/>
              <a:gd name="connsiteY0" fmla="*/ 279400 h 1097330"/>
              <a:gd name="connsiteX1" fmla="*/ 4877018 w 5059910"/>
              <a:gd name="connsiteY1" fmla="*/ 0 h 1097330"/>
              <a:gd name="connsiteX2" fmla="*/ 5059910 w 5059910"/>
              <a:gd name="connsiteY2" fmla="*/ 1828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5059910"/>
              <a:gd name="connsiteY0" fmla="*/ 279400 h 1097330"/>
              <a:gd name="connsiteX1" fmla="*/ 4877018 w 5059910"/>
              <a:gd name="connsiteY1" fmla="*/ 0 h 1097330"/>
              <a:gd name="connsiteX2" fmla="*/ 4628110 w 5059910"/>
              <a:gd name="connsiteY2" fmla="*/ 779792 h 1097330"/>
              <a:gd name="connsiteX3" fmla="*/ 5059910 w 5059910"/>
              <a:gd name="connsiteY3" fmla="*/ 1097330 h 1097330"/>
              <a:gd name="connsiteX4" fmla="*/ 0 w 5059910"/>
              <a:gd name="connsiteY4" fmla="*/ 1097330 h 1097330"/>
              <a:gd name="connsiteX5" fmla="*/ 12700 w 5059910"/>
              <a:gd name="connsiteY5" fmla="*/ 279400 h 1097330"/>
              <a:gd name="connsiteX0" fmla="*/ 12700 w 4877018"/>
              <a:gd name="connsiteY0" fmla="*/ 279400 h 1097330"/>
              <a:gd name="connsiteX1" fmla="*/ 4877018 w 4877018"/>
              <a:gd name="connsiteY1" fmla="*/ 0 h 1097330"/>
              <a:gd name="connsiteX2" fmla="*/ 4628110 w 4877018"/>
              <a:gd name="connsiteY2" fmla="*/ 779792 h 1097330"/>
              <a:gd name="connsiteX3" fmla="*/ 4132810 w 4877018"/>
              <a:gd name="connsiteY3" fmla="*/ 1097330 h 1097330"/>
              <a:gd name="connsiteX4" fmla="*/ 0 w 4877018"/>
              <a:gd name="connsiteY4" fmla="*/ 1097330 h 1097330"/>
              <a:gd name="connsiteX5" fmla="*/ 12700 w 4877018"/>
              <a:gd name="connsiteY5" fmla="*/ 279400 h 1097330"/>
              <a:gd name="connsiteX0" fmla="*/ 12700 w 5059910"/>
              <a:gd name="connsiteY0" fmla="*/ 279400 h 1097330"/>
              <a:gd name="connsiteX1" fmla="*/ 4877018 w 5059910"/>
              <a:gd name="connsiteY1" fmla="*/ 0 h 1097330"/>
              <a:gd name="connsiteX2" fmla="*/ 5059910 w 5059910"/>
              <a:gd name="connsiteY2" fmla="*/ 652792 h 1097330"/>
              <a:gd name="connsiteX3" fmla="*/ 4132810 w 5059910"/>
              <a:gd name="connsiteY3" fmla="*/ 1097330 h 1097330"/>
              <a:gd name="connsiteX4" fmla="*/ 0 w 5059910"/>
              <a:gd name="connsiteY4" fmla="*/ 1097330 h 1097330"/>
              <a:gd name="connsiteX5" fmla="*/ 12700 w 5059910"/>
              <a:gd name="connsiteY5" fmla="*/ 279400 h 1097330"/>
              <a:gd name="connsiteX0" fmla="*/ 12700 w 5059910"/>
              <a:gd name="connsiteY0" fmla="*/ 25400 h 843330"/>
              <a:gd name="connsiteX1" fmla="*/ 4254718 w 5059910"/>
              <a:gd name="connsiteY1" fmla="*/ 0 h 843330"/>
              <a:gd name="connsiteX2" fmla="*/ 5059910 w 5059910"/>
              <a:gd name="connsiteY2" fmla="*/ 398792 h 843330"/>
              <a:gd name="connsiteX3" fmla="*/ 4132810 w 5059910"/>
              <a:gd name="connsiteY3" fmla="*/ 843330 h 843330"/>
              <a:gd name="connsiteX4" fmla="*/ 0 w 5059910"/>
              <a:gd name="connsiteY4" fmla="*/ 843330 h 843330"/>
              <a:gd name="connsiteX5" fmla="*/ 12700 w 5059910"/>
              <a:gd name="connsiteY5" fmla="*/ 25400 h 843330"/>
              <a:gd name="connsiteX0" fmla="*/ 12700 w 5059910"/>
              <a:gd name="connsiteY0" fmla="*/ 266700 h 1084630"/>
              <a:gd name="connsiteX1" fmla="*/ 4470618 w 5059910"/>
              <a:gd name="connsiteY1" fmla="*/ 0 h 1084630"/>
              <a:gd name="connsiteX2" fmla="*/ 5059910 w 5059910"/>
              <a:gd name="connsiteY2" fmla="*/ 640092 h 1084630"/>
              <a:gd name="connsiteX3" fmla="*/ 4132810 w 5059910"/>
              <a:gd name="connsiteY3" fmla="*/ 10846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71930 h 1084630"/>
              <a:gd name="connsiteX4" fmla="*/ 0 w 5059910"/>
              <a:gd name="connsiteY4" fmla="*/ 1084630 h 1084630"/>
              <a:gd name="connsiteX5" fmla="*/ 12700 w 5059910"/>
              <a:gd name="connsiteY5" fmla="*/ 266700 h 1084630"/>
              <a:gd name="connsiteX0" fmla="*/ 12700 w 5059910"/>
              <a:gd name="connsiteY0" fmla="*/ 266700 h 1084630"/>
              <a:gd name="connsiteX1" fmla="*/ 4470618 w 5059910"/>
              <a:gd name="connsiteY1" fmla="*/ 0 h 1084630"/>
              <a:gd name="connsiteX2" fmla="*/ 5059910 w 5059910"/>
              <a:gd name="connsiteY2" fmla="*/ 640092 h 1084630"/>
              <a:gd name="connsiteX3" fmla="*/ 4907510 w 5059910"/>
              <a:gd name="connsiteY3" fmla="*/ 1083836 h 1084630"/>
              <a:gd name="connsiteX4" fmla="*/ 0 w 5059910"/>
              <a:gd name="connsiteY4" fmla="*/ 1084630 h 1084630"/>
              <a:gd name="connsiteX5" fmla="*/ 12700 w 5059910"/>
              <a:gd name="connsiteY5" fmla="*/ 266700 h 108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910" h="1084630">
                <a:moveTo>
                  <a:pt x="12700" y="266700"/>
                </a:moveTo>
                <a:lnTo>
                  <a:pt x="4470618" y="0"/>
                </a:lnTo>
                <a:lnTo>
                  <a:pt x="5059910" y="640092"/>
                </a:lnTo>
                <a:lnTo>
                  <a:pt x="4907510" y="1083836"/>
                </a:lnTo>
                <a:lnTo>
                  <a:pt x="0" y="1084630"/>
                </a:lnTo>
                <a:lnTo>
                  <a:pt x="12700" y="266700"/>
                </a:lnTo>
                <a:close/>
              </a:path>
            </a:pathLst>
          </a:custGeom>
          <a:solidFill>
            <a:srgbClr val="FB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276920" y="5766752"/>
            <a:ext cx="4583111" cy="707886"/>
          </a:xfrm>
          <a:prstGeom prst="rect">
            <a:avLst/>
          </a:prstGeom>
          <a:noFill/>
        </p:spPr>
        <p:txBody>
          <a:bodyPr wrap="square" rtlCol="0">
            <a:spAutoFit/>
          </a:bodyPr>
          <a:lstStyle/>
          <a:p>
            <a:r>
              <a:rPr lang="pl-PL" sz="4000" b="1" dirty="0" err="1">
                <a:latin typeface="Klavika Regular" pitchFamily="34" charset="0"/>
              </a:rPr>
              <a:t>c</a:t>
            </a:r>
            <a:r>
              <a:rPr lang="pl-PL" sz="4000" b="1" dirty="0" err="1" smtClean="0">
                <a:latin typeface="Klavika Regular" pitchFamily="34" charset="0"/>
              </a:rPr>
              <a:t>am</a:t>
            </a:r>
            <a:r>
              <a:rPr lang="pl-PL" sz="4000" dirty="0" err="1" smtClean="0">
                <a:latin typeface="Klavika Light" pitchFamily="34" charset="0"/>
              </a:rPr>
              <a:t>road</a:t>
            </a:r>
            <a:r>
              <a:rPr lang="pl-PL" sz="4000" dirty="0" smtClean="0">
                <a:latin typeface="Klavika Light" pitchFamily="34" charset="0"/>
              </a:rPr>
              <a:t> </a:t>
            </a:r>
            <a:r>
              <a:rPr lang="pl-PL" sz="4000" b="1" dirty="0" smtClean="0">
                <a:latin typeface="Klavika Regular" pitchFamily="34" charset="0"/>
              </a:rPr>
              <a:t>2.3</a:t>
            </a:r>
            <a:endParaRPr lang="pl-PL" sz="4000" b="1" dirty="0">
              <a:latin typeface="Klavika Regular" pitchFamily="34" charset="0"/>
            </a:endParaRPr>
          </a:p>
        </p:txBody>
      </p:sp>
      <p:sp>
        <p:nvSpPr>
          <p:cNvPr id="22" name="pole tekstowe 21"/>
          <p:cNvSpPr txBox="1"/>
          <p:nvPr/>
        </p:nvSpPr>
        <p:spPr>
          <a:xfrm>
            <a:off x="276921" y="6303143"/>
            <a:ext cx="4352750" cy="276999"/>
          </a:xfrm>
          <a:prstGeom prst="rect">
            <a:avLst/>
          </a:prstGeom>
          <a:noFill/>
        </p:spPr>
        <p:txBody>
          <a:bodyPr wrap="square" rtlCol="0">
            <a:spAutoFit/>
          </a:bodyPr>
          <a:lstStyle/>
          <a:p>
            <a:r>
              <a:rPr lang="pl-PL" sz="1200" dirty="0">
                <a:latin typeface="Klavika Regular" pitchFamily="34" charset="0"/>
              </a:rPr>
              <a:t>car </a:t>
            </a:r>
            <a:r>
              <a:rPr lang="pl-PL" sz="1200" dirty="0" err="1">
                <a:latin typeface="Klavika Regular" pitchFamily="34" charset="0"/>
              </a:rPr>
              <a:t>camera</a:t>
            </a:r>
            <a:endParaRPr lang="pl-PL" sz="1200" dirty="0">
              <a:latin typeface="Klavika Regular" pitchFamily="34" charset="0"/>
            </a:endParaRPr>
          </a:p>
        </p:txBody>
      </p:sp>
      <p:sp>
        <p:nvSpPr>
          <p:cNvPr id="27" name="Prostokąt 26"/>
          <p:cNvSpPr/>
          <p:nvPr/>
        </p:nvSpPr>
        <p:spPr>
          <a:xfrm>
            <a:off x="7524328" y="5805921"/>
            <a:ext cx="1404156" cy="5174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latin typeface="Klavika Regular" pitchFamily="34" charset="0"/>
            </a:endParaRPr>
          </a:p>
        </p:txBody>
      </p:sp>
      <p:pic>
        <p:nvPicPr>
          <p:cNvPr id="2050" name="Picture 2" descr="D:\PRODUKTY\KAMERY SAMOCHODOWE\CamRoad2.3\camroad2.3_newLOGO\OV-CamRoad-23_logo.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1520" y="3467806"/>
            <a:ext cx="2143702" cy="12597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PRODUKTY\KAMERY SAMOCHODOWE\CamRoad2.3\OV-CamRoad-2.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3946" y="1722016"/>
            <a:ext cx="2250847" cy="17457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RODUKTY\KAMERY SAMOCHODOWE\CamRoad2.3\OV-CamRoad-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83979" y="2640684"/>
            <a:ext cx="1736024" cy="13464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D:\PRODUKTY\KAMERY SAMOCHODOWE\OV-CamRoad4.1\ładowarka.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50787" y="3548097"/>
            <a:ext cx="2381653" cy="108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083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19178</Words>
  <Application>Microsoft Office PowerPoint</Application>
  <PresentationFormat>Pokaz na ekranie (4:3)</PresentationFormat>
  <Paragraphs>3037</Paragraphs>
  <Slides>132</Slides>
  <Notes>31</Notes>
  <HiddenSlides>0</HiddenSlides>
  <MMClips>0</MMClips>
  <ScaleCrop>false</ScaleCrop>
  <HeadingPairs>
    <vt:vector size="4" baseType="variant">
      <vt:variant>
        <vt:lpstr>Motyw</vt:lpstr>
      </vt:variant>
      <vt:variant>
        <vt:i4>1</vt:i4>
      </vt:variant>
      <vt:variant>
        <vt:lpstr>Tytuły slajdów</vt:lpstr>
      </vt:variant>
      <vt:variant>
        <vt:i4>132</vt:i4>
      </vt:variant>
    </vt:vector>
  </HeadingPairs>
  <TitlesOfParts>
    <vt:vector size="133" baseType="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Michał</dc:creator>
  <cp:lastModifiedBy>Lenovo</cp:lastModifiedBy>
  <cp:revision>188</cp:revision>
  <dcterms:created xsi:type="dcterms:W3CDTF">2015-04-01T13:41:48Z</dcterms:created>
  <dcterms:modified xsi:type="dcterms:W3CDTF">2015-10-07T12:12:04Z</dcterms:modified>
</cp:coreProperties>
</file>